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handoutMasterIdLst>
    <p:handoutMasterId r:id="rId69"/>
  </p:handoutMasterIdLst>
  <p:sldIdLst>
    <p:sldId id="302" r:id="rId2"/>
    <p:sldId id="345" r:id="rId3"/>
    <p:sldId id="256" r:id="rId4"/>
    <p:sldId id="257" r:id="rId5"/>
    <p:sldId id="283" r:id="rId6"/>
    <p:sldId id="260" r:id="rId7"/>
    <p:sldId id="309" r:id="rId8"/>
    <p:sldId id="335" r:id="rId9"/>
    <p:sldId id="261" r:id="rId10"/>
    <p:sldId id="280" r:id="rId11"/>
    <p:sldId id="276" r:id="rId12"/>
    <p:sldId id="271" r:id="rId13"/>
    <p:sldId id="259" r:id="rId14"/>
    <p:sldId id="336" r:id="rId15"/>
    <p:sldId id="262" r:id="rId16"/>
    <p:sldId id="337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265" r:id="rId40"/>
    <p:sldId id="338" r:id="rId41"/>
    <p:sldId id="266" r:id="rId42"/>
    <p:sldId id="279" r:id="rId43"/>
    <p:sldId id="307" r:id="rId44"/>
    <p:sldId id="310" r:id="rId45"/>
    <p:sldId id="305" r:id="rId46"/>
    <p:sldId id="273" r:id="rId47"/>
    <p:sldId id="339" r:id="rId48"/>
    <p:sldId id="263" r:id="rId49"/>
    <p:sldId id="340" r:id="rId50"/>
    <p:sldId id="311" r:id="rId51"/>
    <p:sldId id="264" r:id="rId52"/>
    <p:sldId id="341" r:id="rId53"/>
    <p:sldId id="268" r:id="rId54"/>
    <p:sldId id="342" r:id="rId55"/>
    <p:sldId id="274" r:id="rId56"/>
    <p:sldId id="343" r:id="rId57"/>
    <p:sldId id="306" r:id="rId58"/>
    <p:sldId id="344" r:id="rId59"/>
    <p:sldId id="299" r:id="rId60"/>
    <p:sldId id="308" r:id="rId61"/>
    <p:sldId id="277" r:id="rId62"/>
    <p:sldId id="346" r:id="rId63"/>
    <p:sldId id="300" r:id="rId64"/>
    <p:sldId id="282" r:id="rId65"/>
    <p:sldId id="270" r:id="rId66"/>
    <p:sldId id="301" r:id="rId6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DF224"/>
    <a:srgbClr val="E7F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63" d="100"/>
          <a:sy n="63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104D3-F7DA-4691-9D2E-5C8FD1C54F0D}" type="doc">
      <dgm:prSet loTypeId="urn:microsoft.com/office/officeart/2009/3/layout/StepU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0C2810-49FC-4EF7-9D8F-F46D663CB0E1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STEP 1:</a:t>
          </a:r>
        </a:p>
        <a:p>
          <a:r>
            <a:rPr lang="en-US" sz="1000" b="1" dirty="0" smtClean="0">
              <a:latin typeface="+mj-lt"/>
            </a:rPr>
            <a:t>Assemble a PD Planning Team</a:t>
          </a:r>
          <a:endParaRPr lang="en-US" sz="1000" b="1" dirty="0">
            <a:latin typeface="+mj-lt"/>
          </a:endParaRPr>
        </a:p>
      </dgm:t>
    </dgm:pt>
    <dgm:pt modelId="{140B5DE7-C247-4540-B9E9-183646A9012E}" type="parTrans" cxnId="{F187762E-A7D0-40D8-A12C-9642562CAB1E}">
      <dgm:prSet/>
      <dgm:spPr/>
      <dgm:t>
        <a:bodyPr/>
        <a:lstStyle/>
        <a:p>
          <a:endParaRPr lang="en-US"/>
        </a:p>
      </dgm:t>
    </dgm:pt>
    <dgm:pt modelId="{A3CF5032-8C03-40FE-B430-289CFA93668B}" type="sibTrans" cxnId="{F187762E-A7D0-40D8-A12C-9642562CAB1E}">
      <dgm:prSet/>
      <dgm:spPr/>
      <dgm:t>
        <a:bodyPr/>
        <a:lstStyle/>
        <a:p>
          <a:endParaRPr lang="en-US"/>
        </a:p>
      </dgm:t>
    </dgm:pt>
    <dgm:pt modelId="{A710705D-504B-4503-A1A0-F0844DD9F5C7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STEP 2:</a:t>
          </a:r>
        </a:p>
        <a:p>
          <a:r>
            <a:rPr lang="en-US" sz="1200" b="1" dirty="0" smtClean="0">
              <a:latin typeface="+mj-lt"/>
            </a:rPr>
            <a:t>Collect &amp; analyze data</a:t>
          </a:r>
          <a:endParaRPr lang="en-US" sz="1200" b="1" dirty="0">
            <a:latin typeface="+mj-lt"/>
          </a:endParaRPr>
        </a:p>
      </dgm:t>
    </dgm:pt>
    <dgm:pt modelId="{E5A1801D-EBF4-4166-B5F5-400D40BAEFE9}" type="parTrans" cxnId="{606F893F-BC0F-4037-96B5-41ED5C49A777}">
      <dgm:prSet/>
      <dgm:spPr/>
      <dgm:t>
        <a:bodyPr/>
        <a:lstStyle/>
        <a:p>
          <a:endParaRPr lang="en-US"/>
        </a:p>
      </dgm:t>
    </dgm:pt>
    <dgm:pt modelId="{1DD22AA2-578B-4018-AC46-DC249F2EEB2D}" type="sibTrans" cxnId="{606F893F-BC0F-4037-96B5-41ED5C49A777}">
      <dgm:prSet/>
      <dgm:spPr/>
      <dgm:t>
        <a:bodyPr/>
        <a:lstStyle/>
        <a:p>
          <a:endParaRPr lang="en-US"/>
        </a:p>
      </dgm:t>
    </dgm:pt>
    <dgm:pt modelId="{D774EABD-D411-45EB-BF3A-D11C0C2D9D85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STEP 3:</a:t>
          </a:r>
        </a:p>
        <a:p>
          <a:r>
            <a:rPr lang="en-US" sz="1200" b="1" dirty="0" smtClean="0">
              <a:latin typeface="+mj-lt"/>
            </a:rPr>
            <a:t>Identify &amp; prioritize needs</a:t>
          </a:r>
          <a:r>
            <a:rPr lang="en-US" sz="1400" b="1" dirty="0" smtClean="0">
              <a:latin typeface="+mj-lt"/>
            </a:rPr>
            <a:t>	</a:t>
          </a:r>
        </a:p>
        <a:p>
          <a:endParaRPr lang="en-US" sz="1400" b="1" dirty="0">
            <a:latin typeface="+mj-lt"/>
          </a:endParaRPr>
        </a:p>
      </dgm:t>
    </dgm:pt>
    <dgm:pt modelId="{6A31A1E8-846A-4102-8682-277AEFC37B9E}" type="parTrans" cxnId="{41F4E728-E6EF-46E4-BF9E-E5F9D3A17B7D}">
      <dgm:prSet/>
      <dgm:spPr/>
      <dgm:t>
        <a:bodyPr/>
        <a:lstStyle/>
        <a:p>
          <a:endParaRPr lang="en-US"/>
        </a:p>
      </dgm:t>
    </dgm:pt>
    <dgm:pt modelId="{1C78E3FB-3029-450B-B550-A194BD913342}" type="sibTrans" cxnId="{41F4E728-E6EF-46E4-BF9E-E5F9D3A17B7D}">
      <dgm:prSet/>
      <dgm:spPr/>
      <dgm:t>
        <a:bodyPr/>
        <a:lstStyle/>
        <a:p>
          <a:endParaRPr lang="en-US"/>
        </a:p>
      </dgm:t>
    </dgm:pt>
    <dgm:pt modelId="{F812F174-07AB-4297-80FD-75A338744978}">
      <dgm:prSet custT="1"/>
      <dgm:spPr/>
      <dgm:t>
        <a:bodyPr/>
        <a:lstStyle/>
        <a:p>
          <a:r>
            <a:rPr lang="en-US" sz="1400" b="1" dirty="0" smtClean="0">
              <a:latin typeface="+mj-lt"/>
            </a:rPr>
            <a:t>STEP 4:</a:t>
          </a:r>
        </a:p>
        <a:p>
          <a:r>
            <a:rPr lang="en-US" sz="1000" b="1" dirty="0" smtClean="0">
              <a:latin typeface="+mj-lt"/>
            </a:rPr>
            <a:t>Develop objectives</a:t>
          </a:r>
          <a:endParaRPr lang="en-US" sz="1000" b="1" dirty="0">
            <a:latin typeface="+mj-lt"/>
          </a:endParaRPr>
        </a:p>
      </dgm:t>
    </dgm:pt>
    <dgm:pt modelId="{CF164426-715A-4268-8935-84616D4DB3C9}" type="parTrans" cxnId="{C118BB91-F79B-452B-AD0C-9221BC5B7AF7}">
      <dgm:prSet/>
      <dgm:spPr/>
      <dgm:t>
        <a:bodyPr/>
        <a:lstStyle/>
        <a:p>
          <a:endParaRPr lang="en-US"/>
        </a:p>
      </dgm:t>
    </dgm:pt>
    <dgm:pt modelId="{EB227B29-D08F-4249-88A5-16523A75BED7}" type="sibTrans" cxnId="{C118BB91-F79B-452B-AD0C-9221BC5B7AF7}">
      <dgm:prSet/>
      <dgm:spPr/>
      <dgm:t>
        <a:bodyPr/>
        <a:lstStyle/>
        <a:p>
          <a:endParaRPr lang="en-US"/>
        </a:p>
      </dgm:t>
    </dgm:pt>
    <dgm:pt modelId="{5DC61AFA-1019-4D31-9D29-CE9D98BAC2E4}">
      <dgm:prSet custT="1"/>
      <dgm:spPr/>
      <dgm:t>
        <a:bodyPr/>
        <a:lstStyle/>
        <a:p>
          <a:r>
            <a:rPr lang="en-US" sz="1400" b="1" dirty="0" smtClean="0">
              <a:latin typeface="+mj-lt"/>
            </a:rPr>
            <a:t>STEP 5:</a:t>
          </a:r>
        </a:p>
        <a:p>
          <a:r>
            <a:rPr lang="en-US" sz="1200" b="1" dirty="0" smtClean="0">
              <a:latin typeface="+mj-lt"/>
            </a:rPr>
            <a:t>Identify activities to meet objectives</a:t>
          </a:r>
          <a:endParaRPr lang="en-US" sz="1200" b="1" dirty="0">
            <a:latin typeface="+mj-lt"/>
          </a:endParaRPr>
        </a:p>
      </dgm:t>
    </dgm:pt>
    <dgm:pt modelId="{7103BDCB-D999-49DE-A649-C276DA8A2E76}" type="parTrans" cxnId="{1C0F9AA7-10CF-4342-9ADA-55B6E4584E41}">
      <dgm:prSet/>
      <dgm:spPr/>
      <dgm:t>
        <a:bodyPr/>
        <a:lstStyle/>
        <a:p>
          <a:endParaRPr lang="en-US"/>
        </a:p>
      </dgm:t>
    </dgm:pt>
    <dgm:pt modelId="{1679F4FB-16F8-44FE-8F84-A961A761CE0A}" type="sibTrans" cxnId="{1C0F9AA7-10CF-4342-9ADA-55B6E4584E41}">
      <dgm:prSet/>
      <dgm:spPr/>
      <dgm:t>
        <a:bodyPr/>
        <a:lstStyle/>
        <a:p>
          <a:endParaRPr lang="en-US"/>
        </a:p>
      </dgm:t>
    </dgm:pt>
    <dgm:pt modelId="{EDBC9AD8-A3AE-4B1C-B3AF-7BF0591AFC7E}">
      <dgm:prSet custT="1"/>
      <dgm:spPr/>
      <dgm:t>
        <a:bodyPr/>
        <a:lstStyle/>
        <a:p>
          <a:r>
            <a:rPr lang="en-US" sz="1400" b="1" dirty="0" smtClean="0">
              <a:latin typeface="+mj-lt"/>
            </a:rPr>
            <a:t>STEP 6:</a:t>
          </a:r>
        </a:p>
        <a:p>
          <a:r>
            <a:rPr lang="en-US" sz="1000" b="1" dirty="0" smtClean="0">
              <a:latin typeface="+mj-lt"/>
            </a:rPr>
            <a:t>Carry out objectives</a:t>
          </a:r>
          <a:endParaRPr lang="en-US" sz="1000" b="1" dirty="0">
            <a:latin typeface="+mj-lt"/>
          </a:endParaRPr>
        </a:p>
      </dgm:t>
    </dgm:pt>
    <dgm:pt modelId="{851A28FF-7376-4287-9FB0-B1EAC0C5B8CF}" type="parTrans" cxnId="{0448D1A8-B804-4E1E-B5F2-7EDFD4B4ECAD}">
      <dgm:prSet/>
      <dgm:spPr/>
      <dgm:t>
        <a:bodyPr/>
        <a:lstStyle/>
        <a:p>
          <a:endParaRPr lang="en-US"/>
        </a:p>
      </dgm:t>
    </dgm:pt>
    <dgm:pt modelId="{10FE9D03-94F3-48EA-9985-DFC339613BF0}" type="sibTrans" cxnId="{0448D1A8-B804-4E1E-B5F2-7EDFD4B4ECAD}">
      <dgm:prSet/>
      <dgm:spPr/>
      <dgm:t>
        <a:bodyPr/>
        <a:lstStyle/>
        <a:p>
          <a:endParaRPr lang="en-US"/>
        </a:p>
      </dgm:t>
    </dgm:pt>
    <dgm:pt modelId="{9CBB0DEB-D31E-48CF-A652-7342C76274B9}">
      <dgm:prSet custT="1"/>
      <dgm:spPr/>
      <dgm:t>
        <a:bodyPr/>
        <a:lstStyle/>
        <a:p>
          <a:r>
            <a:rPr lang="en-US" sz="1400" b="1" dirty="0" smtClean="0">
              <a:latin typeface="+mj-lt"/>
            </a:rPr>
            <a:t>STEP 7:</a:t>
          </a:r>
        </a:p>
        <a:p>
          <a:r>
            <a:rPr lang="en-US" sz="1200" b="1" dirty="0" smtClean="0">
              <a:latin typeface="+mj-lt"/>
            </a:rPr>
            <a:t>Reflect &amp; maximize impact of activities</a:t>
          </a:r>
          <a:endParaRPr lang="en-US" sz="1200" b="1" dirty="0">
            <a:latin typeface="+mj-lt"/>
          </a:endParaRPr>
        </a:p>
      </dgm:t>
    </dgm:pt>
    <dgm:pt modelId="{14F45028-10E7-42CC-99B0-055E31248A25}" type="parTrans" cxnId="{AE5E7008-0C0D-482A-B909-07259F359C64}">
      <dgm:prSet/>
      <dgm:spPr/>
      <dgm:t>
        <a:bodyPr/>
        <a:lstStyle/>
        <a:p>
          <a:endParaRPr lang="en-US"/>
        </a:p>
      </dgm:t>
    </dgm:pt>
    <dgm:pt modelId="{CF7813EE-20D1-4AA0-8650-23E1A0A9AEC4}" type="sibTrans" cxnId="{AE5E7008-0C0D-482A-B909-07259F359C64}">
      <dgm:prSet/>
      <dgm:spPr/>
      <dgm:t>
        <a:bodyPr/>
        <a:lstStyle/>
        <a:p>
          <a:endParaRPr lang="en-US"/>
        </a:p>
      </dgm:t>
    </dgm:pt>
    <dgm:pt modelId="{3473757A-A71A-42F6-8949-9F59C76E0062}">
      <dgm:prSet custT="1"/>
      <dgm:spPr/>
      <dgm:t>
        <a:bodyPr/>
        <a:lstStyle/>
        <a:p>
          <a:r>
            <a:rPr lang="en-US" sz="1400" b="1" dirty="0" smtClean="0">
              <a:latin typeface="+mj-lt"/>
            </a:rPr>
            <a:t>STEP 8:</a:t>
          </a:r>
          <a:br>
            <a:rPr lang="en-US" sz="1400" b="1" dirty="0" smtClean="0">
              <a:latin typeface="+mj-lt"/>
            </a:rPr>
          </a:br>
          <a:r>
            <a:rPr lang="en-US" sz="1000" b="1" dirty="0" smtClean="0">
              <a:latin typeface="+mj-lt"/>
            </a:rPr>
            <a:t>Evaluate whether objectives have been met</a:t>
          </a:r>
          <a:endParaRPr lang="en-US" sz="1000" b="1" dirty="0">
            <a:latin typeface="+mj-lt"/>
          </a:endParaRPr>
        </a:p>
      </dgm:t>
    </dgm:pt>
    <dgm:pt modelId="{3781F55E-DE01-486D-9C61-7EA9AECEBCAD}" type="parTrans" cxnId="{47E12704-A3F1-4B1D-A691-EEEF0C4D0FFF}">
      <dgm:prSet/>
      <dgm:spPr/>
      <dgm:t>
        <a:bodyPr/>
        <a:lstStyle/>
        <a:p>
          <a:endParaRPr lang="en-US"/>
        </a:p>
      </dgm:t>
    </dgm:pt>
    <dgm:pt modelId="{35B5B201-A280-46DB-B02E-232488A6D4CB}" type="sibTrans" cxnId="{47E12704-A3F1-4B1D-A691-EEEF0C4D0FFF}">
      <dgm:prSet/>
      <dgm:spPr/>
      <dgm:t>
        <a:bodyPr/>
        <a:lstStyle/>
        <a:p>
          <a:endParaRPr lang="en-US"/>
        </a:p>
      </dgm:t>
    </dgm:pt>
    <dgm:pt modelId="{A527E942-E044-4DA0-9B4F-D95613F6ACB9}" type="pres">
      <dgm:prSet presAssocID="{C93104D3-F7DA-4691-9D2E-5C8FD1C54F0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F96530-3A14-4AC1-8B1D-B61A1C5936B2}" type="pres">
      <dgm:prSet presAssocID="{420C2810-49FC-4EF7-9D8F-F46D663CB0E1}" presName="composite" presStyleCnt="0"/>
      <dgm:spPr/>
    </dgm:pt>
    <dgm:pt modelId="{A214D25D-FCB4-4F58-B9D8-435236455E69}" type="pres">
      <dgm:prSet presAssocID="{420C2810-49FC-4EF7-9D8F-F46D663CB0E1}" presName="LShape" presStyleLbl="alignNode1" presStyleIdx="0" presStyleCnt="15"/>
      <dgm:spPr/>
      <dgm:t>
        <a:bodyPr/>
        <a:lstStyle/>
        <a:p>
          <a:endParaRPr lang="en-US"/>
        </a:p>
      </dgm:t>
    </dgm:pt>
    <dgm:pt modelId="{DA9DFDED-DDE9-40AA-B0EC-17B371001E12}" type="pres">
      <dgm:prSet presAssocID="{420C2810-49FC-4EF7-9D8F-F46D663CB0E1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91F74-6019-45B6-8CDF-0E12129C9C52}" type="pres">
      <dgm:prSet presAssocID="{420C2810-49FC-4EF7-9D8F-F46D663CB0E1}" presName="Triangle" presStyleLbl="alignNode1" presStyleIdx="1" presStyleCnt="15"/>
      <dgm:spPr/>
    </dgm:pt>
    <dgm:pt modelId="{4913EE70-D1D2-4058-AFC6-0EBCF1EA1485}" type="pres">
      <dgm:prSet presAssocID="{A3CF5032-8C03-40FE-B430-289CFA93668B}" presName="sibTrans" presStyleCnt="0"/>
      <dgm:spPr/>
    </dgm:pt>
    <dgm:pt modelId="{7DFABDEE-4023-4810-AC01-EBE3720B81D0}" type="pres">
      <dgm:prSet presAssocID="{A3CF5032-8C03-40FE-B430-289CFA93668B}" presName="space" presStyleCnt="0"/>
      <dgm:spPr/>
    </dgm:pt>
    <dgm:pt modelId="{E3F265D0-68F8-4A15-AE03-EB3080FDB2DC}" type="pres">
      <dgm:prSet presAssocID="{A710705D-504B-4503-A1A0-F0844DD9F5C7}" presName="composite" presStyleCnt="0"/>
      <dgm:spPr/>
    </dgm:pt>
    <dgm:pt modelId="{E65337D0-B8DF-4A94-B4FE-F3BE4B780A21}" type="pres">
      <dgm:prSet presAssocID="{A710705D-504B-4503-A1A0-F0844DD9F5C7}" presName="LShape" presStyleLbl="alignNode1" presStyleIdx="2" presStyleCnt="15"/>
      <dgm:spPr/>
    </dgm:pt>
    <dgm:pt modelId="{6E4CC7C3-6493-4AB1-B716-03D6D98EE9BB}" type="pres">
      <dgm:prSet presAssocID="{A710705D-504B-4503-A1A0-F0844DD9F5C7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091BF-64BB-4E15-971D-536B14FA3168}" type="pres">
      <dgm:prSet presAssocID="{A710705D-504B-4503-A1A0-F0844DD9F5C7}" presName="Triangle" presStyleLbl="alignNode1" presStyleIdx="3" presStyleCnt="15"/>
      <dgm:spPr/>
    </dgm:pt>
    <dgm:pt modelId="{35579E46-87C5-4B17-B499-BD3284C80795}" type="pres">
      <dgm:prSet presAssocID="{1DD22AA2-578B-4018-AC46-DC249F2EEB2D}" presName="sibTrans" presStyleCnt="0"/>
      <dgm:spPr/>
    </dgm:pt>
    <dgm:pt modelId="{E038166E-1C8F-421B-A18F-C4497F4A1967}" type="pres">
      <dgm:prSet presAssocID="{1DD22AA2-578B-4018-AC46-DC249F2EEB2D}" presName="space" presStyleCnt="0"/>
      <dgm:spPr/>
    </dgm:pt>
    <dgm:pt modelId="{189E64A6-A4BC-4DF4-97EC-83A91CB61F6D}" type="pres">
      <dgm:prSet presAssocID="{D774EABD-D411-45EB-BF3A-D11C0C2D9D85}" presName="composite" presStyleCnt="0"/>
      <dgm:spPr/>
    </dgm:pt>
    <dgm:pt modelId="{A98AD990-5586-4C03-8631-B3E03F5F9641}" type="pres">
      <dgm:prSet presAssocID="{D774EABD-D411-45EB-BF3A-D11C0C2D9D85}" presName="LShape" presStyleLbl="alignNode1" presStyleIdx="4" presStyleCnt="15"/>
      <dgm:spPr/>
    </dgm:pt>
    <dgm:pt modelId="{FE73BCC3-799C-4250-8AB1-77427C3E458E}" type="pres">
      <dgm:prSet presAssocID="{D774EABD-D411-45EB-BF3A-D11C0C2D9D85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81D1D-97BF-41D4-ADAF-84D293FED7E2}" type="pres">
      <dgm:prSet presAssocID="{D774EABD-D411-45EB-BF3A-D11C0C2D9D85}" presName="Triangle" presStyleLbl="alignNode1" presStyleIdx="5" presStyleCnt="15"/>
      <dgm:spPr/>
    </dgm:pt>
    <dgm:pt modelId="{A99F8123-CEAF-488E-BDD3-8E79036E26AE}" type="pres">
      <dgm:prSet presAssocID="{1C78E3FB-3029-450B-B550-A194BD913342}" presName="sibTrans" presStyleCnt="0"/>
      <dgm:spPr/>
    </dgm:pt>
    <dgm:pt modelId="{2B5C0DBE-A1B9-4EA7-BA0A-030D63F61A67}" type="pres">
      <dgm:prSet presAssocID="{1C78E3FB-3029-450B-B550-A194BD913342}" presName="space" presStyleCnt="0"/>
      <dgm:spPr/>
    </dgm:pt>
    <dgm:pt modelId="{084438A6-D5ED-491C-A2F1-E719604B1343}" type="pres">
      <dgm:prSet presAssocID="{F812F174-07AB-4297-80FD-75A338744978}" presName="composite" presStyleCnt="0"/>
      <dgm:spPr/>
    </dgm:pt>
    <dgm:pt modelId="{76B6AB55-2FF6-4B83-B153-AD5203BDCEB1}" type="pres">
      <dgm:prSet presAssocID="{F812F174-07AB-4297-80FD-75A338744978}" presName="LShape" presStyleLbl="alignNode1" presStyleIdx="6" presStyleCnt="15"/>
      <dgm:spPr/>
    </dgm:pt>
    <dgm:pt modelId="{48D2743F-DC23-45A7-9FC8-87338D2D48D9}" type="pres">
      <dgm:prSet presAssocID="{F812F174-07AB-4297-80FD-75A338744978}" presName="ParentText" presStyleLbl="revTx" presStyleIdx="3" presStyleCnt="8" custScaleX="10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EA8D4-E440-4D7D-ABCB-21A5EB212DE3}" type="pres">
      <dgm:prSet presAssocID="{F812F174-07AB-4297-80FD-75A338744978}" presName="Triangle" presStyleLbl="alignNode1" presStyleIdx="7" presStyleCnt="15"/>
      <dgm:spPr/>
    </dgm:pt>
    <dgm:pt modelId="{BDFBBF9B-9CB1-4CC6-AE1E-D85DE2B28DB7}" type="pres">
      <dgm:prSet presAssocID="{EB227B29-D08F-4249-88A5-16523A75BED7}" presName="sibTrans" presStyleCnt="0"/>
      <dgm:spPr/>
    </dgm:pt>
    <dgm:pt modelId="{59CCB8DF-F68E-4B02-832D-315652C37C9D}" type="pres">
      <dgm:prSet presAssocID="{EB227B29-D08F-4249-88A5-16523A75BED7}" presName="space" presStyleCnt="0"/>
      <dgm:spPr/>
    </dgm:pt>
    <dgm:pt modelId="{B1E13478-5B51-49E8-AC5C-19F128F6FEA8}" type="pres">
      <dgm:prSet presAssocID="{5DC61AFA-1019-4D31-9D29-CE9D98BAC2E4}" presName="composite" presStyleCnt="0"/>
      <dgm:spPr/>
    </dgm:pt>
    <dgm:pt modelId="{4986E900-C078-4720-896C-7A6D9BCC8E01}" type="pres">
      <dgm:prSet presAssocID="{5DC61AFA-1019-4D31-9D29-CE9D98BAC2E4}" presName="LShape" presStyleLbl="alignNode1" presStyleIdx="8" presStyleCnt="15"/>
      <dgm:spPr/>
    </dgm:pt>
    <dgm:pt modelId="{1355879D-37F5-4C63-9662-7913D973F2D9}" type="pres">
      <dgm:prSet presAssocID="{5DC61AFA-1019-4D31-9D29-CE9D98BAC2E4}" presName="ParentText" presStyleLbl="revTx" presStyleIdx="4" presStyleCnt="8" custScaleX="117721" custLinFactNeighborX="10095" custLinFactNeighborY="-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BBFFB-BEFA-49F0-9EC0-9DB7B7974AF8}" type="pres">
      <dgm:prSet presAssocID="{5DC61AFA-1019-4D31-9D29-CE9D98BAC2E4}" presName="Triangle" presStyleLbl="alignNode1" presStyleIdx="9" presStyleCnt="15"/>
      <dgm:spPr/>
    </dgm:pt>
    <dgm:pt modelId="{A2F07FD4-5D2B-4F1F-B261-CF173881EE8B}" type="pres">
      <dgm:prSet presAssocID="{1679F4FB-16F8-44FE-8F84-A961A761CE0A}" presName="sibTrans" presStyleCnt="0"/>
      <dgm:spPr/>
    </dgm:pt>
    <dgm:pt modelId="{38AABA94-6ABD-4A28-B0B2-B4238CA938B5}" type="pres">
      <dgm:prSet presAssocID="{1679F4FB-16F8-44FE-8F84-A961A761CE0A}" presName="space" presStyleCnt="0"/>
      <dgm:spPr/>
    </dgm:pt>
    <dgm:pt modelId="{E197417E-EC94-4604-A85D-FCE4CF379720}" type="pres">
      <dgm:prSet presAssocID="{EDBC9AD8-A3AE-4B1C-B3AF-7BF0591AFC7E}" presName="composite" presStyleCnt="0"/>
      <dgm:spPr/>
    </dgm:pt>
    <dgm:pt modelId="{DE006A79-3BF5-4D0A-A414-A2D82D5A5676}" type="pres">
      <dgm:prSet presAssocID="{EDBC9AD8-A3AE-4B1C-B3AF-7BF0591AFC7E}" presName="LShape" presStyleLbl="alignNode1" presStyleIdx="10" presStyleCnt="15"/>
      <dgm:spPr/>
    </dgm:pt>
    <dgm:pt modelId="{3854CF49-0A89-432B-9C50-0A90CB8D4BE0}" type="pres">
      <dgm:prSet presAssocID="{EDBC9AD8-A3AE-4B1C-B3AF-7BF0591AFC7E}" presName="ParentText" presStyleLbl="revTx" presStyleIdx="5" presStyleCnt="8" custScaleX="10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1BC05-3BC0-45F6-AD85-A48D76FF008B}" type="pres">
      <dgm:prSet presAssocID="{EDBC9AD8-A3AE-4B1C-B3AF-7BF0591AFC7E}" presName="Triangle" presStyleLbl="alignNode1" presStyleIdx="11" presStyleCnt="15"/>
      <dgm:spPr/>
    </dgm:pt>
    <dgm:pt modelId="{317C6102-CA42-4424-A09A-F4353993E0AE}" type="pres">
      <dgm:prSet presAssocID="{10FE9D03-94F3-48EA-9985-DFC339613BF0}" presName="sibTrans" presStyleCnt="0"/>
      <dgm:spPr/>
    </dgm:pt>
    <dgm:pt modelId="{C7FE0C41-83B1-4D8C-A35E-B72A08FAB5BB}" type="pres">
      <dgm:prSet presAssocID="{10FE9D03-94F3-48EA-9985-DFC339613BF0}" presName="space" presStyleCnt="0"/>
      <dgm:spPr/>
    </dgm:pt>
    <dgm:pt modelId="{3E868194-1F97-4890-B9B4-1A88DC19815C}" type="pres">
      <dgm:prSet presAssocID="{9CBB0DEB-D31E-48CF-A652-7342C76274B9}" presName="composite" presStyleCnt="0"/>
      <dgm:spPr/>
    </dgm:pt>
    <dgm:pt modelId="{1F9EA8F3-7672-4BDE-AA85-CD9BD95209B2}" type="pres">
      <dgm:prSet presAssocID="{9CBB0DEB-D31E-48CF-A652-7342C76274B9}" presName="LShape" presStyleLbl="alignNode1" presStyleIdx="12" presStyleCnt="15"/>
      <dgm:spPr/>
    </dgm:pt>
    <dgm:pt modelId="{A1902680-A9CA-4426-983B-1B806AE46792}" type="pres">
      <dgm:prSet presAssocID="{9CBB0DEB-D31E-48CF-A652-7342C76274B9}" presName="ParentText" presStyleLbl="revTx" presStyleIdx="6" presStyleCnt="8" custScaleX="112363" custLinFactNeighborX="4736" custLinFactNeighborY="-2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8E996-F2DF-4507-8D8E-9A83E6E16DE7}" type="pres">
      <dgm:prSet presAssocID="{9CBB0DEB-D31E-48CF-A652-7342C76274B9}" presName="Triangle" presStyleLbl="alignNode1" presStyleIdx="13" presStyleCnt="15"/>
      <dgm:spPr/>
    </dgm:pt>
    <dgm:pt modelId="{A7C732BD-CDD7-4B10-AB3D-E3275CDB8A7F}" type="pres">
      <dgm:prSet presAssocID="{CF7813EE-20D1-4AA0-8650-23E1A0A9AEC4}" presName="sibTrans" presStyleCnt="0"/>
      <dgm:spPr/>
    </dgm:pt>
    <dgm:pt modelId="{84F8D0CD-86B6-4356-B223-B612D844104B}" type="pres">
      <dgm:prSet presAssocID="{CF7813EE-20D1-4AA0-8650-23E1A0A9AEC4}" presName="space" presStyleCnt="0"/>
      <dgm:spPr/>
    </dgm:pt>
    <dgm:pt modelId="{CD9B3115-4F9C-457E-98FD-464967B69838}" type="pres">
      <dgm:prSet presAssocID="{3473757A-A71A-42F6-8949-9F59C76E0062}" presName="composite" presStyleCnt="0"/>
      <dgm:spPr/>
    </dgm:pt>
    <dgm:pt modelId="{A8C3008D-945E-4F28-BE70-68B4B4DE94F3}" type="pres">
      <dgm:prSet presAssocID="{3473757A-A71A-42F6-8949-9F59C76E0062}" presName="LShape" presStyleLbl="alignNode1" presStyleIdx="14" presStyleCnt="15"/>
      <dgm:spPr/>
    </dgm:pt>
    <dgm:pt modelId="{FFD07896-813F-457E-A37A-D17BF00F0D9B}" type="pres">
      <dgm:prSet presAssocID="{3473757A-A71A-42F6-8949-9F59C76E0062}" presName="ParentText" presStyleLbl="revTx" presStyleIdx="7" presStyleCnt="8" custScaleX="106669" custLinFactNeighborX="3244" custLinFactNeighborY="-37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5E7008-0C0D-482A-B909-07259F359C64}" srcId="{C93104D3-F7DA-4691-9D2E-5C8FD1C54F0D}" destId="{9CBB0DEB-D31E-48CF-A652-7342C76274B9}" srcOrd="6" destOrd="0" parTransId="{14F45028-10E7-42CC-99B0-055E31248A25}" sibTransId="{CF7813EE-20D1-4AA0-8650-23E1A0A9AEC4}"/>
    <dgm:cxn modelId="{1C0F9AA7-10CF-4342-9ADA-55B6E4584E41}" srcId="{C93104D3-F7DA-4691-9D2E-5C8FD1C54F0D}" destId="{5DC61AFA-1019-4D31-9D29-CE9D98BAC2E4}" srcOrd="4" destOrd="0" parTransId="{7103BDCB-D999-49DE-A649-C276DA8A2E76}" sibTransId="{1679F4FB-16F8-44FE-8F84-A961A761CE0A}"/>
    <dgm:cxn modelId="{47E12704-A3F1-4B1D-A691-EEEF0C4D0FFF}" srcId="{C93104D3-F7DA-4691-9D2E-5C8FD1C54F0D}" destId="{3473757A-A71A-42F6-8949-9F59C76E0062}" srcOrd="7" destOrd="0" parTransId="{3781F55E-DE01-486D-9C61-7EA9AECEBCAD}" sibTransId="{35B5B201-A280-46DB-B02E-232488A6D4CB}"/>
    <dgm:cxn modelId="{B3468A20-946D-4D03-B156-0D7003AC2C63}" type="presOf" srcId="{C93104D3-F7DA-4691-9D2E-5C8FD1C54F0D}" destId="{A527E942-E044-4DA0-9B4F-D95613F6ACB9}" srcOrd="0" destOrd="0" presId="urn:microsoft.com/office/officeart/2009/3/layout/StepUpProcess"/>
    <dgm:cxn modelId="{07403033-425A-4457-837D-89D6A7580893}" type="presOf" srcId="{9CBB0DEB-D31E-48CF-A652-7342C76274B9}" destId="{A1902680-A9CA-4426-983B-1B806AE46792}" srcOrd="0" destOrd="0" presId="urn:microsoft.com/office/officeart/2009/3/layout/StepUpProcess"/>
    <dgm:cxn modelId="{9254A63F-DC51-462D-9859-12F8722588D0}" type="presOf" srcId="{EDBC9AD8-A3AE-4B1C-B3AF-7BF0591AFC7E}" destId="{3854CF49-0A89-432B-9C50-0A90CB8D4BE0}" srcOrd="0" destOrd="0" presId="urn:microsoft.com/office/officeart/2009/3/layout/StepUpProcess"/>
    <dgm:cxn modelId="{0448D1A8-B804-4E1E-B5F2-7EDFD4B4ECAD}" srcId="{C93104D3-F7DA-4691-9D2E-5C8FD1C54F0D}" destId="{EDBC9AD8-A3AE-4B1C-B3AF-7BF0591AFC7E}" srcOrd="5" destOrd="0" parTransId="{851A28FF-7376-4287-9FB0-B1EAC0C5B8CF}" sibTransId="{10FE9D03-94F3-48EA-9985-DFC339613BF0}"/>
    <dgm:cxn modelId="{D07E7ED2-FBEB-4204-81C3-688CAC04F275}" type="presOf" srcId="{A710705D-504B-4503-A1A0-F0844DD9F5C7}" destId="{6E4CC7C3-6493-4AB1-B716-03D6D98EE9BB}" srcOrd="0" destOrd="0" presId="urn:microsoft.com/office/officeart/2009/3/layout/StepUpProcess"/>
    <dgm:cxn modelId="{E6A1A77B-2C25-4552-92A5-711AB1E44BEA}" type="presOf" srcId="{D774EABD-D411-45EB-BF3A-D11C0C2D9D85}" destId="{FE73BCC3-799C-4250-8AB1-77427C3E458E}" srcOrd="0" destOrd="0" presId="urn:microsoft.com/office/officeart/2009/3/layout/StepUpProcess"/>
    <dgm:cxn modelId="{373E7F07-69A0-427C-9471-AD833C3C31BB}" type="presOf" srcId="{3473757A-A71A-42F6-8949-9F59C76E0062}" destId="{FFD07896-813F-457E-A37A-D17BF00F0D9B}" srcOrd="0" destOrd="0" presId="urn:microsoft.com/office/officeart/2009/3/layout/StepUpProcess"/>
    <dgm:cxn modelId="{96F8BEB1-4657-45C4-86E1-3D63D97DA0FC}" type="presOf" srcId="{5DC61AFA-1019-4D31-9D29-CE9D98BAC2E4}" destId="{1355879D-37F5-4C63-9662-7913D973F2D9}" srcOrd="0" destOrd="0" presId="urn:microsoft.com/office/officeart/2009/3/layout/StepUpProcess"/>
    <dgm:cxn modelId="{BE8BEF36-F4F2-425E-B381-49AD2E4E5832}" type="presOf" srcId="{F812F174-07AB-4297-80FD-75A338744978}" destId="{48D2743F-DC23-45A7-9FC8-87338D2D48D9}" srcOrd="0" destOrd="0" presId="urn:microsoft.com/office/officeart/2009/3/layout/StepUpProcess"/>
    <dgm:cxn modelId="{F187762E-A7D0-40D8-A12C-9642562CAB1E}" srcId="{C93104D3-F7DA-4691-9D2E-5C8FD1C54F0D}" destId="{420C2810-49FC-4EF7-9D8F-F46D663CB0E1}" srcOrd="0" destOrd="0" parTransId="{140B5DE7-C247-4540-B9E9-183646A9012E}" sibTransId="{A3CF5032-8C03-40FE-B430-289CFA93668B}"/>
    <dgm:cxn modelId="{05AEBFC3-9895-47D6-9BD5-F5B28E39729E}" type="presOf" srcId="{420C2810-49FC-4EF7-9D8F-F46D663CB0E1}" destId="{DA9DFDED-DDE9-40AA-B0EC-17B371001E12}" srcOrd="0" destOrd="0" presId="urn:microsoft.com/office/officeart/2009/3/layout/StepUpProcess"/>
    <dgm:cxn modelId="{41F4E728-E6EF-46E4-BF9E-E5F9D3A17B7D}" srcId="{C93104D3-F7DA-4691-9D2E-5C8FD1C54F0D}" destId="{D774EABD-D411-45EB-BF3A-D11C0C2D9D85}" srcOrd="2" destOrd="0" parTransId="{6A31A1E8-846A-4102-8682-277AEFC37B9E}" sibTransId="{1C78E3FB-3029-450B-B550-A194BD913342}"/>
    <dgm:cxn modelId="{C118BB91-F79B-452B-AD0C-9221BC5B7AF7}" srcId="{C93104D3-F7DA-4691-9D2E-5C8FD1C54F0D}" destId="{F812F174-07AB-4297-80FD-75A338744978}" srcOrd="3" destOrd="0" parTransId="{CF164426-715A-4268-8935-84616D4DB3C9}" sibTransId="{EB227B29-D08F-4249-88A5-16523A75BED7}"/>
    <dgm:cxn modelId="{606F893F-BC0F-4037-96B5-41ED5C49A777}" srcId="{C93104D3-F7DA-4691-9D2E-5C8FD1C54F0D}" destId="{A710705D-504B-4503-A1A0-F0844DD9F5C7}" srcOrd="1" destOrd="0" parTransId="{E5A1801D-EBF4-4166-B5F5-400D40BAEFE9}" sibTransId="{1DD22AA2-578B-4018-AC46-DC249F2EEB2D}"/>
    <dgm:cxn modelId="{B9A68990-B774-4B1D-944E-A3F27F726721}" type="presParOf" srcId="{A527E942-E044-4DA0-9B4F-D95613F6ACB9}" destId="{DEF96530-3A14-4AC1-8B1D-B61A1C5936B2}" srcOrd="0" destOrd="0" presId="urn:microsoft.com/office/officeart/2009/3/layout/StepUpProcess"/>
    <dgm:cxn modelId="{00BBE6C6-77A1-4740-91AE-6EE08942AA1E}" type="presParOf" srcId="{DEF96530-3A14-4AC1-8B1D-B61A1C5936B2}" destId="{A214D25D-FCB4-4F58-B9D8-435236455E69}" srcOrd="0" destOrd="0" presId="urn:microsoft.com/office/officeart/2009/3/layout/StepUpProcess"/>
    <dgm:cxn modelId="{CA11E80D-2A58-4DE7-B501-85D9FB2D3CC5}" type="presParOf" srcId="{DEF96530-3A14-4AC1-8B1D-B61A1C5936B2}" destId="{DA9DFDED-DDE9-40AA-B0EC-17B371001E12}" srcOrd="1" destOrd="0" presId="urn:microsoft.com/office/officeart/2009/3/layout/StepUpProcess"/>
    <dgm:cxn modelId="{7CC6B945-9B09-4A86-8088-75763AD1D25B}" type="presParOf" srcId="{DEF96530-3A14-4AC1-8B1D-B61A1C5936B2}" destId="{07691F74-6019-45B6-8CDF-0E12129C9C52}" srcOrd="2" destOrd="0" presId="urn:microsoft.com/office/officeart/2009/3/layout/StepUpProcess"/>
    <dgm:cxn modelId="{0B670C7A-19E8-45A8-B877-2D86B554AD56}" type="presParOf" srcId="{A527E942-E044-4DA0-9B4F-D95613F6ACB9}" destId="{4913EE70-D1D2-4058-AFC6-0EBCF1EA1485}" srcOrd="1" destOrd="0" presId="urn:microsoft.com/office/officeart/2009/3/layout/StepUpProcess"/>
    <dgm:cxn modelId="{CEB69472-C686-4EDE-AB33-737D2427C4E5}" type="presParOf" srcId="{4913EE70-D1D2-4058-AFC6-0EBCF1EA1485}" destId="{7DFABDEE-4023-4810-AC01-EBE3720B81D0}" srcOrd="0" destOrd="0" presId="urn:microsoft.com/office/officeart/2009/3/layout/StepUpProcess"/>
    <dgm:cxn modelId="{0163D94B-4C26-4082-A9F6-8F692087E2E3}" type="presParOf" srcId="{A527E942-E044-4DA0-9B4F-D95613F6ACB9}" destId="{E3F265D0-68F8-4A15-AE03-EB3080FDB2DC}" srcOrd="2" destOrd="0" presId="urn:microsoft.com/office/officeart/2009/3/layout/StepUpProcess"/>
    <dgm:cxn modelId="{759E76A5-33CD-4812-B903-5375047A1C3F}" type="presParOf" srcId="{E3F265D0-68F8-4A15-AE03-EB3080FDB2DC}" destId="{E65337D0-B8DF-4A94-B4FE-F3BE4B780A21}" srcOrd="0" destOrd="0" presId="urn:microsoft.com/office/officeart/2009/3/layout/StepUpProcess"/>
    <dgm:cxn modelId="{FF504394-BB67-4756-8B48-DFD2B6C544BD}" type="presParOf" srcId="{E3F265D0-68F8-4A15-AE03-EB3080FDB2DC}" destId="{6E4CC7C3-6493-4AB1-B716-03D6D98EE9BB}" srcOrd="1" destOrd="0" presId="urn:microsoft.com/office/officeart/2009/3/layout/StepUpProcess"/>
    <dgm:cxn modelId="{82910196-13E4-4FD5-8E2F-B737937523B4}" type="presParOf" srcId="{E3F265D0-68F8-4A15-AE03-EB3080FDB2DC}" destId="{28F091BF-64BB-4E15-971D-536B14FA3168}" srcOrd="2" destOrd="0" presId="urn:microsoft.com/office/officeart/2009/3/layout/StepUpProcess"/>
    <dgm:cxn modelId="{549BB1C1-0E91-4AE0-8370-399999C36A62}" type="presParOf" srcId="{A527E942-E044-4DA0-9B4F-D95613F6ACB9}" destId="{35579E46-87C5-4B17-B499-BD3284C80795}" srcOrd="3" destOrd="0" presId="urn:microsoft.com/office/officeart/2009/3/layout/StepUpProcess"/>
    <dgm:cxn modelId="{3B0739BE-DCCA-4678-A1F0-D4E988FC121B}" type="presParOf" srcId="{35579E46-87C5-4B17-B499-BD3284C80795}" destId="{E038166E-1C8F-421B-A18F-C4497F4A1967}" srcOrd="0" destOrd="0" presId="urn:microsoft.com/office/officeart/2009/3/layout/StepUpProcess"/>
    <dgm:cxn modelId="{F11BCCA0-02E2-4EE1-97FF-F8C9955240C6}" type="presParOf" srcId="{A527E942-E044-4DA0-9B4F-D95613F6ACB9}" destId="{189E64A6-A4BC-4DF4-97EC-83A91CB61F6D}" srcOrd="4" destOrd="0" presId="urn:microsoft.com/office/officeart/2009/3/layout/StepUpProcess"/>
    <dgm:cxn modelId="{130E02ED-E0A9-4480-9A42-894ABE941925}" type="presParOf" srcId="{189E64A6-A4BC-4DF4-97EC-83A91CB61F6D}" destId="{A98AD990-5586-4C03-8631-B3E03F5F9641}" srcOrd="0" destOrd="0" presId="urn:microsoft.com/office/officeart/2009/3/layout/StepUpProcess"/>
    <dgm:cxn modelId="{B84207F1-D8DC-416E-88DC-F4F27D25376A}" type="presParOf" srcId="{189E64A6-A4BC-4DF4-97EC-83A91CB61F6D}" destId="{FE73BCC3-799C-4250-8AB1-77427C3E458E}" srcOrd="1" destOrd="0" presId="urn:microsoft.com/office/officeart/2009/3/layout/StepUpProcess"/>
    <dgm:cxn modelId="{8E5AD73E-1D3C-4575-9397-0A155D49E618}" type="presParOf" srcId="{189E64A6-A4BC-4DF4-97EC-83A91CB61F6D}" destId="{2DB81D1D-97BF-41D4-ADAF-84D293FED7E2}" srcOrd="2" destOrd="0" presId="urn:microsoft.com/office/officeart/2009/3/layout/StepUpProcess"/>
    <dgm:cxn modelId="{276F6CE1-8568-4F64-9710-D23EF923B564}" type="presParOf" srcId="{A527E942-E044-4DA0-9B4F-D95613F6ACB9}" destId="{A99F8123-CEAF-488E-BDD3-8E79036E26AE}" srcOrd="5" destOrd="0" presId="urn:microsoft.com/office/officeart/2009/3/layout/StepUpProcess"/>
    <dgm:cxn modelId="{24433262-160D-4E62-B480-E4EBE5966583}" type="presParOf" srcId="{A99F8123-CEAF-488E-BDD3-8E79036E26AE}" destId="{2B5C0DBE-A1B9-4EA7-BA0A-030D63F61A67}" srcOrd="0" destOrd="0" presId="urn:microsoft.com/office/officeart/2009/3/layout/StepUpProcess"/>
    <dgm:cxn modelId="{47238909-C0F8-4E9E-AFEA-E240CAF10E37}" type="presParOf" srcId="{A527E942-E044-4DA0-9B4F-D95613F6ACB9}" destId="{084438A6-D5ED-491C-A2F1-E719604B1343}" srcOrd="6" destOrd="0" presId="urn:microsoft.com/office/officeart/2009/3/layout/StepUpProcess"/>
    <dgm:cxn modelId="{6C661387-A559-4D09-A242-9C27C87903C5}" type="presParOf" srcId="{084438A6-D5ED-491C-A2F1-E719604B1343}" destId="{76B6AB55-2FF6-4B83-B153-AD5203BDCEB1}" srcOrd="0" destOrd="0" presId="urn:microsoft.com/office/officeart/2009/3/layout/StepUpProcess"/>
    <dgm:cxn modelId="{6D6AFF7D-9161-423F-90FA-3AA8B677CC5F}" type="presParOf" srcId="{084438A6-D5ED-491C-A2F1-E719604B1343}" destId="{48D2743F-DC23-45A7-9FC8-87338D2D48D9}" srcOrd="1" destOrd="0" presId="urn:microsoft.com/office/officeart/2009/3/layout/StepUpProcess"/>
    <dgm:cxn modelId="{786F0CCF-2E5C-438A-BD77-8EDA943F2E79}" type="presParOf" srcId="{084438A6-D5ED-491C-A2F1-E719604B1343}" destId="{17CEA8D4-E440-4D7D-ABCB-21A5EB212DE3}" srcOrd="2" destOrd="0" presId="urn:microsoft.com/office/officeart/2009/3/layout/StepUpProcess"/>
    <dgm:cxn modelId="{5E479AF0-5CE9-4413-ADF8-8FE8A1A6B7A1}" type="presParOf" srcId="{A527E942-E044-4DA0-9B4F-D95613F6ACB9}" destId="{BDFBBF9B-9CB1-4CC6-AE1E-D85DE2B28DB7}" srcOrd="7" destOrd="0" presId="urn:microsoft.com/office/officeart/2009/3/layout/StepUpProcess"/>
    <dgm:cxn modelId="{82803635-0EAB-4B24-B987-9E62DF6EE8E7}" type="presParOf" srcId="{BDFBBF9B-9CB1-4CC6-AE1E-D85DE2B28DB7}" destId="{59CCB8DF-F68E-4B02-832D-315652C37C9D}" srcOrd="0" destOrd="0" presId="urn:microsoft.com/office/officeart/2009/3/layout/StepUpProcess"/>
    <dgm:cxn modelId="{3A9D1C06-A63F-4659-BF09-92B9D2B49529}" type="presParOf" srcId="{A527E942-E044-4DA0-9B4F-D95613F6ACB9}" destId="{B1E13478-5B51-49E8-AC5C-19F128F6FEA8}" srcOrd="8" destOrd="0" presId="urn:microsoft.com/office/officeart/2009/3/layout/StepUpProcess"/>
    <dgm:cxn modelId="{4653A801-36DB-4B5E-BFAD-9067AEE4DE0F}" type="presParOf" srcId="{B1E13478-5B51-49E8-AC5C-19F128F6FEA8}" destId="{4986E900-C078-4720-896C-7A6D9BCC8E01}" srcOrd="0" destOrd="0" presId="urn:microsoft.com/office/officeart/2009/3/layout/StepUpProcess"/>
    <dgm:cxn modelId="{DAB18B17-4DB8-4AB4-9231-6EF5DD3BB2FF}" type="presParOf" srcId="{B1E13478-5B51-49E8-AC5C-19F128F6FEA8}" destId="{1355879D-37F5-4C63-9662-7913D973F2D9}" srcOrd="1" destOrd="0" presId="urn:microsoft.com/office/officeart/2009/3/layout/StepUpProcess"/>
    <dgm:cxn modelId="{17E92055-60C1-41F3-8B8F-A562FAAC3D77}" type="presParOf" srcId="{B1E13478-5B51-49E8-AC5C-19F128F6FEA8}" destId="{43CBBFFB-BEFA-49F0-9EC0-9DB7B7974AF8}" srcOrd="2" destOrd="0" presId="urn:microsoft.com/office/officeart/2009/3/layout/StepUpProcess"/>
    <dgm:cxn modelId="{B7A17D99-3D13-43B1-8D07-474E6E9A085F}" type="presParOf" srcId="{A527E942-E044-4DA0-9B4F-D95613F6ACB9}" destId="{A2F07FD4-5D2B-4F1F-B261-CF173881EE8B}" srcOrd="9" destOrd="0" presId="urn:microsoft.com/office/officeart/2009/3/layout/StepUpProcess"/>
    <dgm:cxn modelId="{607DD06B-A568-4D48-93DD-7EB04C399CB2}" type="presParOf" srcId="{A2F07FD4-5D2B-4F1F-B261-CF173881EE8B}" destId="{38AABA94-6ABD-4A28-B0B2-B4238CA938B5}" srcOrd="0" destOrd="0" presId="urn:microsoft.com/office/officeart/2009/3/layout/StepUpProcess"/>
    <dgm:cxn modelId="{F0EAB991-F5FD-4BF1-9B1F-3C2B3A4D6E73}" type="presParOf" srcId="{A527E942-E044-4DA0-9B4F-D95613F6ACB9}" destId="{E197417E-EC94-4604-A85D-FCE4CF379720}" srcOrd="10" destOrd="0" presId="urn:microsoft.com/office/officeart/2009/3/layout/StepUpProcess"/>
    <dgm:cxn modelId="{6E62337A-68CE-4DB8-A9E2-4756B9F305AC}" type="presParOf" srcId="{E197417E-EC94-4604-A85D-FCE4CF379720}" destId="{DE006A79-3BF5-4D0A-A414-A2D82D5A5676}" srcOrd="0" destOrd="0" presId="urn:microsoft.com/office/officeart/2009/3/layout/StepUpProcess"/>
    <dgm:cxn modelId="{65A63B0D-BBC7-45EB-9CEB-AAA4E962C868}" type="presParOf" srcId="{E197417E-EC94-4604-A85D-FCE4CF379720}" destId="{3854CF49-0A89-432B-9C50-0A90CB8D4BE0}" srcOrd="1" destOrd="0" presId="urn:microsoft.com/office/officeart/2009/3/layout/StepUpProcess"/>
    <dgm:cxn modelId="{D6D04C9B-57EC-4009-A28F-E694D2434986}" type="presParOf" srcId="{E197417E-EC94-4604-A85D-FCE4CF379720}" destId="{2081BC05-3BC0-45F6-AD85-A48D76FF008B}" srcOrd="2" destOrd="0" presId="urn:microsoft.com/office/officeart/2009/3/layout/StepUpProcess"/>
    <dgm:cxn modelId="{AA46317D-A647-4CCC-8BBE-0F83DBF204BC}" type="presParOf" srcId="{A527E942-E044-4DA0-9B4F-D95613F6ACB9}" destId="{317C6102-CA42-4424-A09A-F4353993E0AE}" srcOrd="11" destOrd="0" presId="urn:microsoft.com/office/officeart/2009/3/layout/StepUpProcess"/>
    <dgm:cxn modelId="{C0C5BB89-6AA2-4979-9CBF-83B3B24D4AD6}" type="presParOf" srcId="{317C6102-CA42-4424-A09A-F4353993E0AE}" destId="{C7FE0C41-83B1-4D8C-A35E-B72A08FAB5BB}" srcOrd="0" destOrd="0" presId="urn:microsoft.com/office/officeart/2009/3/layout/StepUpProcess"/>
    <dgm:cxn modelId="{A89CFD8A-0B53-45AB-957E-A2E7D1BAD419}" type="presParOf" srcId="{A527E942-E044-4DA0-9B4F-D95613F6ACB9}" destId="{3E868194-1F97-4890-B9B4-1A88DC19815C}" srcOrd="12" destOrd="0" presId="urn:microsoft.com/office/officeart/2009/3/layout/StepUpProcess"/>
    <dgm:cxn modelId="{6204672C-D7CD-4190-B9E6-23F9A3AA288F}" type="presParOf" srcId="{3E868194-1F97-4890-B9B4-1A88DC19815C}" destId="{1F9EA8F3-7672-4BDE-AA85-CD9BD95209B2}" srcOrd="0" destOrd="0" presId="urn:microsoft.com/office/officeart/2009/3/layout/StepUpProcess"/>
    <dgm:cxn modelId="{B2859DD9-3630-44D6-B41E-F0256E0223C0}" type="presParOf" srcId="{3E868194-1F97-4890-B9B4-1A88DC19815C}" destId="{A1902680-A9CA-4426-983B-1B806AE46792}" srcOrd="1" destOrd="0" presId="urn:microsoft.com/office/officeart/2009/3/layout/StepUpProcess"/>
    <dgm:cxn modelId="{EFB7B808-F4A6-4D3F-B338-0C6FD46DB141}" type="presParOf" srcId="{3E868194-1F97-4890-B9B4-1A88DC19815C}" destId="{D3E8E996-F2DF-4507-8D8E-9A83E6E16DE7}" srcOrd="2" destOrd="0" presId="urn:microsoft.com/office/officeart/2009/3/layout/StepUpProcess"/>
    <dgm:cxn modelId="{A3A76EA1-F48A-4358-8BE2-AFF1092660C9}" type="presParOf" srcId="{A527E942-E044-4DA0-9B4F-D95613F6ACB9}" destId="{A7C732BD-CDD7-4B10-AB3D-E3275CDB8A7F}" srcOrd="13" destOrd="0" presId="urn:microsoft.com/office/officeart/2009/3/layout/StepUpProcess"/>
    <dgm:cxn modelId="{AB2CD757-2DD2-49E9-A8B1-C533EF4C5A89}" type="presParOf" srcId="{A7C732BD-CDD7-4B10-AB3D-E3275CDB8A7F}" destId="{84F8D0CD-86B6-4356-B223-B612D844104B}" srcOrd="0" destOrd="0" presId="urn:microsoft.com/office/officeart/2009/3/layout/StepUpProcess"/>
    <dgm:cxn modelId="{B176F865-190E-4EEA-BA00-88899752AA10}" type="presParOf" srcId="{A527E942-E044-4DA0-9B4F-D95613F6ACB9}" destId="{CD9B3115-4F9C-457E-98FD-464967B69838}" srcOrd="14" destOrd="0" presId="urn:microsoft.com/office/officeart/2009/3/layout/StepUpProcess"/>
    <dgm:cxn modelId="{D56BA3C9-D1BE-4864-B351-835FDAD633EE}" type="presParOf" srcId="{CD9B3115-4F9C-457E-98FD-464967B69838}" destId="{A8C3008D-945E-4F28-BE70-68B4B4DE94F3}" srcOrd="0" destOrd="0" presId="urn:microsoft.com/office/officeart/2009/3/layout/StepUpProcess"/>
    <dgm:cxn modelId="{879B3805-7A8C-4ADE-9F4C-11C6D70D61E0}" type="presParOf" srcId="{CD9B3115-4F9C-457E-98FD-464967B69838}" destId="{FFD07896-813F-457E-A37A-D17BF00F0D9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71A2E-549B-4EC7-9203-7D1040DCD9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FE0DBEB-4963-4111-852F-F7B4F69FEDCD}">
      <dgm:prSet phldrT="[Text]"/>
      <dgm:spPr/>
      <dgm:t>
        <a:bodyPr/>
        <a:lstStyle/>
        <a:p>
          <a:r>
            <a:rPr lang="en-US" dirty="0" smtClean="0"/>
            <a:t>Winter</a:t>
          </a:r>
        </a:p>
        <a:p>
          <a:r>
            <a:rPr lang="en-US" b="1" dirty="0" smtClean="0"/>
            <a:t>PD Survey</a:t>
          </a:r>
          <a:endParaRPr lang="en-US" b="1" dirty="0"/>
        </a:p>
      </dgm:t>
    </dgm:pt>
    <dgm:pt modelId="{B9F6668C-E5E4-40B8-99A0-79DFEC8FC25F}" type="parTrans" cxnId="{D48CCC67-D7F2-43A8-B29D-8F838787D1FE}">
      <dgm:prSet/>
      <dgm:spPr/>
      <dgm:t>
        <a:bodyPr/>
        <a:lstStyle/>
        <a:p>
          <a:endParaRPr lang="en-US"/>
        </a:p>
      </dgm:t>
    </dgm:pt>
    <dgm:pt modelId="{DDB9ACD1-3030-4184-811F-BF181179312B}" type="sibTrans" cxnId="{D48CCC67-D7F2-43A8-B29D-8F838787D1FE}">
      <dgm:prSet/>
      <dgm:spPr/>
      <dgm:t>
        <a:bodyPr/>
        <a:lstStyle/>
        <a:p>
          <a:endParaRPr lang="en-US"/>
        </a:p>
      </dgm:t>
    </dgm:pt>
    <dgm:pt modelId="{DFF20732-B6B8-4DAC-900E-3B0A60A4B092}">
      <dgm:prSet phldrT="[Text]"/>
      <dgm:spPr/>
      <dgm:t>
        <a:bodyPr/>
        <a:lstStyle/>
        <a:p>
          <a:r>
            <a:rPr lang="en-US" dirty="0" smtClean="0"/>
            <a:t>Spring </a:t>
          </a:r>
        </a:p>
        <a:p>
          <a:r>
            <a:rPr lang="en-US" b="1" dirty="0" smtClean="0"/>
            <a:t>Consortium PD Plan</a:t>
          </a:r>
          <a:endParaRPr lang="en-US" b="1" dirty="0"/>
        </a:p>
      </dgm:t>
    </dgm:pt>
    <dgm:pt modelId="{661F16D8-CDC1-4D2A-926A-7D219EE921CC}" type="parTrans" cxnId="{A558568F-3CFE-4383-BF0B-953703AF0B95}">
      <dgm:prSet/>
      <dgm:spPr/>
      <dgm:t>
        <a:bodyPr/>
        <a:lstStyle/>
        <a:p>
          <a:endParaRPr lang="en-US"/>
        </a:p>
      </dgm:t>
    </dgm:pt>
    <dgm:pt modelId="{6642970C-FA2B-43AB-8FFF-5DA244AA2733}" type="sibTrans" cxnId="{A558568F-3CFE-4383-BF0B-953703AF0B95}">
      <dgm:prSet/>
      <dgm:spPr/>
      <dgm:t>
        <a:bodyPr/>
        <a:lstStyle/>
        <a:p>
          <a:endParaRPr lang="en-US"/>
        </a:p>
      </dgm:t>
    </dgm:pt>
    <dgm:pt modelId="{7D1622CC-9C55-4AB4-BA7D-E0BEEF0F81C0}">
      <dgm:prSet phldrT="[Text]"/>
      <dgm:spPr/>
      <dgm:t>
        <a:bodyPr/>
        <a:lstStyle/>
        <a:p>
          <a:r>
            <a:rPr lang="en-US" dirty="0" smtClean="0"/>
            <a:t>Spring-Fall</a:t>
          </a:r>
        </a:p>
        <a:p>
          <a:r>
            <a:rPr lang="en-US" b="1" dirty="0" smtClean="0"/>
            <a:t>Individual PD Plan</a:t>
          </a:r>
          <a:endParaRPr lang="en-US" b="1" dirty="0"/>
        </a:p>
      </dgm:t>
    </dgm:pt>
    <dgm:pt modelId="{18958EA3-7663-4EF7-BACE-285AB0F624F9}" type="parTrans" cxnId="{F0F812A2-D05A-44C9-BDBF-A13471AA1C4F}">
      <dgm:prSet/>
      <dgm:spPr/>
      <dgm:t>
        <a:bodyPr/>
        <a:lstStyle/>
        <a:p>
          <a:endParaRPr lang="en-US"/>
        </a:p>
      </dgm:t>
    </dgm:pt>
    <dgm:pt modelId="{41DA096C-4CA6-42CD-B915-5904DABAED8E}" type="sibTrans" cxnId="{F0F812A2-D05A-44C9-BDBF-A13471AA1C4F}">
      <dgm:prSet/>
      <dgm:spPr/>
      <dgm:t>
        <a:bodyPr/>
        <a:lstStyle/>
        <a:p>
          <a:endParaRPr lang="en-US"/>
        </a:p>
      </dgm:t>
    </dgm:pt>
    <dgm:pt modelId="{92839EB1-7865-4872-8302-5D22DEAE6DFD}" type="pres">
      <dgm:prSet presAssocID="{D0171A2E-549B-4EC7-9203-7D1040DCD9D2}" presName="Name0" presStyleCnt="0">
        <dgm:presLayoutVars>
          <dgm:dir/>
          <dgm:animLvl val="lvl"/>
          <dgm:resizeHandles val="exact"/>
        </dgm:presLayoutVars>
      </dgm:prSet>
      <dgm:spPr/>
    </dgm:pt>
    <dgm:pt modelId="{DEC5AE33-21D7-411B-9721-A90C0E0D7D1B}" type="pres">
      <dgm:prSet presAssocID="{4FE0DBEB-4963-4111-852F-F7B4F69FEDC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BCA1F-B110-49D0-B866-315B223A2B6A}" type="pres">
      <dgm:prSet presAssocID="{DDB9ACD1-3030-4184-811F-BF181179312B}" presName="parTxOnlySpace" presStyleCnt="0"/>
      <dgm:spPr/>
    </dgm:pt>
    <dgm:pt modelId="{A0AE7681-34DE-4756-96EA-D6CB775FBEDE}" type="pres">
      <dgm:prSet presAssocID="{DFF20732-B6B8-4DAC-900E-3B0A60A4B09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DCE82-AA78-4E06-883A-D8FDC18BF789}" type="pres">
      <dgm:prSet presAssocID="{6642970C-FA2B-43AB-8FFF-5DA244AA2733}" presName="parTxOnlySpace" presStyleCnt="0"/>
      <dgm:spPr/>
    </dgm:pt>
    <dgm:pt modelId="{6328B522-B64D-4E95-9118-416A1E9637FD}" type="pres">
      <dgm:prSet presAssocID="{7D1622CC-9C55-4AB4-BA7D-E0BEEF0F81C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7CB04D-C295-482A-8197-1B49489AF641}" type="presOf" srcId="{DFF20732-B6B8-4DAC-900E-3B0A60A4B092}" destId="{A0AE7681-34DE-4756-96EA-D6CB775FBEDE}" srcOrd="0" destOrd="0" presId="urn:microsoft.com/office/officeart/2005/8/layout/chevron1"/>
    <dgm:cxn modelId="{D48CCC67-D7F2-43A8-B29D-8F838787D1FE}" srcId="{D0171A2E-549B-4EC7-9203-7D1040DCD9D2}" destId="{4FE0DBEB-4963-4111-852F-F7B4F69FEDCD}" srcOrd="0" destOrd="0" parTransId="{B9F6668C-E5E4-40B8-99A0-79DFEC8FC25F}" sibTransId="{DDB9ACD1-3030-4184-811F-BF181179312B}"/>
    <dgm:cxn modelId="{F9A78700-DBFD-4418-8F9B-3951085CE8ED}" type="presOf" srcId="{7D1622CC-9C55-4AB4-BA7D-E0BEEF0F81C0}" destId="{6328B522-B64D-4E95-9118-416A1E9637FD}" srcOrd="0" destOrd="0" presId="urn:microsoft.com/office/officeart/2005/8/layout/chevron1"/>
    <dgm:cxn modelId="{1CDADD08-E123-4911-8AF4-1655C1BBDA13}" type="presOf" srcId="{D0171A2E-549B-4EC7-9203-7D1040DCD9D2}" destId="{92839EB1-7865-4872-8302-5D22DEAE6DFD}" srcOrd="0" destOrd="0" presId="urn:microsoft.com/office/officeart/2005/8/layout/chevron1"/>
    <dgm:cxn modelId="{D63AA7E3-AB1B-407D-98C6-4EB2DA63C799}" type="presOf" srcId="{4FE0DBEB-4963-4111-852F-F7B4F69FEDCD}" destId="{DEC5AE33-21D7-411B-9721-A90C0E0D7D1B}" srcOrd="0" destOrd="0" presId="urn:microsoft.com/office/officeart/2005/8/layout/chevron1"/>
    <dgm:cxn modelId="{A558568F-3CFE-4383-BF0B-953703AF0B95}" srcId="{D0171A2E-549B-4EC7-9203-7D1040DCD9D2}" destId="{DFF20732-B6B8-4DAC-900E-3B0A60A4B092}" srcOrd="1" destOrd="0" parTransId="{661F16D8-CDC1-4D2A-926A-7D219EE921CC}" sibTransId="{6642970C-FA2B-43AB-8FFF-5DA244AA2733}"/>
    <dgm:cxn modelId="{F0F812A2-D05A-44C9-BDBF-A13471AA1C4F}" srcId="{D0171A2E-549B-4EC7-9203-7D1040DCD9D2}" destId="{7D1622CC-9C55-4AB4-BA7D-E0BEEF0F81C0}" srcOrd="2" destOrd="0" parTransId="{18958EA3-7663-4EF7-BACE-285AB0F624F9}" sibTransId="{41DA096C-4CA6-42CD-B915-5904DABAED8E}"/>
    <dgm:cxn modelId="{FA65FBFC-7B99-47FD-B373-60B7E5D2CD2F}" type="presParOf" srcId="{92839EB1-7865-4872-8302-5D22DEAE6DFD}" destId="{DEC5AE33-21D7-411B-9721-A90C0E0D7D1B}" srcOrd="0" destOrd="0" presId="urn:microsoft.com/office/officeart/2005/8/layout/chevron1"/>
    <dgm:cxn modelId="{8489558B-8BAC-4F47-A518-4EA8F63B075E}" type="presParOf" srcId="{92839EB1-7865-4872-8302-5D22DEAE6DFD}" destId="{68EBCA1F-B110-49D0-B866-315B223A2B6A}" srcOrd="1" destOrd="0" presId="urn:microsoft.com/office/officeart/2005/8/layout/chevron1"/>
    <dgm:cxn modelId="{239FBCFB-E948-4FA3-8F84-D33FFF8BCAA8}" type="presParOf" srcId="{92839EB1-7865-4872-8302-5D22DEAE6DFD}" destId="{A0AE7681-34DE-4756-96EA-D6CB775FBEDE}" srcOrd="2" destOrd="0" presId="urn:microsoft.com/office/officeart/2005/8/layout/chevron1"/>
    <dgm:cxn modelId="{2D1837F2-C8F6-4EDA-B2D5-A810C08679B9}" type="presParOf" srcId="{92839EB1-7865-4872-8302-5D22DEAE6DFD}" destId="{340DCE82-AA78-4E06-883A-D8FDC18BF789}" srcOrd="3" destOrd="0" presId="urn:microsoft.com/office/officeart/2005/8/layout/chevron1"/>
    <dgm:cxn modelId="{74000F47-18D2-4ACB-8CA0-669546DD1592}" type="presParOf" srcId="{92839EB1-7865-4872-8302-5D22DEAE6DFD}" destId="{6328B522-B64D-4E95-9118-416A1E9637F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4D25D-FCB4-4F58-B9D8-435236455E69}">
      <dsp:nvSpPr>
        <dsp:cNvPr id="0" name=""/>
        <dsp:cNvSpPr/>
      </dsp:nvSpPr>
      <dsp:spPr>
        <a:xfrm rot="5400000">
          <a:off x="200986" y="2513318"/>
          <a:ext cx="583943" cy="971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9DFDED-DDE9-40AA-B0EC-17B371001E12}">
      <dsp:nvSpPr>
        <dsp:cNvPr id="0" name=""/>
        <dsp:cNvSpPr/>
      </dsp:nvSpPr>
      <dsp:spPr>
        <a:xfrm>
          <a:off x="103512" y="2803637"/>
          <a:ext cx="877227" cy="76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STEP 1: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+mj-lt"/>
            </a:rPr>
            <a:t>Assemble a PD Planning Team</a:t>
          </a:r>
          <a:endParaRPr lang="en-US" sz="1000" b="1" kern="1200" dirty="0">
            <a:latin typeface="+mj-lt"/>
          </a:endParaRPr>
        </a:p>
      </dsp:txBody>
      <dsp:txXfrm>
        <a:off x="103512" y="2803637"/>
        <a:ext cx="877227" cy="768941"/>
      </dsp:txXfrm>
    </dsp:sp>
    <dsp:sp modelId="{07691F74-6019-45B6-8CDF-0E12129C9C52}">
      <dsp:nvSpPr>
        <dsp:cNvPr id="0" name=""/>
        <dsp:cNvSpPr/>
      </dsp:nvSpPr>
      <dsp:spPr>
        <a:xfrm>
          <a:off x="815225" y="2441782"/>
          <a:ext cx="165514" cy="16551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5337D0-B8DF-4A94-B4FE-F3BE4B780A21}">
      <dsp:nvSpPr>
        <dsp:cNvPr id="0" name=""/>
        <dsp:cNvSpPr/>
      </dsp:nvSpPr>
      <dsp:spPr>
        <a:xfrm rot="5400000">
          <a:off x="1274884" y="2247581"/>
          <a:ext cx="583943" cy="971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4CC7C3-6493-4AB1-B716-03D6D98EE9BB}">
      <dsp:nvSpPr>
        <dsp:cNvPr id="0" name=""/>
        <dsp:cNvSpPr/>
      </dsp:nvSpPr>
      <dsp:spPr>
        <a:xfrm>
          <a:off x="1177410" y="2537900"/>
          <a:ext cx="877227" cy="76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STEP 2: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Collect &amp; analyze data</a:t>
          </a:r>
          <a:endParaRPr lang="en-US" sz="1200" b="1" kern="1200" dirty="0">
            <a:latin typeface="+mj-lt"/>
          </a:endParaRPr>
        </a:p>
      </dsp:txBody>
      <dsp:txXfrm>
        <a:off x="1177410" y="2537900"/>
        <a:ext cx="877227" cy="768941"/>
      </dsp:txXfrm>
    </dsp:sp>
    <dsp:sp modelId="{28F091BF-64BB-4E15-971D-536B14FA3168}">
      <dsp:nvSpPr>
        <dsp:cNvPr id="0" name=""/>
        <dsp:cNvSpPr/>
      </dsp:nvSpPr>
      <dsp:spPr>
        <a:xfrm>
          <a:off x="1889122" y="2176045"/>
          <a:ext cx="165514" cy="16551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8AD990-5586-4C03-8631-B3E03F5F9641}">
      <dsp:nvSpPr>
        <dsp:cNvPr id="0" name=""/>
        <dsp:cNvSpPr/>
      </dsp:nvSpPr>
      <dsp:spPr>
        <a:xfrm rot="5400000">
          <a:off x="2348782" y="1981843"/>
          <a:ext cx="583943" cy="971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73BCC3-799C-4250-8AB1-77427C3E458E}">
      <dsp:nvSpPr>
        <dsp:cNvPr id="0" name=""/>
        <dsp:cNvSpPr/>
      </dsp:nvSpPr>
      <dsp:spPr>
        <a:xfrm>
          <a:off x="2251307" y="2272163"/>
          <a:ext cx="877227" cy="76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STEP 3: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Identify &amp; prioritize needs</a:t>
          </a:r>
          <a:r>
            <a:rPr lang="en-US" sz="1400" b="1" kern="1200" dirty="0" smtClean="0">
              <a:latin typeface="+mj-lt"/>
            </a:rPr>
            <a:t>	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latin typeface="+mj-lt"/>
          </a:endParaRPr>
        </a:p>
      </dsp:txBody>
      <dsp:txXfrm>
        <a:off x="2251307" y="2272163"/>
        <a:ext cx="877227" cy="768941"/>
      </dsp:txXfrm>
    </dsp:sp>
    <dsp:sp modelId="{2DB81D1D-97BF-41D4-ADAF-84D293FED7E2}">
      <dsp:nvSpPr>
        <dsp:cNvPr id="0" name=""/>
        <dsp:cNvSpPr/>
      </dsp:nvSpPr>
      <dsp:spPr>
        <a:xfrm>
          <a:off x="2963020" y="1910308"/>
          <a:ext cx="165514" cy="16551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B6AB55-2FF6-4B83-B153-AD5203BDCEB1}">
      <dsp:nvSpPr>
        <dsp:cNvPr id="0" name=""/>
        <dsp:cNvSpPr/>
      </dsp:nvSpPr>
      <dsp:spPr>
        <a:xfrm rot="5400000">
          <a:off x="3422680" y="1716106"/>
          <a:ext cx="583943" cy="971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D2743F-DC23-45A7-9FC8-87338D2D48D9}">
      <dsp:nvSpPr>
        <dsp:cNvPr id="0" name=""/>
        <dsp:cNvSpPr/>
      </dsp:nvSpPr>
      <dsp:spPr>
        <a:xfrm>
          <a:off x="3307494" y="2006426"/>
          <a:ext cx="912649" cy="76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STEP 4: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+mj-lt"/>
            </a:rPr>
            <a:t>Develop objectives</a:t>
          </a:r>
          <a:endParaRPr lang="en-US" sz="1000" b="1" kern="1200" dirty="0">
            <a:latin typeface="+mj-lt"/>
          </a:endParaRPr>
        </a:p>
      </dsp:txBody>
      <dsp:txXfrm>
        <a:off x="3307494" y="2006426"/>
        <a:ext cx="912649" cy="768941"/>
      </dsp:txXfrm>
    </dsp:sp>
    <dsp:sp modelId="{17CEA8D4-E440-4D7D-ABCB-21A5EB212DE3}">
      <dsp:nvSpPr>
        <dsp:cNvPr id="0" name=""/>
        <dsp:cNvSpPr/>
      </dsp:nvSpPr>
      <dsp:spPr>
        <a:xfrm>
          <a:off x="4036918" y="1644571"/>
          <a:ext cx="165514" cy="16551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6E900-C078-4720-896C-7A6D9BCC8E01}">
      <dsp:nvSpPr>
        <dsp:cNvPr id="0" name=""/>
        <dsp:cNvSpPr/>
      </dsp:nvSpPr>
      <dsp:spPr>
        <a:xfrm rot="5400000">
          <a:off x="4496578" y="1450369"/>
          <a:ext cx="583943" cy="971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55879D-37F5-4C63-9662-7913D973F2D9}">
      <dsp:nvSpPr>
        <dsp:cNvPr id="0" name=""/>
        <dsp:cNvSpPr/>
      </dsp:nvSpPr>
      <dsp:spPr>
        <a:xfrm>
          <a:off x="4409932" y="1737736"/>
          <a:ext cx="1032680" cy="76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STEP 5: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Identify activities to meet objectives</a:t>
          </a:r>
          <a:endParaRPr lang="en-US" sz="1200" b="1" kern="1200" dirty="0">
            <a:latin typeface="+mj-lt"/>
          </a:endParaRPr>
        </a:p>
      </dsp:txBody>
      <dsp:txXfrm>
        <a:off x="4409932" y="1737736"/>
        <a:ext cx="1032680" cy="768941"/>
      </dsp:txXfrm>
    </dsp:sp>
    <dsp:sp modelId="{43CBBFFB-BEFA-49F0-9EC0-9DB7B7974AF8}">
      <dsp:nvSpPr>
        <dsp:cNvPr id="0" name=""/>
        <dsp:cNvSpPr/>
      </dsp:nvSpPr>
      <dsp:spPr>
        <a:xfrm>
          <a:off x="5110816" y="1378834"/>
          <a:ext cx="165514" cy="16551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06A79-3BF5-4D0A-A414-A2D82D5A5676}">
      <dsp:nvSpPr>
        <dsp:cNvPr id="0" name=""/>
        <dsp:cNvSpPr/>
      </dsp:nvSpPr>
      <dsp:spPr>
        <a:xfrm rot="5400000">
          <a:off x="5570475" y="1184632"/>
          <a:ext cx="583943" cy="971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54CF49-0A89-432B-9C50-0A90CB8D4BE0}">
      <dsp:nvSpPr>
        <dsp:cNvPr id="0" name=""/>
        <dsp:cNvSpPr/>
      </dsp:nvSpPr>
      <dsp:spPr>
        <a:xfrm>
          <a:off x="5455290" y="1474952"/>
          <a:ext cx="912649" cy="76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STEP 6: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+mj-lt"/>
            </a:rPr>
            <a:t>Carry out objectives</a:t>
          </a:r>
          <a:endParaRPr lang="en-US" sz="1000" b="1" kern="1200" dirty="0">
            <a:latin typeface="+mj-lt"/>
          </a:endParaRPr>
        </a:p>
      </dsp:txBody>
      <dsp:txXfrm>
        <a:off x="5455290" y="1474952"/>
        <a:ext cx="912649" cy="768941"/>
      </dsp:txXfrm>
    </dsp:sp>
    <dsp:sp modelId="{2081BC05-3BC0-45F6-AD85-A48D76FF008B}">
      <dsp:nvSpPr>
        <dsp:cNvPr id="0" name=""/>
        <dsp:cNvSpPr/>
      </dsp:nvSpPr>
      <dsp:spPr>
        <a:xfrm>
          <a:off x="6184714" y="1113097"/>
          <a:ext cx="165514" cy="16551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9EA8F3-7672-4BDE-AA85-CD9BD95209B2}">
      <dsp:nvSpPr>
        <dsp:cNvPr id="0" name=""/>
        <dsp:cNvSpPr/>
      </dsp:nvSpPr>
      <dsp:spPr>
        <a:xfrm rot="5400000">
          <a:off x="6644373" y="918895"/>
          <a:ext cx="583943" cy="971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02680-A9CA-4426-983B-1B806AE46792}">
      <dsp:nvSpPr>
        <dsp:cNvPr id="0" name=""/>
        <dsp:cNvSpPr/>
      </dsp:nvSpPr>
      <dsp:spPr>
        <a:xfrm>
          <a:off x="6534218" y="1186992"/>
          <a:ext cx="985679" cy="76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STEP 7: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j-lt"/>
            </a:rPr>
            <a:t>Reflect &amp; maximize impact of activities</a:t>
          </a:r>
          <a:endParaRPr lang="en-US" sz="1200" b="1" kern="1200" dirty="0">
            <a:latin typeface="+mj-lt"/>
          </a:endParaRPr>
        </a:p>
      </dsp:txBody>
      <dsp:txXfrm>
        <a:off x="6534218" y="1186992"/>
        <a:ext cx="985679" cy="768941"/>
      </dsp:txXfrm>
    </dsp:sp>
    <dsp:sp modelId="{D3E8E996-F2DF-4507-8D8E-9A83E6E16DE7}">
      <dsp:nvSpPr>
        <dsp:cNvPr id="0" name=""/>
        <dsp:cNvSpPr/>
      </dsp:nvSpPr>
      <dsp:spPr>
        <a:xfrm>
          <a:off x="7258612" y="847360"/>
          <a:ext cx="165514" cy="16551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3008D-945E-4F28-BE70-68B4B4DE94F3}">
      <dsp:nvSpPr>
        <dsp:cNvPr id="0" name=""/>
        <dsp:cNvSpPr/>
      </dsp:nvSpPr>
      <dsp:spPr>
        <a:xfrm rot="5400000">
          <a:off x="7718271" y="653158"/>
          <a:ext cx="583943" cy="9716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D07896-813F-457E-A37A-D17BF00F0D9B}">
      <dsp:nvSpPr>
        <dsp:cNvPr id="0" name=""/>
        <dsp:cNvSpPr/>
      </dsp:nvSpPr>
      <dsp:spPr>
        <a:xfrm>
          <a:off x="7598670" y="914396"/>
          <a:ext cx="935729" cy="76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STEP 8:</a:t>
          </a:r>
          <a:br>
            <a:rPr lang="en-US" sz="1400" b="1" kern="1200" dirty="0" smtClean="0">
              <a:latin typeface="+mj-lt"/>
            </a:rPr>
          </a:br>
          <a:r>
            <a:rPr lang="en-US" sz="1000" b="1" kern="1200" dirty="0" smtClean="0">
              <a:latin typeface="+mj-lt"/>
            </a:rPr>
            <a:t>Evaluate whether objectives have been met</a:t>
          </a:r>
          <a:endParaRPr lang="en-US" sz="1000" b="1" kern="1200" dirty="0">
            <a:latin typeface="+mj-lt"/>
          </a:endParaRPr>
        </a:p>
      </dsp:txBody>
      <dsp:txXfrm>
        <a:off x="7598670" y="914396"/>
        <a:ext cx="935729" cy="768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5AE33-21D7-411B-9721-A90C0E0D7D1B}">
      <dsp:nvSpPr>
        <dsp:cNvPr id="0" name=""/>
        <dsp:cNvSpPr/>
      </dsp:nvSpPr>
      <dsp:spPr>
        <a:xfrm>
          <a:off x="2411" y="1607234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Winter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PD Survey</a:t>
          </a:r>
          <a:endParaRPr lang="en-US" sz="2300" b="1" kern="1200" dirty="0"/>
        </a:p>
      </dsp:txBody>
      <dsp:txXfrm>
        <a:off x="589895" y="1607234"/>
        <a:ext cx="1762452" cy="1174968"/>
      </dsp:txXfrm>
    </dsp:sp>
    <dsp:sp modelId="{A0AE7681-34DE-4756-96EA-D6CB775FBEDE}">
      <dsp:nvSpPr>
        <dsp:cNvPr id="0" name=""/>
        <dsp:cNvSpPr/>
      </dsp:nvSpPr>
      <dsp:spPr>
        <a:xfrm>
          <a:off x="2646089" y="1607234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Spring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Consortium PD Plan</a:t>
          </a:r>
          <a:endParaRPr lang="en-US" sz="2300" b="1" kern="1200" dirty="0"/>
        </a:p>
      </dsp:txBody>
      <dsp:txXfrm>
        <a:off x="3233573" y="1607234"/>
        <a:ext cx="1762452" cy="1174968"/>
      </dsp:txXfrm>
    </dsp:sp>
    <dsp:sp modelId="{6328B522-B64D-4E95-9118-416A1E9637FD}">
      <dsp:nvSpPr>
        <dsp:cNvPr id="0" name=""/>
        <dsp:cNvSpPr/>
      </dsp:nvSpPr>
      <dsp:spPr>
        <a:xfrm>
          <a:off x="5289768" y="1607234"/>
          <a:ext cx="2937420" cy="1174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Spring-Fall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Individual PD Plan</a:t>
          </a:r>
          <a:endParaRPr lang="en-US" sz="2300" b="1" kern="1200" dirty="0"/>
        </a:p>
      </dsp:txBody>
      <dsp:txXfrm>
        <a:off x="5877252" y="1607234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F7FA7C-394F-4552-9C44-A48AD49D97DE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A67CC1-9AFD-40BA-BA7E-93FAD6A66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E1BF2D-A734-4188-BA51-3F8D7BF5521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9C9955-5AC3-4441-BC27-AFF39CE6C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10:20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424B3-7C8C-4E1E-BD20-466E7478062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ASTRID</a:t>
            </a:r>
            <a:r>
              <a:rPr lang="en-US" dirty="0" smtClean="0"/>
              <a:t>– 5 minutes</a:t>
            </a:r>
          </a:p>
          <a:p>
            <a:r>
              <a:rPr lang="en-US" dirty="0" smtClean="0"/>
              <a:t>* </a:t>
            </a:r>
            <a:r>
              <a:rPr lang="en-US" dirty="0"/>
              <a:t>Large group discussion: </a:t>
            </a:r>
            <a:r>
              <a:rPr lang="en-US" dirty="0" smtClean="0"/>
              <a:t>What data do</a:t>
            </a:r>
            <a:r>
              <a:rPr lang="en-US" baseline="0" dirty="0" smtClean="0"/>
              <a:t> you currently use? </a:t>
            </a:r>
            <a:r>
              <a:rPr lang="en-US" dirty="0" smtClean="0"/>
              <a:t>What </a:t>
            </a:r>
            <a:r>
              <a:rPr lang="en-US" dirty="0"/>
              <a:t>other data </a:t>
            </a:r>
            <a:r>
              <a:rPr lang="en-US" dirty="0" smtClean="0"/>
              <a:t>could </a:t>
            </a:r>
            <a:r>
              <a:rPr lang="en-US" dirty="0"/>
              <a:t>you use? </a:t>
            </a:r>
            <a:r>
              <a:rPr lang="en-US" dirty="0" smtClean="0"/>
              <a:t>(List</a:t>
            </a:r>
            <a:r>
              <a:rPr lang="en-US" baseline="0" dirty="0" smtClean="0"/>
              <a:t> on flip chart)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Hand</a:t>
            </a:r>
            <a:r>
              <a:rPr lang="en-US" baseline="0" dirty="0" smtClean="0"/>
              <a:t> out consortium PD plan template.  Participants review list of data, add anything from flip chart that’s not on list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Hand out individual PD plan template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7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ASTRID</a:t>
            </a:r>
            <a:r>
              <a:rPr lang="en-US" sz="1400" b="1" baseline="0" dirty="0" smtClean="0"/>
              <a:t> </a:t>
            </a:r>
            <a:r>
              <a:rPr lang="en-US" sz="1400" b="1" dirty="0" smtClean="0"/>
              <a:t> </a:t>
            </a:r>
            <a:r>
              <a:rPr lang="en-US" dirty="0" smtClean="0"/>
              <a:t>– 2 minutes</a:t>
            </a:r>
          </a:p>
          <a:p>
            <a:endParaRPr lang="en-US" dirty="0"/>
          </a:p>
          <a:p>
            <a:r>
              <a:rPr lang="en-US" dirty="0" smtClean="0"/>
              <a:t>* presentation </a:t>
            </a:r>
            <a:r>
              <a:rPr lang="en-US" dirty="0"/>
              <a:t>&amp; discussion of key guiding questions to be used in prioritizing needs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min?</a:t>
            </a:r>
          </a:p>
          <a:p>
            <a:r>
              <a:rPr lang="en-US" dirty="0" smtClean="0"/>
              <a:t>ASTRID </a:t>
            </a:r>
          </a:p>
          <a:p>
            <a:r>
              <a:rPr lang="en-US" dirty="0" smtClean="0"/>
              <a:t>-review sections of PD survey</a:t>
            </a:r>
          </a:p>
          <a:p>
            <a:r>
              <a:rPr lang="en-US" dirty="0" smtClean="0"/>
              <a:t>-hand</a:t>
            </a:r>
            <a:r>
              <a:rPr lang="en-US" baseline="0" dirty="0" smtClean="0"/>
              <a:t> out copy of survey questions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METRO SOUTH</a:t>
            </a:r>
          </a:p>
          <a:p>
            <a:r>
              <a:rPr lang="en-US" baseline="0" dirty="0" smtClean="0"/>
              <a:t>-</a:t>
            </a:r>
            <a:r>
              <a:rPr lang="en-US" b="0" baseline="0" dirty="0" smtClean="0"/>
              <a:t>share what data was used to inform consortium PD plan &amp; how it was used</a:t>
            </a:r>
            <a:endParaRPr lang="en-US" baseline="0" dirty="0" smtClean="0"/>
          </a:p>
          <a:p>
            <a:r>
              <a:rPr lang="en-US" baseline="0" dirty="0" smtClean="0"/>
              <a:t>-share how the survey data was used to inform consortium PD plan</a:t>
            </a:r>
          </a:p>
          <a:p>
            <a:r>
              <a:rPr lang="en-US" baseline="0" dirty="0" smtClean="0"/>
              <a:t>-share examples of survey data and the needs that were identified from that data</a:t>
            </a:r>
          </a:p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9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ASTRID </a:t>
            </a:r>
            <a:r>
              <a:rPr lang="en-US" dirty="0" smtClean="0"/>
              <a:t>-  5-10  minutes</a:t>
            </a:r>
          </a:p>
          <a:p>
            <a:r>
              <a:rPr lang="en-US" dirty="0"/>
              <a:t>-explanation SMART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-emphasize</a:t>
            </a:r>
            <a:r>
              <a:rPr lang="en-US" baseline="0" dirty="0" smtClean="0"/>
              <a:t> that PD objectives are related to increased knowledge and skills </a:t>
            </a:r>
            <a:endParaRPr lang="en-US" dirty="0" smtClean="0"/>
          </a:p>
          <a:p>
            <a:r>
              <a:rPr lang="en-US" dirty="0" smtClean="0"/>
              <a:t>-introduce  small group activity on following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1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Activity - continued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Activity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E2DA1-18ED-4EB6-86CA-6913B5282C37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10F529C-711D-4462-A812-1F9E8ABECBDE}" type="slidenum">
              <a:rPr lang="en-US" sz="1200">
                <a:latin typeface="Times New Roman" pitchFamily="18" charset="0"/>
              </a:rPr>
              <a:pPr algn="r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400" b="1" dirty="0" smtClean="0"/>
              <a:t>ASTRID </a:t>
            </a:r>
            <a:r>
              <a:rPr lang="en-US" dirty="0" smtClean="0"/>
              <a:t>– 3 minutes</a:t>
            </a:r>
          </a:p>
          <a:p>
            <a:pPr eaLnBrk="1" hangingPunct="1"/>
            <a:r>
              <a:rPr lang="en-US" dirty="0"/>
              <a:t>-outline the features of effective PD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ASTRID </a:t>
            </a:r>
            <a:r>
              <a:rPr lang="en-US" dirty="0" smtClean="0"/>
              <a:t>– 5 minutes</a:t>
            </a:r>
          </a:p>
          <a:p>
            <a:endParaRPr lang="en-US" dirty="0"/>
          </a:p>
          <a:p>
            <a:r>
              <a:rPr lang="en-US" dirty="0" smtClean="0"/>
              <a:t>-distribute </a:t>
            </a:r>
            <a:r>
              <a:rPr lang="en-US" dirty="0"/>
              <a:t>and discuss </a:t>
            </a:r>
            <a:r>
              <a:rPr lang="en-US" dirty="0" smtClean="0"/>
              <a:t>handouts: ABE Supplemental</a:t>
            </a:r>
            <a:r>
              <a:rPr lang="en-US" baseline="0" dirty="0" smtClean="0"/>
              <a:t> Services, Job-Embedded PD Resources, ABE PD Resources, ABE Events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METRO SOUTH</a:t>
            </a:r>
            <a:r>
              <a:rPr lang="en-US" baseline="0" dirty="0" smtClean="0"/>
              <a:t>: any input on how activities are/were chosen</a:t>
            </a:r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01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ASTRID </a:t>
            </a:r>
            <a:r>
              <a:rPr lang="en-US" dirty="0" smtClean="0"/>
              <a:t>– 5 minutes</a:t>
            </a:r>
          </a:p>
          <a:p>
            <a:endParaRPr lang="en-US" dirty="0"/>
          </a:p>
          <a:p>
            <a:r>
              <a:rPr lang="en-US" dirty="0" smtClean="0"/>
              <a:t>-</a:t>
            </a:r>
            <a:r>
              <a:rPr lang="en-US" dirty="0"/>
              <a:t>participants work with a </a:t>
            </a:r>
            <a:r>
              <a:rPr lang="en-US" dirty="0" smtClean="0"/>
              <a:t>partners at table/small groups </a:t>
            </a:r>
            <a:r>
              <a:rPr lang="en-US" dirty="0"/>
              <a:t>to identify PD activities that might best address </a:t>
            </a:r>
            <a:r>
              <a:rPr lang="en-US" dirty="0" smtClean="0"/>
              <a:t> one of the three  </a:t>
            </a:r>
            <a:r>
              <a:rPr lang="en-US" dirty="0"/>
              <a:t>PD objectives that were developed in the previous activity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5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9955-5AC3-4441-BC27-AFF39CE6C3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1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ASTRID </a:t>
            </a:r>
            <a:r>
              <a:rPr lang="en-US" dirty="0" smtClean="0"/>
              <a:t>– 2 to 3 minutes</a:t>
            </a:r>
          </a:p>
          <a:p>
            <a:endParaRPr lang="en-US" dirty="0"/>
          </a:p>
          <a:p>
            <a:r>
              <a:rPr lang="en-US" dirty="0" smtClean="0"/>
              <a:t>-</a:t>
            </a:r>
            <a:r>
              <a:rPr lang="en-US" dirty="0"/>
              <a:t>present &amp; discuss options for encouraging reflection and sharing of PD</a:t>
            </a:r>
          </a:p>
          <a:p>
            <a:r>
              <a:rPr lang="en-US" dirty="0"/>
              <a:t>-participants identify several options they want to try in their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36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ASTRID </a:t>
            </a:r>
            <a:r>
              <a:rPr lang="en-US" dirty="0" smtClean="0"/>
              <a:t>– 2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39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METRO SOUTH- </a:t>
            </a:r>
            <a:r>
              <a:rPr lang="en-US" sz="1400" b="1" baseline="0" dirty="0" smtClean="0"/>
              <a:t> </a:t>
            </a:r>
            <a:r>
              <a:rPr lang="en-US" sz="1400" b="0" baseline="0" dirty="0" smtClean="0"/>
              <a:t>final comments/words of advice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2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9955-5AC3-4441-BC27-AFF39CE6C36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2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Lunch:  12:00-12:45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9955-5AC3-4441-BC27-AFF39CE6C36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5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9955-5AC3-4441-BC27-AFF39CE6C36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9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12:40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9955-5AC3-4441-BC27-AFF39CE6C36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2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9955-5AC3-4441-BC27-AFF39CE6C36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64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9955-5AC3-4441-BC27-AFF39CE6C36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64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2:10-2:25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9955-5AC3-4441-BC27-AFF39CE6C36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ASTRID -</a:t>
            </a:r>
            <a:r>
              <a:rPr lang="en-US" sz="1400" b="1" baseline="0" dirty="0" smtClean="0"/>
              <a:t> </a:t>
            </a:r>
            <a:r>
              <a:rPr lang="en-US" dirty="0" smtClean="0"/>
              <a:t>2 minutes		</a:t>
            </a:r>
            <a:endParaRPr lang="en-US" dirty="0"/>
          </a:p>
          <a:p>
            <a:r>
              <a:rPr lang="en-US" dirty="0"/>
              <a:t>Introduction:</a:t>
            </a:r>
          </a:p>
          <a:p>
            <a:r>
              <a:rPr lang="en-US" dirty="0"/>
              <a:t>• presenters introduce themselves and walk through session objectives</a:t>
            </a:r>
          </a:p>
          <a:p>
            <a:r>
              <a:rPr lang="en-US" dirty="0"/>
              <a:t>• clarify that focus is </a:t>
            </a:r>
            <a:r>
              <a:rPr lang="en-US" dirty="0" smtClean="0"/>
              <a:t>primarily</a:t>
            </a:r>
            <a:r>
              <a:rPr lang="en-US" baseline="0" dirty="0" smtClean="0"/>
              <a:t> </a:t>
            </a:r>
            <a:r>
              <a:rPr lang="en-US" dirty="0" smtClean="0"/>
              <a:t>on consortium </a:t>
            </a:r>
            <a:r>
              <a:rPr lang="en-US" dirty="0"/>
              <a:t>PD </a:t>
            </a:r>
            <a:r>
              <a:rPr lang="en-US" dirty="0" smtClean="0"/>
              <a:t>planning</a:t>
            </a:r>
          </a:p>
          <a:p>
            <a:r>
              <a:rPr lang="en-US" dirty="0" smtClean="0"/>
              <a:t>•note </a:t>
            </a:r>
            <a:r>
              <a:rPr lang="en-US" dirty="0"/>
              <a:t>that we’re covering A LOT of material; we’ll be able to introduce you to a process and tools, but not go into depth for any of the steps; can contact Astrid for information or </a:t>
            </a:r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90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9955-5AC3-4441-BC27-AFF39CE6C36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8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Evaluations,</a:t>
            </a:r>
            <a:r>
              <a:rPr lang="en-US" baseline="0" dirty="0" smtClean="0"/>
              <a:t> CEU’s and additional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C9955-5AC3-4441-BC27-AFF39CE6C36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2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n-US" sz="1400" b="1" dirty="0" smtClean="0"/>
              <a:t>ASTRID </a:t>
            </a:r>
            <a:r>
              <a:rPr lang="en-US" dirty="0" smtClean="0"/>
              <a:t>– 3 minutes (Large  Group Brainstorm)	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Refection </a:t>
            </a:r>
            <a:r>
              <a:rPr lang="en-US" dirty="0"/>
              <a:t>&amp; </a:t>
            </a:r>
            <a:r>
              <a:rPr lang="en-US" dirty="0" smtClean="0"/>
              <a:t>large group brainstorm on </a:t>
            </a:r>
            <a:r>
              <a:rPr lang="en-US" dirty="0"/>
              <a:t>current approach to PD planning 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* What </a:t>
            </a:r>
            <a:r>
              <a:rPr lang="en-US" dirty="0"/>
              <a:t>are your burning questions as you approach the task of developing your consortium plan</a:t>
            </a:r>
            <a:r>
              <a:rPr lang="en-US" dirty="0" smtClean="0"/>
              <a:t>? Write them down as you think of them.  If they are not addressed in this session, follow up with us.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05E866-4011-4AE3-8F5A-2CA0B479BE23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400" b="1" dirty="0" smtClean="0"/>
              <a:t>ASTRID – 1 min.</a:t>
            </a:r>
            <a:endParaRPr lang="en-US" dirty="0" smtClean="0"/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Many have typically approached PD without a plan. </a:t>
            </a:r>
          </a:p>
          <a:p>
            <a:r>
              <a:rPr lang="en-US" dirty="0" smtClean="0"/>
              <a:t>*  With the cafeteria approach, they pick and choose randomly based on what looks good in line, without a clearly thought-through plan made in advance.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1987E4-5115-45C0-A299-9C87417DA7E0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ASTRID </a:t>
            </a:r>
            <a:r>
              <a:rPr lang="en-US" dirty="0" smtClean="0"/>
              <a:t>-  2 minutes ( 2 slides)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14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ASTRID  </a:t>
            </a:r>
            <a:r>
              <a:rPr lang="en-US" dirty="0" smtClean="0"/>
              <a:t>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86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ASTRID -</a:t>
            </a:r>
            <a:r>
              <a:rPr lang="en-US" sz="1400" b="0" dirty="0" smtClean="0"/>
              <a:t>2 min. </a:t>
            </a:r>
            <a:endParaRPr lang="en-US" dirty="0" smtClean="0"/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Briefly introduce the steps to PD Planning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PD planning process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6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minutes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METRO SOUTH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E2BEE-6CCC-4816-A587-4FBA044E742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3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06020"/>
            <a:ext cx="9144000" cy="2251579"/>
          </a:xfrm>
        </p:spPr>
        <p:txBody>
          <a:bodyPr lIns="0" rIns="0" anchor="t">
            <a:no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0"/>
            <a:ext cx="2075688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0400" y="381000"/>
            <a:ext cx="5943600" cy="59436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971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3962400"/>
          </a:xfrm>
        </p:spPr>
        <p:txBody>
          <a:bodyPr>
            <a:normAutofit/>
          </a:bodyPr>
          <a:lstStyle>
            <a:lvl1pPr>
              <a:defRPr sz="2400" b="1" i="0"/>
            </a:lvl1pPr>
            <a:lvl2pPr>
              <a:defRPr sz="2400" i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>
          <a:xfrm>
            <a:off x="7315200" y="12700"/>
            <a:ext cx="1828800" cy="365125"/>
          </a:xfrm>
        </p:spPr>
        <p:txBody>
          <a:bodyPr/>
          <a:lstStyle/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31520"/>
          </a:xfrm>
          <a:solidFill>
            <a:srgbClr val="C00000"/>
          </a:solidFill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7" b="94541" l="4000" r="89667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35" y="4953000"/>
            <a:ext cx="2609330" cy="1752600"/>
          </a:xfrm>
          <a:prstGeom prst="rect">
            <a:avLst/>
          </a:prstGeom>
        </p:spPr>
      </p:pic>
      <p:pic>
        <p:nvPicPr>
          <p:cNvPr id="13" name="Picture 2" descr="ab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025">
            <a:off x="7110313" y="5061485"/>
            <a:ext cx="1237571" cy="1080287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2184"/>
            <a:ext cx="91440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8"/>
            <a:ext cx="4504602" cy="42563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915880"/>
            <a:ext cx="4191000" cy="42563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4578350" cy="4327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6425"/>
            <a:ext cx="9144000" cy="1041400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920875"/>
            <a:ext cx="4191000" cy="4327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68638" cy="6858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914401"/>
            <a:ext cx="65532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0"/>
            <a:ext cx="4724400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436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0" y="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1D9F-EEC4-4F47-ABB0-0123BB3CA790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2098-0220-4109-8F43-A04720F9225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abe.org/pd-system/research-and-survey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strid.Liden@state.mn.u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nabe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microsoft.com/office/2007/relationships/hdphoto" Target="../media/hdphoto9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microsoft.com/office/2007/relationships/hdphoto" Target="../media/hdphoto9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hyperlink" Target="http://www.mnabe.org/program-management/grants/narrative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mnabe.org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wmf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11" Type="http://schemas.openxmlformats.org/officeDocument/2006/relationships/image" Target="../media/image59.jpeg"/><Relationship Id="rId5" Type="http://schemas.openxmlformats.org/officeDocument/2006/relationships/image" Target="../media/image53.wmf"/><Relationship Id="rId10" Type="http://schemas.openxmlformats.org/officeDocument/2006/relationships/image" Target="../media/image58.jpeg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hyperlink" Target="http://www.mnabe.org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BHasskamp\AppData\Local\Microsoft\Windows\Temporary Internet Files\Content.IE5\98YIOJPX\MP900341384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t="-648" r="24393" b="648"/>
          <a:stretch/>
        </p:blipFill>
        <p:spPr bwMode="auto">
          <a:xfrm>
            <a:off x="-4171" y="2980331"/>
            <a:ext cx="1604369" cy="223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00198" y="1420843"/>
            <a:ext cx="5105402" cy="5437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Introduce yourselves to those at your table and discuss:</a:t>
            </a:r>
          </a:p>
          <a:p>
            <a:r>
              <a:rPr lang="en-US" sz="2800" dirty="0" smtClean="0"/>
              <a:t>What </a:t>
            </a:r>
            <a:r>
              <a:rPr lang="en-US" sz="2800" b="1" dirty="0" smtClean="0"/>
              <a:t>questions</a:t>
            </a:r>
            <a:r>
              <a:rPr lang="en-US" sz="2800" dirty="0" smtClean="0"/>
              <a:t> do you have about the narrative?</a:t>
            </a:r>
          </a:p>
          <a:p>
            <a:endParaRPr lang="en-US" sz="2800" dirty="0"/>
          </a:p>
          <a:p>
            <a:r>
              <a:rPr lang="en-US" sz="2800" dirty="0" smtClean="0"/>
              <a:t>What are the </a:t>
            </a:r>
            <a:r>
              <a:rPr lang="en-US" sz="2800" b="1" dirty="0" smtClean="0"/>
              <a:t>strengths</a:t>
            </a:r>
            <a:r>
              <a:rPr lang="en-US" sz="2800" dirty="0" smtClean="0"/>
              <a:t> of your ABE consortium?  Why?</a:t>
            </a:r>
          </a:p>
          <a:p>
            <a:endParaRPr lang="en-US" sz="2800" dirty="0" smtClean="0"/>
          </a:p>
          <a:p>
            <a:r>
              <a:rPr lang="en-US" sz="2800" dirty="0" smtClean="0"/>
              <a:t>What part(s) of the narrative do you think might be the most </a:t>
            </a:r>
            <a:r>
              <a:rPr lang="en-US" sz="2800" b="1" dirty="0" smtClean="0"/>
              <a:t>challenging</a:t>
            </a:r>
            <a:r>
              <a:rPr lang="en-US" sz="2800" dirty="0" smtClean="0"/>
              <a:t>?  Why?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0842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ABE Narrative Writers’ Workshop: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Getting Started</a:t>
            </a:r>
            <a:endParaRPr lang="en-US" dirty="0"/>
          </a:p>
        </p:txBody>
      </p:sp>
      <p:pic>
        <p:nvPicPr>
          <p:cNvPr id="5" name="Picture 3" descr="C:\Users\BHasskamp\AppData\Local\Microsoft\Windows\Temporary Internet Files\Content.IE5\HY8HBDQO\MP90042551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t="17853" r="4088" b="21130"/>
          <a:stretch/>
        </p:blipFill>
        <p:spPr bwMode="auto">
          <a:xfrm>
            <a:off x="-4170" y="5134428"/>
            <a:ext cx="1604369" cy="17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Hasskamp\AppData\Local\Microsoft\Windows\Temporary Internet Files\Content.IE5\HY8HBDQO\MP90042259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18653" r="53898" b="22209"/>
          <a:stretch/>
        </p:blipFill>
        <p:spPr bwMode="auto">
          <a:xfrm>
            <a:off x="-4170" y="1420843"/>
            <a:ext cx="1604369" cy="19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/>
              </a:rPr>
              <a:t>Introducing the</a:t>
            </a:r>
            <a:br>
              <a:rPr lang="en-US" sz="4000" dirty="0" smtClean="0">
                <a:effectLst/>
              </a:rPr>
            </a:b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ACTION PLAN</a:t>
            </a:r>
          </a:p>
        </p:txBody>
      </p:sp>
      <p:pic>
        <p:nvPicPr>
          <p:cNvPr id="36870" name="Picture 6" descr="C:\Documents and Settings\bhasskamp\Local Settings\Temporary Internet Files\Content.IE5\VKVAWOTV\MP900438616[1].jpg"/>
          <p:cNvPicPr>
            <a:picLocks noChangeAspect="1" noChangeArrowheads="1"/>
          </p:cNvPicPr>
          <p:nvPr/>
        </p:nvPicPr>
        <p:blipFill>
          <a:blip r:embed="rId2" cstate="print"/>
          <a:srcRect l="8772"/>
          <a:stretch>
            <a:fillRect/>
          </a:stretch>
        </p:blipFill>
        <p:spPr bwMode="auto">
          <a:xfrm>
            <a:off x="3581400" y="3581400"/>
            <a:ext cx="3962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4" name="Picture 10" descr="C:\Documents and Settings\bhasskamp\Local Settings\Temporary Internet Files\Content.IE5\VV8H7IYA\MP900442934[1].jpg"/>
          <p:cNvPicPr>
            <a:picLocks noChangeAspect="1" noChangeArrowheads="1"/>
          </p:cNvPicPr>
          <p:nvPr/>
        </p:nvPicPr>
        <p:blipFill>
          <a:blip r:embed="rId3" cstate="print"/>
          <a:srcRect l="893" t="14760"/>
          <a:stretch>
            <a:fillRect/>
          </a:stretch>
        </p:blipFill>
        <p:spPr bwMode="auto">
          <a:xfrm>
            <a:off x="6553200" y="3505200"/>
            <a:ext cx="2743200" cy="264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C:\Documents and Settings\bhasskamp\Local Settings\Temporary Internet Files\Content.IE5\F7UYHP3F\MP900444559[1].jpg"/>
          <p:cNvPicPr>
            <a:picLocks noChangeAspect="1" noChangeArrowheads="1"/>
          </p:cNvPicPr>
          <p:nvPr/>
        </p:nvPicPr>
        <p:blipFill>
          <a:blip r:embed="rId4" cstate="print"/>
          <a:srcRect r="18371" b="20129"/>
          <a:stretch>
            <a:fillRect/>
          </a:stretch>
        </p:blipFill>
        <p:spPr bwMode="auto">
          <a:xfrm>
            <a:off x="-103414" y="3581400"/>
            <a:ext cx="4446814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Documents and Settings\bhasskamp\Local Settings\Temporary Internet Files\Content.IE5\FSM4EQI2\MP90044420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4744" y="4748784"/>
            <a:ext cx="2581656" cy="172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C:\Documents and Settings\bhasskamp\Local Settings\Temporary Internet Files\Content.IE5\FSM4EQI2\MP90043869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648200"/>
            <a:ext cx="1168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9" descr="C:\Documents and Settings\bhasskamp\Local Settings\Temporary Internet Files\Content.IE5\F7UYHP3F\MP90044831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2400" y="3429000"/>
            <a:ext cx="1981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3429000"/>
            <a:ext cx="9144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1400175" cy="5943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/>
          <a:lstStyle/>
          <a:p>
            <a:r>
              <a:rPr lang="en-US" sz="3600" dirty="0" smtClean="0"/>
              <a:t>Narrative Overview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0" y="1371600"/>
            <a:ext cx="6400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kern="0" dirty="0">
                <a:latin typeface="+mn-lt"/>
              </a:rPr>
              <a:t>Suggested Layout and Format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6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kern="0" dirty="0" smtClean="0">
                <a:latin typeface="+mn-lt"/>
              </a:rPr>
              <a:t>Document </a:t>
            </a:r>
            <a:r>
              <a:rPr lang="en-US" sz="3600" kern="0" dirty="0">
                <a:latin typeface="+mn-lt"/>
              </a:rPr>
              <a:t>Letters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6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kern="0" dirty="0">
                <a:latin typeface="+mn-lt"/>
              </a:rPr>
              <a:t>Narrative Question Numbering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6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kern="0" dirty="0" smtClean="0"/>
              <a:t>New Developments</a:t>
            </a:r>
            <a:endParaRPr lang="en-US" sz="3600" kern="0" dirty="0">
              <a:latin typeface="+mn-lt"/>
            </a:endParaRPr>
          </a:p>
        </p:txBody>
      </p:sp>
      <p:pic>
        <p:nvPicPr>
          <p:cNvPr id="5125" name="Picture 5" descr="C:\Documents and Settings\bhasskamp\Local Settings\Temporary Internet Files\Content.IE5\F7UYHP3F\MP900341479[1].jpg"/>
          <p:cNvPicPr>
            <a:picLocks noChangeAspect="1" noChangeArrowheads="1"/>
          </p:cNvPicPr>
          <p:nvPr/>
        </p:nvPicPr>
        <p:blipFill>
          <a:blip r:embed="rId3" cstate="print"/>
          <a:srcRect l="8784" r="7759"/>
          <a:stretch>
            <a:fillRect/>
          </a:stretch>
        </p:blipFill>
        <p:spPr bwMode="auto">
          <a:xfrm>
            <a:off x="914400" y="2743200"/>
            <a:ext cx="1400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C:\Documents and Settings\bhasskamp\Local Settings\Temporary Internet Files\Content.IE5\F7UYHP3F\MC90007881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381" y="1233941"/>
            <a:ext cx="12192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C:\Documents and Settings\bhasskamp\Local Settings\Temporary Internet Files\Content.IE5\F7UYHP3F\MC90005558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86200"/>
            <a:ext cx="1427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bhasskamp\Local Settings\Temporary Internet Files\Content.IE5\F7UYHP3F\MP900433167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15921" r="38776" b="17966"/>
          <a:stretch/>
        </p:blipFill>
        <p:spPr bwMode="auto">
          <a:xfrm>
            <a:off x="914400" y="5181600"/>
            <a:ext cx="1400175" cy="12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4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7993"/>
            <a:ext cx="9144000" cy="2083407"/>
          </a:xfrm>
        </p:spPr>
        <p:txBody>
          <a:bodyPr anchor="ctr"/>
          <a:lstStyle/>
          <a:p>
            <a:pPr algn="l"/>
            <a:r>
              <a:rPr lang="en-US" b="1" dirty="0" smtClean="0"/>
              <a:t>Local Perspective:  </a:t>
            </a:r>
            <a:br>
              <a:rPr lang="en-US" b="1" dirty="0" smtClean="0"/>
            </a:br>
            <a:r>
              <a:rPr lang="en-US" dirty="0" smtClean="0"/>
              <a:t>Metro South ABE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518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99441"/>
            <a:ext cx="7033987" cy="2130552"/>
          </a:xfrm>
        </p:spPr>
        <p:txBody>
          <a:bodyPr anchor="ctr"/>
          <a:lstStyle/>
          <a:p>
            <a:pPr algn="l"/>
            <a:r>
              <a:rPr lang="en-US" b="1" dirty="0" smtClean="0"/>
              <a:t>Section 1:  </a:t>
            </a:r>
            <a:br>
              <a:rPr lang="en-US" b="1" dirty="0" smtClean="0"/>
            </a:br>
            <a:r>
              <a:rPr lang="en-US" b="1" dirty="0" smtClean="0"/>
              <a:t>Program Overview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Brad Hasskamp</a:t>
            </a:r>
            <a:endParaRPr lang="en-US" dirty="0"/>
          </a:p>
        </p:txBody>
      </p:sp>
      <p:pic>
        <p:nvPicPr>
          <p:cNvPr id="1028" name="Picture 4" descr="C:\Documents and Settings\bhasskamp\Local Settings\Temporary Internet Files\Content.IE5\VV8H7IYA\MP9004229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87" y="1593949"/>
            <a:ext cx="2117270" cy="21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bhasskamp\Local Settings\Temporary Internet Files\Content.IE5\VV8H7IYA\MP90042295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0" r="23604"/>
          <a:stretch/>
        </p:blipFill>
        <p:spPr bwMode="auto">
          <a:xfrm>
            <a:off x="6478292" y="1028700"/>
            <a:ext cx="2665708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6400800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Introduce us to your consortium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Balance depth and concise writing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Bullets and graphs work great for some content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Reviewers like maps showing your service area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Reviewers typically wanted additional information about students (culture, age, languages, levels, goals, average hours per year, and other helpful factors/characteristics)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Tips on Section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6934200" y="0"/>
            <a:ext cx="2209800" cy="2057400"/>
          </a:xfrm>
          <a:prstGeom prst="ellipse">
            <a:avLst/>
          </a:prstGeom>
          <a:gradFill flip="none" rotWithShape="1">
            <a:gsLst>
              <a:gs pos="58000">
                <a:schemeClr val="tx1"/>
              </a:gs>
              <a:gs pos="7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1</a:t>
            </a:r>
            <a:endParaRPr lang="en-US" sz="115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97993"/>
            <a:ext cx="6743762" cy="2238473"/>
          </a:xfrm>
        </p:spPr>
        <p:txBody>
          <a:bodyPr anchor="ctr"/>
          <a:lstStyle/>
          <a:p>
            <a:pPr algn="l"/>
            <a:r>
              <a:rPr lang="en-US" sz="4000" b="1" dirty="0" smtClean="0"/>
              <a:t>Section 2:  </a:t>
            </a:r>
            <a:br>
              <a:rPr lang="en-US" sz="4000" b="1" dirty="0" smtClean="0"/>
            </a:br>
            <a:r>
              <a:rPr lang="en-US" sz="4000" b="1" dirty="0" smtClean="0"/>
              <a:t>Program &amp; Student Accountability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Brad Hasskamp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23810" b="8232"/>
          <a:stretch/>
        </p:blipFill>
        <p:spPr>
          <a:xfrm>
            <a:off x="6743762" y="1447800"/>
            <a:ext cx="240716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6477000" cy="5715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Biggest and most complex section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Detail is essential here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/>
              <a:t>E</a:t>
            </a:r>
            <a:r>
              <a:rPr lang="en-US" sz="2800" dirty="0" smtClean="0"/>
              <a:t>xplain what and how to someone that does not work there or understand your consortium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 the narrative process to </a:t>
            </a:r>
            <a:r>
              <a:rPr lang="en-US" sz="2800" dirty="0" smtClean="0"/>
              <a:t>improve: </a:t>
            </a:r>
            <a:r>
              <a:rPr lang="en-US" sz="2800" dirty="0"/>
              <a:t>how </a:t>
            </a:r>
            <a:r>
              <a:rPr lang="en-US" sz="2800" dirty="0" smtClean="0"/>
              <a:t>could you do </a:t>
            </a:r>
            <a:r>
              <a:rPr lang="en-US" sz="2800" dirty="0"/>
              <a:t>things better (i.e. PEP, Volunteers, </a:t>
            </a:r>
            <a:r>
              <a:rPr lang="en-US" sz="2800" dirty="0" smtClean="0"/>
              <a:t>Accountability)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Assessment policy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How does your consortium implement the state assessment policy?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How is your responding to the 40-hour post-testing rule?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7"/>
          <a:stretch/>
        </p:blipFill>
        <p:spPr>
          <a:xfrm>
            <a:off x="6477000" y="836908"/>
            <a:ext cx="2667000" cy="34817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Tips on Section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6934200" y="0"/>
            <a:ext cx="2209800" cy="2057400"/>
          </a:xfrm>
          <a:prstGeom prst="ellipse">
            <a:avLst/>
          </a:prstGeom>
          <a:gradFill flip="none" rotWithShape="1">
            <a:gsLst>
              <a:gs pos="58000">
                <a:schemeClr val="tx1"/>
              </a:gs>
              <a:gs pos="7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  <a:endParaRPr lang="en-US" sz="115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23810" b="8232"/>
          <a:stretch/>
        </p:blipFill>
        <p:spPr>
          <a:xfrm>
            <a:off x="6477000" y="4318666"/>
            <a:ext cx="2673928" cy="25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5962344" cy="2473014"/>
          </a:xfrm>
        </p:spPr>
        <p:txBody>
          <a:bodyPr anchor="ctr"/>
          <a:lstStyle/>
          <a:p>
            <a:pPr algn="l"/>
            <a:r>
              <a:rPr lang="en-US" sz="4400" b="1" dirty="0" smtClean="0"/>
              <a:t>Section 3:  </a:t>
            </a:r>
            <a:br>
              <a:rPr lang="en-US" sz="4400" b="1" dirty="0" smtClean="0"/>
            </a:br>
            <a:r>
              <a:rPr lang="en-US" sz="4400" b="1" dirty="0" smtClean="0"/>
              <a:t>Staff &amp; Professional </a:t>
            </a:r>
            <a:br>
              <a:rPr lang="en-US" sz="4400" b="1" dirty="0" smtClean="0"/>
            </a:br>
            <a:r>
              <a:rPr lang="en-US" sz="4400" b="1" dirty="0" smtClean="0"/>
              <a:t>Development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844614"/>
            <a:ext cx="7467601" cy="1409975"/>
          </a:xfrm>
        </p:spPr>
        <p:txBody>
          <a:bodyPr/>
          <a:lstStyle/>
          <a:p>
            <a:r>
              <a:rPr lang="en-US" dirty="0" smtClean="0"/>
              <a:t>Astrid Liden</a:t>
            </a:r>
          </a:p>
          <a:p>
            <a:r>
              <a:rPr lang="en-US" dirty="0" smtClean="0"/>
              <a:t>Kellie McGowan, Metro South ABE</a:t>
            </a:r>
          </a:p>
          <a:p>
            <a:r>
              <a:rPr lang="en-US" dirty="0" smtClean="0"/>
              <a:t>Gina Carpenter</a:t>
            </a:r>
            <a:r>
              <a:rPr lang="en-US" dirty="0"/>
              <a:t>, Metro South ABE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2344" y="1371599"/>
            <a:ext cx="3181656" cy="24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Session Objectives: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Reflect on your current process for PD planning</a:t>
            </a:r>
          </a:p>
          <a:p>
            <a:pPr eaLnBrk="1" hangingPunct="1">
              <a:defRPr/>
            </a:pPr>
            <a:r>
              <a:rPr lang="en-US" sz="2400" dirty="0" smtClean="0"/>
              <a:t>Follow a data-driven process for PD planning</a:t>
            </a:r>
          </a:p>
          <a:p>
            <a:pPr eaLnBrk="1" hangingPunct="1">
              <a:defRPr/>
            </a:pPr>
            <a:r>
              <a:rPr lang="en-US" sz="2400" dirty="0" smtClean="0"/>
              <a:t>Use PD survey data to inform consortium and individual PD planning </a:t>
            </a:r>
          </a:p>
          <a:p>
            <a:pPr eaLnBrk="1" hangingPunct="1">
              <a:defRPr/>
            </a:pPr>
            <a:r>
              <a:rPr lang="en-US" sz="2400" dirty="0" smtClean="0"/>
              <a:t>Use templates provided to develop PD plans </a:t>
            </a:r>
          </a:p>
          <a:p>
            <a:pPr eaLnBrk="1" hangingPunct="1">
              <a:defRPr/>
            </a:pPr>
            <a:r>
              <a:rPr lang="en-US" sz="2400" dirty="0" smtClean="0"/>
              <a:t>Identify features of effective PD and choose PD opportunities based on identified needs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47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your current approach?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What is your current approach to professional development (PD) planning for your consortium?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How is this working for you?  What do you see as the benefits and drawbacks of your current process?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96747" y="838200"/>
            <a:ext cx="2247253" cy="6019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5" r="2882"/>
          <a:stretch/>
        </p:blipFill>
        <p:spPr>
          <a:xfrm>
            <a:off x="0" y="128016"/>
            <a:ext cx="6896747" cy="67299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13894" y="838200"/>
            <a:ext cx="3230105" cy="6019801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Introduce yourselves to those at your table and discuss:</a:t>
            </a:r>
          </a:p>
          <a:p>
            <a:r>
              <a:rPr lang="en-US" sz="2800" dirty="0" smtClean="0"/>
              <a:t>What </a:t>
            </a:r>
            <a:r>
              <a:rPr lang="en-US" sz="3000" dirty="0" smtClean="0">
                <a:ln>
                  <a:solidFill>
                    <a:srgbClr val="FF0000"/>
                  </a:solidFill>
                </a:ln>
              </a:rPr>
              <a:t>questions</a:t>
            </a:r>
            <a:r>
              <a:rPr lang="en-US" sz="2800" dirty="0" smtClean="0"/>
              <a:t> do you have about the narrative?</a:t>
            </a:r>
            <a:endParaRPr lang="en-US" sz="2800" dirty="0"/>
          </a:p>
          <a:p>
            <a:r>
              <a:rPr lang="en-US" sz="2800" dirty="0" smtClean="0"/>
              <a:t>What are the </a:t>
            </a:r>
            <a:r>
              <a:rPr lang="en-US" sz="3000" b="1" dirty="0" smtClean="0">
                <a:ln>
                  <a:solidFill>
                    <a:schemeClr val="accent3"/>
                  </a:solidFill>
                </a:ln>
              </a:rPr>
              <a:t>strengths</a:t>
            </a:r>
            <a:r>
              <a:rPr lang="en-US" sz="2800" dirty="0" smtClean="0"/>
              <a:t> of your ABE consortium?  Why?</a:t>
            </a:r>
          </a:p>
          <a:p>
            <a:r>
              <a:rPr lang="en-US" sz="2800" dirty="0" smtClean="0"/>
              <a:t>What part(s) of the narrative do you think might be the most </a:t>
            </a:r>
            <a:r>
              <a:rPr lang="en-US" sz="3000" b="1" dirty="0" smtClean="0">
                <a:ln>
                  <a:solidFill>
                    <a:srgbClr val="00B0F0"/>
                  </a:solidFill>
                </a:ln>
              </a:rPr>
              <a:t>challenging</a:t>
            </a:r>
            <a:r>
              <a:rPr lang="en-US" sz="2800" dirty="0" smtClean="0"/>
              <a:t>?  Why?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ABE Narrative Writers’ Workshop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57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Cafeteria approach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30937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z="2400" i="1" dirty="0" smtClean="0"/>
              <a:t>“We always go to that conference.”</a:t>
            </a:r>
          </a:p>
          <a:p>
            <a:pPr marL="0" indent="0" eaLnBrk="1" hangingPunct="1">
              <a:buFontTx/>
              <a:buNone/>
            </a:pPr>
            <a:endParaRPr lang="en-US" sz="2400" i="1" dirty="0" smtClean="0"/>
          </a:p>
          <a:p>
            <a:pPr marL="0" indent="0" algn="r" eaLnBrk="1" hangingPunct="1">
              <a:buFontTx/>
              <a:buNone/>
            </a:pPr>
            <a:r>
              <a:rPr lang="en-US" sz="2400" i="1" dirty="0" smtClean="0"/>
              <a:t>“That sounds like a fun workshop.”</a:t>
            </a:r>
          </a:p>
          <a:p>
            <a:pPr marL="0" indent="0" eaLnBrk="1" hangingPunct="1">
              <a:buFontTx/>
              <a:buNone/>
            </a:pPr>
            <a:endParaRPr lang="en-US" sz="2400" i="1" dirty="0" smtClean="0"/>
          </a:p>
          <a:p>
            <a:pPr marL="0" indent="0" eaLnBrk="1" hangingPunct="1">
              <a:buFontTx/>
              <a:buNone/>
            </a:pPr>
            <a:r>
              <a:rPr lang="en-US" sz="2400" i="1" dirty="0" smtClean="0"/>
              <a:t>“My friend is going to that session, so I’m going to tag along.”</a:t>
            </a:r>
          </a:p>
          <a:p>
            <a:pPr marL="0" indent="0" eaLnBrk="1" hangingPunct="1">
              <a:buFontTx/>
              <a:buNone/>
            </a:pPr>
            <a:endParaRPr lang="en-US" sz="2400" i="1" dirty="0" smtClean="0"/>
          </a:p>
          <a:p>
            <a:pPr marL="0" indent="0" algn="r" eaLnBrk="1" hangingPunct="1">
              <a:buFontTx/>
              <a:buNone/>
            </a:pPr>
            <a:r>
              <a:rPr lang="en-US" sz="2400" i="1" dirty="0" smtClean="0"/>
              <a:t>		“The only trainings we participate in are regionals because that’s all we can afford.”</a:t>
            </a:r>
          </a:p>
          <a:p>
            <a:pPr marL="0" indent="0" eaLnBrk="1" hangingPunct="1">
              <a:buFontTx/>
              <a:buNone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1136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is data-driven PD planning?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marL="514350" indent="-457200" eaLnBrk="1" hangingPunct="1"/>
            <a:r>
              <a:rPr lang="en-US" smtClean="0"/>
              <a:t>PD needs are identified and prioritized based on data</a:t>
            </a:r>
          </a:p>
          <a:p>
            <a:pPr marL="514350" indent="-457200" eaLnBrk="1" hangingPunct="1"/>
            <a:r>
              <a:rPr lang="en-US" smtClean="0"/>
              <a:t>SMART objectives are developed based on those needs</a:t>
            </a:r>
          </a:p>
          <a:p>
            <a:pPr marL="514350" indent="-457200" eaLnBrk="1" hangingPunct="1"/>
            <a:r>
              <a:rPr lang="en-US" smtClean="0"/>
              <a:t>PD activities align with identified needs &amp; objectives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353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is it important?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Improved understanding of staff and learners’ needs and characteristics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Alignment of perceived needs with expected outcomes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Selection of effective activities &amp; materials to support training goals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Effective use of limited resources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Impact of professional development is maximized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35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PD Planning Process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2130242"/>
              </p:ext>
            </p:extLst>
          </p:nvPr>
        </p:nvGraphicFramePr>
        <p:xfrm>
          <a:off x="304800" y="1524000"/>
          <a:ext cx="8534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62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14D25D-FCB4-4F58-B9D8-435236455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691F74-6019-45B6-8CDF-0E12129C9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DFDED-DDE9-40AA-B0EC-17B371001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5337D0-B8DF-4A94-B4FE-F3BE4B780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F091BF-64BB-4E15-971D-536B14FA3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4CC7C3-6493-4AB1-B716-03D6D98EE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B81D1D-97BF-41D4-ADAF-84D293FED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AD990-5586-4C03-8631-B3E03F5F9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3BCC3-799C-4250-8AB1-77427C3E4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6AB55-2FF6-4B83-B153-AD5203BD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CEA8D4-E440-4D7D-ABCB-21A5EB212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D2743F-DC23-45A7-9FC8-87338D2D4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86E900-C078-4720-896C-7A6D9BCC8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BBFFB-BEFA-49F0-9EC0-9DB7B7974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5879D-37F5-4C63-9662-7913D973F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1BC05-3BC0-45F6-AD85-A48D76FF0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006A79-3BF5-4D0A-A414-A2D82D5A5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54CF49-0A89-432B-9C50-0A90CB8D4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EA8F3-7672-4BDE-AA85-CD9BD9520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8E996-F2DF-4507-8D8E-9A83E6E16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902680-A9CA-4426-983B-1B806AE4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C3008D-945E-4F28-BE70-68B4B4DE9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D07896-813F-457E-A37A-D17BF00F0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PD Planning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830744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6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2743200" cy="116205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STEP 1:</a:t>
            </a:r>
            <a:endParaRPr lang="en-US" sz="4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571500" y="1828800"/>
            <a:ext cx="3276600" cy="4598890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+mj-lt"/>
              </a:rPr>
              <a:t>Assemble a PD </a:t>
            </a:r>
            <a:r>
              <a:rPr lang="en-US" sz="4500" dirty="0" smtClean="0">
                <a:latin typeface="+mj-lt"/>
              </a:rPr>
              <a:t>planning </a:t>
            </a:r>
            <a:r>
              <a:rPr lang="en-US" sz="4500" dirty="0">
                <a:latin typeface="+mj-lt"/>
              </a:rPr>
              <a:t>t</a:t>
            </a:r>
            <a:r>
              <a:rPr lang="en-US" sz="4500" dirty="0" smtClean="0">
                <a:latin typeface="+mj-lt"/>
              </a:rPr>
              <a:t>eam</a:t>
            </a:r>
            <a:endParaRPr lang="en-US" sz="45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038600" y="990600"/>
            <a:ext cx="442595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CONSIDER:</a:t>
            </a:r>
          </a:p>
          <a:p>
            <a:r>
              <a:rPr lang="en-US" dirty="0"/>
              <a:t>Who is/will be part of your PD planning team?</a:t>
            </a:r>
          </a:p>
          <a:p>
            <a:r>
              <a:rPr lang="en-US" dirty="0"/>
              <a:t>When do/will you meet?  What is/will be your planning cycle?</a:t>
            </a:r>
          </a:p>
          <a:p>
            <a:r>
              <a:rPr lang="en-US" dirty="0"/>
              <a:t>What resources do/will you need?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SUGGESTIONS:</a:t>
            </a:r>
          </a:p>
          <a:p>
            <a:r>
              <a:rPr lang="en-US" dirty="0"/>
              <a:t>Include a mix of roles and perspectives</a:t>
            </a:r>
          </a:p>
          <a:p>
            <a:r>
              <a:rPr lang="en-US" dirty="0"/>
              <a:t>Leadership support and involvement</a:t>
            </a:r>
          </a:p>
          <a:p>
            <a:endParaRPr lang="en-US" dirty="0"/>
          </a:p>
        </p:txBody>
      </p:sp>
      <p:sp>
        <p:nvSpPr>
          <p:cNvPr id="5" name="L-Shape 4"/>
          <p:cNvSpPr/>
          <p:nvPr/>
        </p:nvSpPr>
        <p:spPr>
          <a:xfrm rot="5400000">
            <a:off x="924562" y="1132839"/>
            <a:ext cx="817877" cy="1752599"/>
          </a:xfrm>
          <a:prstGeom prst="corner">
            <a:avLst>
              <a:gd name="adj1" fmla="val 16120"/>
              <a:gd name="adj2" fmla="val 161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200400" y="-47214"/>
            <a:ext cx="838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2743200" cy="116205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STEP 2:</a:t>
            </a:r>
            <a:endParaRPr lang="en-US" sz="4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609600" y="1828800"/>
            <a:ext cx="2895600" cy="4598890"/>
          </a:xfrm>
        </p:spPr>
        <p:txBody>
          <a:bodyPr>
            <a:normAutofit lnSpcReduction="10000"/>
          </a:bodyPr>
          <a:lstStyle/>
          <a:p>
            <a:r>
              <a:rPr lang="en-US" sz="4500" dirty="0" smtClean="0">
                <a:latin typeface="+mj-lt"/>
              </a:rPr>
              <a:t>Collect &amp; analyze data to identify PD needs</a:t>
            </a:r>
            <a:endParaRPr lang="en-US" sz="45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038600" y="990600"/>
            <a:ext cx="442595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CONSIDER:</a:t>
            </a:r>
          </a:p>
          <a:p>
            <a:r>
              <a:rPr lang="en-US" dirty="0" smtClean="0"/>
              <a:t>What data do you currently use to inform PD planning?</a:t>
            </a:r>
            <a:endParaRPr lang="en-US" dirty="0"/>
          </a:p>
          <a:p>
            <a:r>
              <a:rPr lang="en-US" dirty="0" smtClean="0"/>
              <a:t>What data could you use in the future?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L-Shape 4"/>
          <p:cNvSpPr/>
          <p:nvPr/>
        </p:nvSpPr>
        <p:spPr>
          <a:xfrm rot="5400000">
            <a:off x="924562" y="1132839"/>
            <a:ext cx="817877" cy="1752599"/>
          </a:xfrm>
          <a:prstGeom prst="corner">
            <a:avLst>
              <a:gd name="adj1" fmla="val 16120"/>
              <a:gd name="adj2" fmla="val 161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200400" y="-47214"/>
            <a:ext cx="838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2743200" cy="116205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STEP 3:</a:t>
            </a:r>
            <a:endParaRPr lang="en-US" sz="4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609600" y="1828800"/>
            <a:ext cx="2895600" cy="4598890"/>
          </a:xfrm>
        </p:spPr>
        <p:txBody>
          <a:bodyPr>
            <a:normAutofit fontScale="92500" lnSpcReduction="20000"/>
          </a:bodyPr>
          <a:lstStyle/>
          <a:p>
            <a:r>
              <a:rPr lang="en-US" sz="4500" dirty="0" smtClean="0">
                <a:latin typeface="+mj-lt"/>
              </a:rPr>
              <a:t>Identify &amp; prioritize PD needs using a variety of data</a:t>
            </a:r>
            <a:endParaRPr lang="en-US" sz="45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733800" y="990600"/>
            <a:ext cx="473075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CONSIDER:</a:t>
            </a:r>
          </a:p>
          <a:p>
            <a:r>
              <a:rPr lang="en-US" dirty="0" smtClean="0"/>
              <a:t>Which needs are supported by the greatest amount and diversity of data?</a:t>
            </a:r>
            <a:endParaRPr lang="en-US" dirty="0"/>
          </a:p>
          <a:p>
            <a:r>
              <a:rPr lang="en-US" dirty="0" smtClean="0"/>
              <a:t>Which needs reflect local and state priorities &amp; initiatives that need to take precedence?</a:t>
            </a:r>
            <a:endParaRPr lang="en-US" dirty="0"/>
          </a:p>
          <a:p>
            <a:r>
              <a:rPr lang="en-US" dirty="0" smtClean="0"/>
              <a:t>Which needs are possible to address in the upcoming program year?</a:t>
            </a:r>
          </a:p>
          <a:p>
            <a:r>
              <a:rPr lang="en-US" dirty="0" smtClean="0"/>
              <a:t>Which needs can be met with available personnel, resources, and technology capabilities?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L-Shape 4"/>
          <p:cNvSpPr/>
          <p:nvPr/>
        </p:nvSpPr>
        <p:spPr>
          <a:xfrm rot="5400000">
            <a:off x="924562" y="1132839"/>
            <a:ext cx="817877" cy="1752599"/>
          </a:xfrm>
          <a:prstGeom prst="corner">
            <a:avLst>
              <a:gd name="adj1" fmla="val 16120"/>
              <a:gd name="adj2" fmla="val 161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200400" y="-47214"/>
            <a:ext cx="838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Survey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Statewide PD survey administered in January-February</a:t>
            </a:r>
          </a:p>
          <a:p>
            <a:r>
              <a:rPr lang="en-US" dirty="0" smtClean="0"/>
              <a:t>PD survey </a:t>
            </a:r>
            <a:r>
              <a:rPr lang="en-US" dirty="0"/>
              <a:t>questions available at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atlasabe.org/pd-system/research-and-surveys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Consortium-level reports available from ATLAS upon request</a:t>
            </a:r>
          </a:p>
        </p:txBody>
      </p:sp>
    </p:spTree>
    <p:extLst>
      <p:ext uri="{BB962C8B-B14F-4D97-AF65-F5344CB8AC3E}">
        <p14:creationId xmlns:p14="http://schemas.microsoft.com/office/powerpoint/2010/main" val="25423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2743200" cy="10668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STEP 4:</a:t>
            </a:r>
            <a:endParaRPr lang="en-US" sz="4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962400" cy="4675090"/>
          </a:xfrm>
        </p:spPr>
        <p:txBody>
          <a:bodyPr>
            <a:normAutofit/>
          </a:bodyPr>
          <a:lstStyle/>
          <a:p>
            <a:r>
              <a:rPr lang="en-US" sz="4500" dirty="0" smtClean="0">
                <a:latin typeface="+mj-lt"/>
              </a:rPr>
              <a:t>Develop measurable PD objectives</a:t>
            </a:r>
            <a:br>
              <a:rPr lang="en-US" sz="4500" dirty="0" smtClean="0">
                <a:latin typeface="+mj-lt"/>
              </a:rPr>
            </a:br>
            <a:endParaRPr lang="en-US" sz="45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“_____ will be able to ____ by ____.”</a:t>
            </a:r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724400" y="838200"/>
            <a:ext cx="396875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/>
              <a:t>SMART</a:t>
            </a:r>
            <a:r>
              <a:rPr lang="en-US" dirty="0" smtClean="0"/>
              <a:t> objectives are:</a:t>
            </a:r>
            <a:endParaRPr lang="en-US" dirty="0"/>
          </a:p>
          <a:p>
            <a:r>
              <a:rPr lang="en-US" sz="3500" b="1" u="sng" dirty="0" smtClean="0"/>
              <a:t>S</a:t>
            </a:r>
            <a:r>
              <a:rPr lang="en-US" dirty="0" smtClean="0"/>
              <a:t>pecific – </a:t>
            </a:r>
            <a:r>
              <a:rPr lang="en-US" i="1" dirty="0" smtClean="0"/>
              <a:t>What? Why? How?</a:t>
            </a:r>
            <a:endParaRPr lang="en-US" dirty="0"/>
          </a:p>
          <a:p>
            <a:r>
              <a:rPr lang="en-US" sz="3500" b="1" u="sng" dirty="0" smtClean="0"/>
              <a:t>M</a:t>
            </a:r>
            <a:r>
              <a:rPr lang="en-US" dirty="0" smtClean="0"/>
              <a:t>easurable – </a:t>
            </a:r>
            <a:r>
              <a:rPr lang="en-US" i="1" dirty="0" smtClean="0"/>
              <a:t>How will I measure progress &amp; know I’ve achieved my goal?</a:t>
            </a:r>
            <a:endParaRPr lang="en-US" dirty="0"/>
          </a:p>
          <a:p>
            <a:r>
              <a:rPr lang="en-US" sz="3500" b="1" u="sng" dirty="0" smtClean="0"/>
              <a:t>A</a:t>
            </a:r>
            <a:r>
              <a:rPr lang="en-US" dirty="0" smtClean="0"/>
              <a:t>ction-oriented – </a:t>
            </a:r>
            <a:r>
              <a:rPr lang="en-US" i="1" dirty="0" smtClean="0"/>
              <a:t>Can I take actions to accomplish this objective?</a:t>
            </a:r>
            <a:endParaRPr lang="en-US" dirty="0" smtClean="0"/>
          </a:p>
          <a:p>
            <a:r>
              <a:rPr lang="en-US" sz="3500" b="1" u="sng" dirty="0" smtClean="0"/>
              <a:t>R</a:t>
            </a:r>
            <a:r>
              <a:rPr lang="en-US" dirty="0" smtClean="0"/>
              <a:t>ealistic – </a:t>
            </a:r>
            <a:r>
              <a:rPr lang="en-US" i="1" dirty="0" smtClean="0"/>
              <a:t>Is it challenging but still possible to achieve?</a:t>
            </a:r>
          </a:p>
          <a:p>
            <a:r>
              <a:rPr lang="en-US" sz="3500" b="1" u="sng" dirty="0" smtClean="0"/>
              <a:t>T</a:t>
            </a:r>
            <a:r>
              <a:rPr lang="en-US" dirty="0" smtClean="0"/>
              <a:t>ime-bound – </a:t>
            </a:r>
            <a:r>
              <a:rPr lang="en-US" i="1" dirty="0" smtClean="0"/>
              <a:t>What is my timeframe for this goal?</a:t>
            </a:r>
            <a:endParaRPr lang="en-US" dirty="0"/>
          </a:p>
        </p:txBody>
      </p:sp>
      <p:sp>
        <p:nvSpPr>
          <p:cNvPr id="5" name="L-Shape 4"/>
          <p:cNvSpPr/>
          <p:nvPr/>
        </p:nvSpPr>
        <p:spPr>
          <a:xfrm rot="5400000">
            <a:off x="924562" y="1132839"/>
            <a:ext cx="817877" cy="1752599"/>
          </a:xfrm>
          <a:prstGeom prst="corner">
            <a:avLst>
              <a:gd name="adj1" fmla="val 16120"/>
              <a:gd name="adj2" fmla="val 161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200400" y="-47214"/>
            <a:ext cx="838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1788160" y="4572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-251079" y="1931365"/>
            <a:ext cx="9560452" cy="2399768"/>
          </a:xfrm>
        </p:spPr>
        <p:txBody>
          <a:bodyPr anchor="ctr"/>
          <a:lstStyle/>
          <a:p>
            <a:r>
              <a:rPr lang="en-US" dirty="0" smtClean="0"/>
              <a:t>  ABE Narrative </a:t>
            </a:r>
            <a:br>
              <a:rPr lang="en-US" dirty="0" smtClean="0"/>
            </a:br>
            <a:r>
              <a:rPr lang="en-US" dirty="0" smtClean="0"/>
              <a:t>  Writers’ </a:t>
            </a:r>
            <a:br>
              <a:rPr lang="en-US" dirty="0" smtClean="0"/>
            </a:br>
            <a:r>
              <a:rPr lang="en-US" dirty="0" smtClean="0"/>
              <a:t> 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24348" y="4334343"/>
            <a:ext cx="9162947" cy="1152437"/>
          </a:xfrm>
        </p:spPr>
        <p:txBody>
          <a:bodyPr>
            <a:noAutofit/>
          </a:bodyPr>
          <a:lstStyle/>
          <a:p>
            <a:r>
              <a:rPr lang="en-US" sz="2800" dirty="0" smtClean="0"/>
              <a:t>Organized by Minnesota Department of Education</a:t>
            </a:r>
          </a:p>
          <a:p>
            <a:r>
              <a:rPr lang="en-US" sz="2800" dirty="0" smtClean="0"/>
              <a:t>Sponsored by Literacy Action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231349"/>
            <a:ext cx="2572203" cy="603404"/>
          </a:xfrm>
        </p:spPr>
        <p:txBody>
          <a:bodyPr/>
          <a:lstStyle/>
          <a:p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October 27, 2015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122" name="Picture 2" descr="a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95988" l="3774" r="96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189" r="3686" b="4735"/>
          <a:stretch/>
        </p:blipFill>
        <p:spPr bwMode="auto">
          <a:xfrm>
            <a:off x="6303818" y="2105890"/>
            <a:ext cx="3124200" cy="2746389"/>
          </a:xfrm>
          <a:prstGeom prst="ellipse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1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01000" cy="1314448"/>
          </a:xfrm>
        </p:spPr>
        <p:txBody>
          <a:bodyPr>
            <a:normAutofit fontScale="90000"/>
          </a:bodyPr>
          <a:lstStyle/>
          <a:p>
            <a:r>
              <a:rPr lang="en-US" sz="4500" dirty="0" smtClean="0"/>
              <a:t>Group Activity: Rate the objective!</a:t>
            </a:r>
            <a:endParaRPr lang="en-US" sz="4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Read the objective in the box, taken from an actual consortium PD plan, and give it a rating of 0 – 5, based on the scale below: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3400" y="2460706"/>
            <a:ext cx="4197350" cy="211129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Example 1: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i="1" dirty="0" smtClean="0">
                <a:solidFill>
                  <a:schemeClr val="bg1"/>
                </a:solidFill>
              </a:rPr>
              <a:t>XYZ ABE staff will be aware of ABE changes and rationale behind the changes.”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739110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+mj-lt"/>
              </a:rPr>
              <a:t>S</a:t>
            </a:r>
            <a:r>
              <a:rPr lang="en-US" dirty="0">
                <a:latin typeface="+mj-lt"/>
              </a:rPr>
              <a:t>pecific </a:t>
            </a:r>
            <a:r>
              <a:rPr lang="en-US" dirty="0" smtClean="0">
                <a:latin typeface="+mj-lt"/>
              </a:rPr>
              <a:t>– 1 pt.</a:t>
            </a:r>
          </a:p>
          <a:p>
            <a:r>
              <a:rPr lang="en-US" sz="2400" b="1" u="sng" dirty="0" smtClean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easurable – 1 pt.</a:t>
            </a:r>
          </a:p>
          <a:p>
            <a:r>
              <a:rPr lang="en-US" sz="2400" b="1" u="sng" dirty="0" smtClean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ction-oriented  - 1pt.</a:t>
            </a:r>
          </a:p>
          <a:p>
            <a:r>
              <a:rPr lang="en-US" sz="2400" b="1" u="sng" dirty="0" smtClean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ealistic – 1 pt.</a:t>
            </a:r>
          </a:p>
          <a:p>
            <a:r>
              <a:rPr lang="en-US" sz="2400" b="1" u="sng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ime-bound – 1 pt.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4708606"/>
            <a:ext cx="51816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What is your rating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?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How would you improve this objective?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0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01000" cy="1314448"/>
          </a:xfrm>
        </p:spPr>
        <p:txBody>
          <a:bodyPr>
            <a:normAutofit fontScale="90000"/>
          </a:bodyPr>
          <a:lstStyle/>
          <a:p>
            <a:r>
              <a:rPr lang="en-US" sz="4500" dirty="0" smtClean="0"/>
              <a:t>Group Activity: Rate the objective!</a:t>
            </a:r>
            <a:endParaRPr lang="en-US" sz="4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Read the objective in the box, taken from an actual consortium PD plan, and give it a rating of 0 – 5, based on the scale below: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5800" y="2438400"/>
            <a:ext cx="4197350" cy="2036296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Example 2: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i="1" dirty="0" smtClean="0">
                <a:solidFill>
                  <a:schemeClr val="bg1"/>
                </a:solidFill>
              </a:rPr>
              <a:t>Improve reading instruction.”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32544" y="36576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+mj-lt"/>
              </a:rPr>
              <a:t>S</a:t>
            </a:r>
            <a:r>
              <a:rPr lang="en-US" dirty="0">
                <a:latin typeface="+mj-lt"/>
              </a:rPr>
              <a:t>pecific </a:t>
            </a:r>
            <a:r>
              <a:rPr lang="en-US" dirty="0" smtClean="0">
                <a:latin typeface="+mj-lt"/>
              </a:rPr>
              <a:t>– 1 pt.</a:t>
            </a:r>
          </a:p>
          <a:p>
            <a:r>
              <a:rPr lang="en-US" sz="2400" b="1" u="sng" dirty="0" smtClean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easurable – 1 pt.</a:t>
            </a:r>
          </a:p>
          <a:p>
            <a:r>
              <a:rPr lang="en-US" sz="2400" b="1" u="sng" dirty="0" smtClean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ction-oriented  - 1pt.</a:t>
            </a:r>
          </a:p>
          <a:p>
            <a:r>
              <a:rPr lang="en-US" sz="2400" b="1" u="sng" dirty="0" smtClean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ealistic – 1 pt.</a:t>
            </a:r>
          </a:p>
          <a:p>
            <a:r>
              <a:rPr lang="en-US" sz="2400" b="1" u="sng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ime-bound – 1 pt.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4708606"/>
            <a:ext cx="47244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What is your rating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?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How would you improve this objective?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9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01000" cy="1238248"/>
          </a:xfrm>
        </p:spPr>
        <p:txBody>
          <a:bodyPr>
            <a:normAutofit fontScale="90000"/>
          </a:bodyPr>
          <a:lstStyle/>
          <a:p>
            <a:r>
              <a:rPr lang="en-US" sz="4500" dirty="0" smtClean="0"/>
              <a:t>Group Activity: Rate the objective!</a:t>
            </a:r>
            <a:endParaRPr lang="en-US" sz="4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Read the objective in the box, taken from an actual consortium PD plan, and give it a rating of 0 – 5, based on the scale below: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14800" y="2209800"/>
            <a:ext cx="4806950" cy="2362200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900" dirty="0" smtClean="0">
                <a:solidFill>
                  <a:schemeClr val="bg1"/>
                </a:solidFill>
              </a:rPr>
              <a:t>Example 3:</a:t>
            </a:r>
            <a:endParaRPr lang="en-US" sz="19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900" dirty="0" smtClean="0">
                <a:solidFill>
                  <a:schemeClr val="bg1"/>
                </a:solidFill>
              </a:rPr>
              <a:t>“</a:t>
            </a:r>
            <a:r>
              <a:rPr lang="en-US" sz="1900" i="1" dirty="0">
                <a:solidFill>
                  <a:schemeClr val="bg1"/>
                </a:solidFill>
              </a:rPr>
              <a:t>Each member of the staff will establish a Google account and learn to use a variety of tools offered through this service, including file sharing with Google docs. Staff will use Google Docs to upload, access, review and edit sections of the 5 year Grant Narrative over the course of the year</a:t>
            </a:r>
            <a:r>
              <a:rPr lang="en-US" sz="1900" i="1" dirty="0" smtClean="0">
                <a:solidFill>
                  <a:schemeClr val="bg1"/>
                </a:solidFill>
              </a:rPr>
              <a:t>."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6576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+mj-lt"/>
              </a:rPr>
              <a:t>S</a:t>
            </a:r>
            <a:r>
              <a:rPr lang="en-US" dirty="0">
                <a:latin typeface="+mj-lt"/>
              </a:rPr>
              <a:t>pecific </a:t>
            </a:r>
            <a:r>
              <a:rPr lang="en-US" dirty="0" smtClean="0">
                <a:latin typeface="+mj-lt"/>
              </a:rPr>
              <a:t>– 1 pt.</a:t>
            </a:r>
          </a:p>
          <a:p>
            <a:r>
              <a:rPr lang="en-US" sz="2400" b="1" u="sng" dirty="0" smtClean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easurable – 1 pt.</a:t>
            </a:r>
          </a:p>
          <a:p>
            <a:r>
              <a:rPr lang="en-US" sz="2400" b="1" u="sng" dirty="0" smtClean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ction-oriented  - 1pt.</a:t>
            </a:r>
          </a:p>
          <a:p>
            <a:r>
              <a:rPr lang="en-US" sz="2400" b="1" u="sng" dirty="0" smtClean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ealistic – 1 pt.</a:t>
            </a:r>
          </a:p>
          <a:p>
            <a:r>
              <a:rPr lang="en-US" sz="2400" b="1" u="sng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ime-bound – 1 pt.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4711648"/>
            <a:ext cx="49530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What is your rating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?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How would you improve this objective?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3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77724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Features of effective PD</a:t>
            </a:r>
          </a:p>
        </p:txBody>
      </p:sp>
      <p:pic>
        <p:nvPicPr>
          <p:cNvPr id="16387" name="Diagram 2"/>
          <p:cNvPicPr>
            <a:picLocks noGrp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28800"/>
            <a:ext cx="7924800" cy="4876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2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2743200" cy="116205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STEP 5:</a:t>
            </a:r>
            <a:endParaRPr lang="en-US" sz="4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571500" y="1828800"/>
            <a:ext cx="3276600" cy="4675090"/>
          </a:xfrm>
        </p:spPr>
        <p:txBody>
          <a:bodyPr>
            <a:normAutofit fontScale="92500" lnSpcReduction="10000"/>
          </a:bodyPr>
          <a:lstStyle/>
          <a:p>
            <a:r>
              <a:rPr lang="en-US" sz="4500" dirty="0" smtClean="0">
                <a:latin typeface="+mj-lt"/>
              </a:rPr>
              <a:t>Identify &amp; develop PD activities to meet the objectives</a:t>
            </a:r>
            <a:br>
              <a:rPr lang="en-US" sz="4500" dirty="0" smtClean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86200" y="722227"/>
            <a:ext cx="480695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BD0D9"/>
              </a:buClr>
            </a:pPr>
            <a:r>
              <a:rPr lang="en-US" dirty="0">
                <a:solidFill>
                  <a:prstClr val="white"/>
                </a:solidFill>
              </a:rPr>
              <a:t>Traditional </a:t>
            </a:r>
            <a:r>
              <a:rPr lang="en-US" dirty="0" smtClean="0">
                <a:solidFill>
                  <a:prstClr val="white"/>
                </a:solidFill>
              </a:rPr>
              <a:t>PD Conferences and Workshops</a:t>
            </a:r>
            <a:endParaRPr lang="en-US" dirty="0">
              <a:solidFill>
                <a:prstClr val="white"/>
              </a:solidFill>
            </a:endParaRPr>
          </a:p>
          <a:p>
            <a:pPr lvl="2">
              <a:lnSpc>
                <a:spcPct val="80000"/>
              </a:lnSpc>
              <a:buClr>
                <a:srgbClr val="009DD9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Choose </a:t>
            </a:r>
            <a:r>
              <a:rPr lang="en-US" sz="1800" dirty="0">
                <a:solidFill>
                  <a:prstClr val="white"/>
                </a:solidFill>
              </a:rPr>
              <a:t>sessions based on your identified needs</a:t>
            </a:r>
          </a:p>
          <a:p>
            <a:pPr lvl="2">
              <a:lnSpc>
                <a:spcPct val="80000"/>
              </a:lnSpc>
              <a:buClr>
                <a:srgbClr val="009DD9"/>
              </a:buClr>
            </a:pPr>
            <a:r>
              <a:rPr lang="en-US" sz="1800" dirty="0">
                <a:solidFill>
                  <a:prstClr val="white"/>
                </a:solidFill>
              </a:rPr>
              <a:t>Focus your </a:t>
            </a:r>
            <a:r>
              <a:rPr lang="en-US" sz="1800" dirty="0" smtClean="0">
                <a:solidFill>
                  <a:prstClr val="white"/>
                </a:solidFill>
              </a:rPr>
              <a:t>efforts - participate </a:t>
            </a:r>
            <a:r>
              <a:rPr lang="en-US" sz="1800" dirty="0">
                <a:solidFill>
                  <a:prstClr val="white"/>
                </a:solidFill>
              </a:rPr>
              <a:t>in a strand of sessions</a:t>
            </a:r>
          </a:p>
          <a:p>
            <a:pPr lvl="2">
              <a:lnSpc>
                <a:spcPct val="80000"/>
              </a:lnSpc>
              <a:buClr>
                <a:srgbClr val="009DD9"/>
              </a:buClr>
            </a:pPr>
            <a:r>
              <a:rPr lang="en-US" sz="1800" dirty="0" smtClean="0">
                <a:solidFill>
                  <a:prstClr val="white"/>
                </a:solidFill>
              </a:rPr>
              <a:t>Share </a:t>
            </a:r>
            <a:r>
              <a:rPr lang="en-US" sz="1800" dirty="0">
                <a:solidFill>
                  <a:prstClr val="white"/>
                </a:solidFill>
              </a:rPr>
              <a:t>information with </a:t>
            </a:r>
            <a:r>
              <a:rPr lang="en-US" sz="1800" dirty="0" smtClean="0">
                <a:solidFill>
                  <a:prstClr val="white"/>
                </a:solidFill>
              </a:rPr>
              <a:t>peers</a:t>
            </a:r>
          </a:p>
          <a:p>
            <a:pPr marL="514350" lvl="0" indent="-457200">
              <a:buClr>
                <a:srgbClr val="0BD0D9"/>
              </a:buClr>
              <a:defRPr/>
            </a:pPr>
            <a:r>
              <a:rPr lang="en-US" sz="2600" dirty="0">
                <a:solidFill>
                  <a:prstClr val="white"/>
                </a:solidFill>
              </a:rPr>
              <a:t>Online courses</a:t>
            </a:r>
          </a:p>
          <a:p>
            <a:pPr marL="514350" lvl="0" indent="-457200">
              <a:buClr>
                <a:srgbClr val="0BD0D9"/>
              </a:buClr>
              <a:defRPr/>
            </a:pPr>
            <a:r>
              <a:rPr lang="en-US" sz="2600" dirty="0">
                <a:solidFill>
                  <a:prstClr val="white"/>
                </a:solidFill>
              </a:rPr>
              <a:t>Study </a:t>
            </a:r>
            <a:r>
              <a:rPr lang="en-US" sz="2600" dirty="0" smtClean="0">
                <a:solidFill>
                  <a:prstClr val="white"/>
                </a:solidFill>
              </a:rPr>
              <a:t>circles</a:t>
            </a:r>
            <a:endParaRPr lang="en-US" sz="2600" dirty="0">
              <a:solidFill>
                <a:prstClr val="white"/>
              </a:solidFill>
            </a:endParaRPr>
          </a:p>
          <a:p>
            <a:pPr marL="514350" lvl="0" indent="-457200">
              <a:buClr>
                <a:srgbClr val="0BD0D9"/>
              </a:buClr>
              <a:defRPr/>
            </a:pPr>
            <a:r>
              <a:rPr lang="en-US" sz="2600" dirty="0">
                <a:solidFill>
                  <a:prstClr val="white"/>
                </a:solidFill>
              </a:rPr>
              <a:t>Professional </a:t>
            </a:r>
            <a:r>
              <a:rPr lang="en-US" sz="2600" dirty="0" smtClean="0">
                <a:solidFill>
                  <a:prstClr val="white"/>
                </a:solidFill>
              </a:rPr>
              <a:t>learning communities (PLCs) </a:t>
            </a:r>
            <a:endParaRPr lang="en-US" sz="2600" dirty="0">
              <a:solidFill>
                <a:prstClr val="white"/>
              </a:solidFill>
            </a:endParaRPr>
          </a:p>
          <a:p>
            <a:pPr marL="514350" lvl="0" indent="-457200">
              <a:buClr>
                <a:srgbClr val="0BD0D9"/>
              </a:buClr>
              <a:defRPr/>
            </a:pPr>
            <a:r>
              <a:rPr lang="en-US" sz="2600" dirty="0">
                <a:solidFill>
                  <a:prstClr val="white"/>
                </a:solidFill>
              </a:rPr>
              <a:t>Site visits</a:t>
            </a:r>
          </a:p>
          <a:p>
            <a:pPr marL="514350" lvl="0" indent="-457200">
              <a:buClr>
                <a:srgbClr val="0BD0D9"/>
              </a:buClr>
              <a:defRPr/>
            </a:pPr>
            <a:r>
              <a:rPr lang="en-US" sz="2600" dirty="0">
                <a:solidFill>
                  <a:prstClr val="white"/>
                </a:solidFill>
              </a:rPr>
              <a:t>Peer observation/mentoring</a:t>
            </a:r>
          </a:p>
          <a:p>
            <a:pPr marL="514350" lvl="0" indent="-457200">
              <a:buClr>
                <a:srgbClr val="0BD0D9"/>
              </a:buClr>
              <a:defRPr/>
            </a:pPr>
            <a:r>
              <a:rPr lang="en-US" sz="2600" dirty="0">
                <a:solidFill>
                  <a:prstClr val="white"/>
                </a:solidFill>
              </a:rPr>
              <a:t>Program &amp; product development </a:t>
            </a:r>
          </a:p>
          <a:p>
            <a:pPr lvl="2">
              <a:lnSpc>
                <a:spcPct val="80000"/>
              </a:lnSpc>
              <a:buClr>
                <a:srgbClr val="009DD9"/>
              </a:buClr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5400000">
            <a:off x="924562" y="1132839"/>
            <a:ext cx="817877" cy="1752599"/>
          </a:xfrm>
          <a:prstGeom prst="corner">
            <a:avLst>
              <a:gd name="adj1" fmla="val 16120"/>
              <a:gd name="adj2" fmla="val 161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200400" y="-47214"/>
            <a:ext cx="838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2743200" cy="116205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STEP 6:</a:t>
            </a:r>
            <a:endParaRPr lang="en-US" sz="4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571500" y="1752600"/>
            <a:ext cx="3848100" cy="46750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Carry out / participate in PD activities</a:t>
            </a:r>
            <a:r>
              <a:rPr lang="en-US" sz="4500" dirty="0" smtClean="0">
                <a:latin typeface="+mj-lt"/>
              </a:rPr>
              <a:t/>
            </a:r>
            <a:br>
              <a:rPr lang="en-US" sz="4500" dirty="0" smtClean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86200" y="722227"/>
            <a:ext cx="4806950" cy="5562600"/>
          </a:xfrm>
        </p:spPr>
        <p:txBody>
          <a:bodyPr>
            <a:normAutofit/>
          </a:bodyPr>
          <a:lstStyle/>
          <a:p>
            <a:pPr lvl="0" algn="ctr">
              <a:buClr>
                <a:srgbClr val="0BD0D9"/>
              </a:buClr>
              <a:buNone/>
            </a:pPr>
            <a:r>
              <a:rPr lang="en-US" sz="45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Small Group Activity</a:t>
            </a:r>
          </a:p>
          <a:p>
            <a:pPr algn="ctr">
              <a:buClr>
                <a:srgbClr val="0BD0D9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>Choose ONE of the sample objectives you refined (made SMART- “</a:t>
            </a:r>
            <a:r>
              <a:rPr lang="en-US" dirty="0" err="1" smtClean="0">
                <a:solidFill>
                  <a:prstClr val="white"/>
                </a:solidFill>
              </a:rPr>
              <a:t>er</a:t>
            </a:r>
            <a:r>
              <a:rPr lang="en-US" dirty="0" smtClean="0">
                <a:solidFill>
                  <a:prstClr val="white"/>
                </a:solidFill>
              </a:rPr>
              <a:t>”) earlier and discuss </a:t>
            </a:r>
            <a:r>
              <a:rPr lang="en-US" dirty="0">
                <a:solidFill>
                  <a:prstClr val="white"/>
                </a:solidFill>
              </a:rPr>
              <a:t>with your </a:t>
            </a:r>
            <a:r>
              <a:rPr lang="en-US" dirty="0" smtClean="0">
                <a:solidFill>
                  <a:prstClr val="white"/>
                </a:solidFill>
              </a:rPr>
              <a:t>partner/s:</a:t>
            </a:r>
          </a:p>
          <a:p>
            <a:pPr lvl="0">
              <a:buClr>
                <a:srgbClr val="0BD0D9"/>
              </a:buClr>
              <a:buNone/>
            </a:pPr>
            <a:endParaRPr lang="en-US" sz="2600" dirty="0">
              <a:solidFill>
                <a:prstClr val="white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600" dirty="0">
                <a:solidFill>
                  <a:prstClr val="white"/>
                </a:solidFill>
              </a:rPr>
              <a:t>What PD activities would help achieve the objective you </a:t>
            </a:r>
            <a:r>
              <a:rPr lang="en-US" sz="2600" dirty="0" smtClean="0">
                <a:solidFill>
                  <a:prstClr val="white"/>
                </a:solidFill>
              </a:rPr>
              <a:t>refined?</a:t>
            </a:r>
            <a:endParaRPr lang="en-US" sz="2600" dirty="0">
              <a:solidFill>
                <a:prstClr val="white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600" dirty="0">
                <a:solidFill>
                  <a:prstClr val="white"/>
                </a:solidFill>
              </a:rPr>
              <a:t>What resources (presenters, materials, etc.) would you need to carry out this activity?</a:t>
            </a:r>
          </a:p>
          <a:p>
            <a:pPr lvl="2">
              <a:lnSpc>
                <a:spcPct val="80000"/>
              </a:lnSpc>
              <a:buClr>
                <a:srgbClr val="009DD9"/>
              </a:buClr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5400000">
            <a:off x="924562" y="1132839"/>
            <a:ext cx="817877" cy="1752599"/>
          </a:xfrm>
          <a:prstGeom prst="corner">
            <a:avLst>
              <a:gd name="adj1" fmla="val 16120"/>
              <a:gd name="adj2" fmla="val 161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200400" y="-47214"/>
            <a:ext cx="838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2743200" cy="116205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STEP 7:</a:t>
            </a:r>
            <a:endParaRPr lang="en-US" sz="4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609600" y="1828800"/>
            <a:ext cx="3352800" cy="4598890"/>
          </a:xfrm>
        </p:spPr>
        <p:txBody>
          <a:bodyPr>
            <a:normAutofit fontScale="92500" lnSpcReduction="20000"/>
          </a:bodyPr>
          <a:lstStyle/>
          <a:p>
            <a:r>
              <a:rPr lang="en-US" sz="4900" dirty="0">
                <a:latin typeface="+mj-lt"/>
              </a:rPr>
              <a:t>Reflect on &amp; maximize impact of PD activities</a:t>
            </a:r>
          </a:p>
          <a:p>
            <a:r>
              <a:rPr lang="en-US" sz="4500" dirty="0" smtClean="0">
                <a:latin typeface="+mj-lt"/>
              </a:rPr>
              <a:t/>
            </a:r>
            <a:br>
              <a:rPr lang="en-US" sz="4500" dirty="0" smtClean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114800" y="838199"/>
            <a:ext cx="4578350" cy="5446627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en-US" dirty="0">
                <a:solidFill>
                  <a:prstClr val="white"/>
                </a:solidFill>
              </a:rPr>
              <a:t>Reflective practice license renewal requirement </a:t>
            </a:r>
          </a:p>
          <a:p>
            <a:pPr lvl="0">
              <a:buClr>
                <a:srgbClr val="0BD0D9"/>
              </a:buClr>
            </a:pPr>
            <a:r>
              <a:rPr lang="en-US" dirty="0">
                <a:solidFill>
                  <a:prstClr val="white"/>
                </a:solidFill>
              </a:rPr>
              <a:t>Activity log</a:t>
            </a:r>
          </a:p>
          <a:p>
            <a:pPr lvl="0">
              <a:buClr>
                <a:srgbClr val="0BD0D9"/>
              </a:buClr>
            </a:pPr>
            <a:r>
              <a:rPr lang="en-US" dirty="0">
                <a:solidFill>
                  <a:prstClr val="white"/>
                </a:solidFill>
              </a:rPr>
              <a:t>Teacher journal</a:t>
            </a:r>
          </a:p>
          <a:p>
            <a:pPr lvl="0">
              <a:buClr>
                <a:srgbClr val="0BD0D9"/>
              </a:buClr>
            </a:pPr>
            <a:r>
              <a:rPr lang="en-US" dirty="0">
                <a:solidFill>
                  <a:prstClr val="white"/>
                </a:solidFill>
              </a:rPr>
              <a:t>Staff meetings</a:t>
            </a:r>
          </a:p>
          <a:p>
            <a:pPr lvl="0">
              <a:buClr>
                <a:srgbClr val="0BD0D9"/>
              </a:buClr>
            </a:pPr>
            <a:r>
              <a:rPr lang="en-US" dirty="0">
                <a:solidFill>
                  <a:prstClr val="white"/>
                </a:solidFill>
              </a:rPr>
              <a:t>Professional learning communities</a:t>
            </a:r>
          </a:p>
          <a:p>
            <a:pPr lvl="0">
              <a:buClr>
                <a:srgbClr val="0BD0D9"/>
              </a:buClr>
            </a:pPr>
            <a:r>
              <a:rPr lang="en-US" dirty="0">
                <a:solidFill>
                  <a:prstClr val="white"/>
                </a:solidFill>
              </a:rPr>
              <a:t>Meeting with supervisor or colleague</a:t>
            </a:r>
          </a:p>
          <a:p>
            <a:pPr lvl="0">
              <a:buClr>
                <a:srgbClr val="0BD0D9"/>
              </a:buClr>
            </a:pPr>
            <a:r>
              <a:rPr lang="en-US" dirty="0" smtClean="0">
                <a:solidFill>
                  <a:prstClr val="white"/>
                </a:solidFill>
              </a:rPr>
              <a:t>???</a:t>
            </a:r>
            <a:endParaRPr lang="en-US" dirty="0">
              <a:solidFill>
                <a:prstClr val="white"/>
              </a:solidFill>
            </a:endParaRPr>
          </a:p>
          <a:p>
            <a:pPr lvl="2">
              <a:lnSpc>
                <a:spcPct val="80000"/>
              </a:lnSpc>
              <a:buClr>
                <a:srgbClr val="009DD9"/>
              </a:buClr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5400000">
            <a:off x="924562" y="1132839"/>
            <a:ext cx="817877" cy="1752599"/>
          </a:xfrm>
          <a:prstGeom prst="corner">
            <a:avLst>
              <a:gd name="adj1" fmla="val 16120"/>
              <a:gd name="adj2" fmla="val 161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200400" y="-47214"/>
            <a:ext cx="838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2743200" cy="116205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STEP 8:</a:t>
            </a:r>
            <a:endParaRPr lang="en-US" sz="4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514498" y="1828800"/>
            <a:ext cx="3447902" cy="4600355"/>
          </a:xfrm>
        </p:spPr>
        <p:txBody>
          <a:bodyPr>
            <a:normAutofit fontScale="92500" lnSpcReduction="10000"/>
          </a:bodyPr>
          <a:lstStyle/>
          <a:p>
            <a:r>
              <a:rPr lang="en-US" sz="4900" dirty="0" smtClean="0">
                <a:latin typeface="+mj-lt"/>
              </a:rPr>
              <a:t>Evaluate whether objectives have been met</a:t>
            </a:r>
            <a:endParaRPr lang="en-US" sz="4900" dirty="0">
              <a:latin typeface="+mj-lt"/>
            </a:endParaRPr>
          </a:p>
          <a:p>
            <a:r>
              <a:rPr lang="en-US" sz="4500" dirty="0" smtClean="0">
                <a:latin typeface="+mj-lt"/>
              </a:rPr>
              <a:t/>
            </a:r>
            <a:br>
              <a:rPr lang="en-US" sz="4500" dirty="0" smtClean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5" name="L-Shape 4"/>
          <p:cNvSpPr/>
          <p:nvPr/>
        </p:nvSpPr>
        <p:spPr>
          <a:xfrm rot="5400000">
            <a:off x="924562" y="1132839"/>
            <a:ext cx="817877" cy="1752599"/>
          </a:xfrm>
          <a:prstGeom prst="corner">
            <a:avLst>
              <a:gd name="adj1" fmla="val 16120"/>
              <a:gd name="adj2" fmla="val 161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200400" y="-47214"/>
            <a:ext cx="838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914400"/>
            <a:ext cx="6537794" cy="553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2601" y="5715000"/>
            <a:ext cx="2133600" cy="605632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Evaluating PD</a:t>
            </a:r>
            <a:br>
              <a:rPr lang="en-US" sz="3200" dirty="0" smtClean="0"/>
            </a:br>
            <a:r>
              <a:rPr lang="en-US" sz="1600" dirty="0" smtClean="0"/>
              <a:t>(adapted from </a:t>
            </a:r>
            <a:r>
              <a:rPr lang="en-US" sz="1600" dirty="0" err="1" smtClean="0"/>
              <a:t>Guskey</a:t>
            </a:r>
            <a:r>
              <a:rPr lang="en-US" sz="1600" dirty="0" smtClean="0"/>
              <a:t>, 2002)</a:t>
            </a:r>
          </a:p>
        </p:txBody>
      </p:sp>
    </p:spTree>
    <p:extLst>
      <p:ext uri="{BB962C8B-B14F-4D97-AF65-F5344CB8AC3E}">
        <p14:creationId xmlns:p14="http://schemas.microsoft.com/office/powerpoint/2010/main" val="23132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3820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r>
              <a:rPr lang="en-US" sz="2800" dirty="0" smtClean="0"/>
              <a:t>Astrid Liden: </a:t>
            </a:r>
            <a:r>
              <a:rPr lang="en-US" sz="2800" dirty="0" smtClean="0">
                <a:hlinkClick r:id="rId3"/>
              </a:rPr>
              <a:t>Astrid.Liden@state.mn.us</a:t>
            </a:r>
            <a:endParaRPr lang="en-US" sz="2800" dirty="0" smtClean="0"/>
          </a:p>
          <a:p>
            <a:pPr marL="0" indent="0"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/>
              <a:t>phone: 651-582-8424</a:t>
            </a:r>
          </a:p>
          <a:p>
            <a:pPr marL="0" indent="0">
              <a:buFontTx/>
              <a:buNone/>
            </a:pPr>
            <a:endParaRPr lang="en-US" sz="2800" dirty="0"/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r>
              <a:rPr lang="en-US" sz="2800" i="1" dirty="0" smtClean="0"/>
              <a:t>Updated PD templates are available at 	</a:t>
            </a:r>
            <a:r>
              <a:rPr lang="en-US" sz="2800" i="1" dirty="0" smtClean="0">
                <a:hlinkClick r:id="rId4"/>
              </a:rPr>
              <a:t>www.mnabe.org</a:t>
            </a:r>
            <a:r>
              <a:rPr lang="en-US" sz="2800" i="1" dirty="0" smtClean="0"/>
              <a:t> </a:t>
            </a:r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149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2184"/>
            <a:ext cx="7034647" cy="2185416"/>
          </a:xfrm>
        </p:spPr>
        <p:txBody>
          <a:bodyPr anchor="ctr"/>
          <a:lstStyle/>
          <a:p>
            <a:pPr algn="l"/>
            <a:r>
              <a:rPr lang="en-US" sz="4400" b="1" dirty="0" smtClean="0"/>
              <a:t>Section 7:  </a:t>
            </a:r>
            <a:br>
              <a:rPr lang="en-US" sz="4400" b="1" dirty="0" smtClean="0"/>
            </a:br>
            <a:r>
              <a:rPr lang="en-US" sz="4400" b="1" dirty="0" smtClean="0"/>
              <a:t>Technology &amp; Distance Learning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 Wetenkamp-Brandt, Minnesota Literacy Council</a:t>
            </a:r>
          </a:p>
        </p:txBody>
      </p:sp>
      <p:pic>
        <p:nvPicPr>
          <p:cNvPr id="7170" name="Picture 2" descr="C:\Documents and Settings\bhasskamp\Local Settings\Temporary Internet Files\Content.IE5\VKVAWOTV\MP90043317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7883" r="12131" b="13573"/>
          <a:stretch/>
        </p:blipFill>
        <p:spPr bwMode="auto">
          <a:xfrm>
            <a:off x="7034647" y="1447800"/>
            <a:ext cx="210935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85800"/>
            <a:ext cx="64008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State ABE Staff</a:t>
            </a:r>
          </a:p>
          <a:p>
            <a:r>
              <a:rPr lang="en-US" sz="2800" b="0" dirty="0"/>
              <a:t>Todd Wagner</a:t>
            </a:r>
          </a:p>
          <a:p>
            <a:r>
              <a:rPr lang="en-US" sz="2800" b="0" dirty="0" smtClean="0"/>
              <a:t>Brad Hasskamp</a:t>
            </a:r>
          </a:p>
          <a:p>
            <a:r>
              <a:rPr lang="en-US" sz="2800" b="0" dirty="0" smtClean="0"/>
              <a:t>Astrid Liden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ABE Supplemental Service Providers</a:t>
            </a:r>
          </a:p>
          <a:p>
            <a:r>
              <a:rPr lang="en-US" sz="2800" b="0" dirty="0" smtClean="0"/>
              <a:t>Literacy Action Network</a:t>
            </a:r>
          </a:p>
          <a:p>
            <a:r>
              <a:rPr lang="en-US" sz="2800" b="0" dirty="0" smtClean="0"/>
              <a:t>Minnesota Literacy Council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Local ABE Staff</a:t>
            </a:r>
          </a:p>
          <a:p>
            <a:r>
              <a:rPr lang="en-US" sz="2800" b="0" dirty="0" smtClean="0"/>
              <a:t>Glacial Lakes ABE</a:t>
            </a:r>
          </a:p>
          <a:p>
            <a:r>
              <a:rPr lang="en-US" sz="2800" b="0" dirty="0" smtClean="0"/>
              <a:t>Hastings ABE</a:t>
            </a:r>
          </a:p>
          <a:p>
            <a:r>
              <a:rPr lang="en-US" sz="2800" b="0" dirty="0" smtClean="0"/>
              <a:t>Metro South ABE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Today’s Presenters Include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64" b="97152" l="1879" r="97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71800"/>
            <a:ext cx="50292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6296" l="3846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14" y="-228600"/>
            <a:ext cx="228938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6934200" cy="5715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 the template provided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Add as much detail as possible </a:t>
            </a:r>
            <a:endParaRPr lang="en-US" sz="28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What exists now and how do you incorporate tech?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What are your future goals and when do you hope to accomplish them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For future timelines, prioritize a potential timeline that you hope to follow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Local consortia are expected to create a vision and implement the following: 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Technology resources available on site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Incorporation of technology into instruction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/>
              <a:t>U</a:t>
            </a:r>
            <a:r>
              <a:rPr lang="en-US" sz="2800" dirty="0" smtClean="0"/>
              <a:t>se of distance learning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Use of </a:t>
            </a:r>
            <a:r>
              <a:rPr lang="en-US" sz="2800" dirty="0" err="1" smtClean="0"/>
              <a:t>Northstar</a:t>
            </a:r>
            <a:r>
              <a:rPr lang="en-US" sz="2800" dirty="0" smtClean="0"/>
              <a:t> Digital Literacy Standards</a:t>
            </a:r>
          </a:p>
          <a:p>
            <a:pPr marL="982980" lvl="1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Tips on Section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6934200" y="0"/>
            <a:ext cx="2209800" cy="2057400"/>
          </a:xfrm>
          <a:prstGeom prst="ellipse">
            <a:avLst/>
          </a:prstGeom>
          <a:gradFill flip="none" rotWithShape="1">
            <a:gsLst>
              <a:gs pos="58000">
                <a:schemeClr val="tx1"/>
              </a:gs>
              <a:gs pos="7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7</a:t>
            </a:r>
            <a:endParaRPr lang="en-US" sz="115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C:\Documents and Settings\bhasskamp\Local Settings\Temporary Internet Files\Content.IE5\VV8H7IYA\MP900430814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3" r="6010" b="20649"/>
          <a:stretch/>
        </p:blipFill>
        <p:spPr bwMode="auto">
          <a:xfrm>
            <a:off x="5464104" y="4447308"/>
            <a:ext cx="3679896" cy="22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Documents and Settings\bhasskamp\Local Settings\Temporary Internet Files\Content.IE5\FSM4EQI2\MP900289657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61" b="16071"/>
          <a:stretch/>
        </p:blipFill>
        <p:spPr bwMode="auto">
          <a:xfrm>
            <a:off x="-1" y="4447308"/>
            <a:ext cx="2895601" cy="22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43000"/>
            <a:ext cx="9144001" cy="2097259"/>
          </a:xfrm>
        </p:spPr>
        <p:txBody>
          <a:bodyPr anchor="ctr"/>
          <a:lstStyle/>
          <a:p>
            <a:r>
              <a:rPr lang="en-US" b="1" dirty="0" smtClean="0"/>
              <a:t>Tools for Collaboration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200400"/>
            <a:ext cx="7467601" cy="1500187"/>
          </a:xfrm>
        </p:spPr>
        <p:txBody>
          <a:bodyPr/>
          <a:lstStyle/>
          <a:p>
            <a:r>
              <a:rPr lang="en-US" dirty="0" smtClean="0"/>
              <a:t>Susan Wetenkamp-Brandt</a:t>
            </a:r>
            <a:endParaRPr lang="en-US" dirty="0"/>
          </a:p>
        </p:txBody>
      </p:sp>
      <p:pic>
        <p:nvPicPr>
          <p:cNvPr id="4109" name="Picture 13" descr="C:\Documents and Settings\bhasskamp\Local Settings\Temporary Internet Files\Content.IE5\VKVAWOTV\MP90031647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75374"/>
            <a:ext cx="3657600" cy="2474976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bhasskamp\Local Settings\Temporary Internet Files\Content.IE5\F7UYHP3F\MC90043255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8817">
            <a:off x="3710736" y="4220247"/>
            <a:ext cx="1416558" cy="160101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C:\Documents and Settings\bhasskamp\Local Settings\Temporary Internet Files\Content.IE5\VV8H7IYA\MP900430814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3" r="6010" b="20649"/>
          <a:stretch/>
        </p:blipFill>
        <p:spPr bwMode="auto">
          <a:xfrm>
            <a:off x="5464104" y="4447308"/>
            <a:ext cx="3679896" cy="22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Documents and Settings\bhasskamp\Local Settings\Temporary Internet Files\Content.IE5\FSM4EQI2\MP900289657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61" b="16071"/>
          <a:stretch/>
        </p:blipFill>
        <p:spPr bwMode="auto">
          <a:xfrm>
            <a:off x="-1" y="4447308"/>
            <a:ext cx="2895601" cy="22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1"/>
            <a:ext cx="9143999" cy="914399"/>
          </a:xfrm>
        </p:spPr>
        <p:txBody>
          <a:bodyPr anchor="ctr"/>
          <a:lstStyle/>
          <a:p>
            <a:r>
              <a:rPr lang="en-US" sz="4000" b="1" dirty="0" smtClean="0"/>
              <a:t>Tools for Collaboration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371601"/>
            <a:ext cx="7467601" cy="2616624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Google Doc’s/Drive (http://drive.google.com) 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Drop Box (www.dropbox.com) 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PB Works (http://</a:t>
            </a:r>
            <a:r>
              <a:rPr lang="en-US" dirty="0" smtClean="0"/>
              <a:t>pbworks.com) 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Wiggio (http://</a:t>
            </a:r>
            <a:r>
              <a:rPr lang="en-US" dirty="0" smtClean="0"/>
              <a:t>wiggio.com) </a:t>
            </a:r>
            <a:endParaRPr lang="en-US" dirty="0"/>
          </a:p>
        </p:txBody>
      </p:sp>
      <p:pic>
        <p:nvPicPr>
          <p:cNvPr id="4109" name="Picture 13" descr="C:\Documents and Settings\bhasskamp\Local Settings\Temporary Internet Files\Content.IE5\VKVAWOTV\MP90031647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75374"/>
            <a:ext cx="3657600" cy="2474976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bhasskamp\Local Settings\Temporary Internet Files\Content.IE5\F7UYHP3F\MC90043255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8817">
            <a:off x="3710736" y="4220247"/>
            <a:ext cx="1416558" cy="160101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 anchor="ctr">
            <a:noAutofit/>
          </a:bodyPr>
          <a:lstStyle/>
          <a:p>
            <a:r>
              <a:rPr lang="en-US" sz="4000" dirty="0" smtClean="0"/>
              <a:t>Decision: Online or Binder?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" b="98015" l="2167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7" t="-810" r="1425" b="639"/>
          <a:stretch/>
        </p:blipFill>
        <p:spPr>
          <a:xfrm rot="1840910">
            <a:off x="-914602" y="2706245"/>
            <a:ext cx="6454062" cy="4457784"/>
          </a:xfrm>
          <a:effectLst/>
        </p:spPr>
      </p:pic>
      <p:pic>
        <p:nvPicPr>
          <p:cNvPr id="6" name="Content Placeholder 5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648200" cy="3304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40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7993"/>
            <a:ext cx="9144000" cy="2083407"/>
          </a:xfrm>
        </p:spPr>
        <p:txBody>
          <a:bodyPr anchor="ctr"/>
          <a:lstStyle/>
          <a:p>
            <a:pPr algn="l"/>
            <a:r>
              <a:rPr lang="en-US" b="1" dirty="0" smtClean="0"/>
              <a:t>Local Perspective:  </a:t>
            </a:r>
            <a:br>
              <a:rPr lang="en-US" b="1" dirty="0" smtClean="0"/>
            </a:br>
            <a:r>
              <a:rPr lang="en-US" dirty="0" smtClean="0"/>
              <a:t>Glacial Lakes ABE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99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2" y="1752600"/>
            <a:ext cx="9144001" cy="856371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/>
              <a:t>Lunch Chats with Local Programs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459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6857999" cy="2841171"/>
          </a:xfrm>
        </p:spPr>
        <p:txBody>
          <a:bodyPr anchor="ctr"/>
          <a:lstStyle/>
          <a:p>
            <a:pPr algn="l"/>
            <a:r>
              <a:rPr lang="en-US" b="1" dirty="0" smtClean="0"/>
              <a:t>Section 4:  </a:t>
            </a:r>
            <a:br>
              <a:rPr lang="en-US" b="1" dirty="0" smtClean="0"/>
            </a:br>
            <a:r>
              <a:rPr lang="en-US" b="1" dirty="0" smtClean="0"/>
              <a:t>Instructional Program Description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4060370"/>
            <a:ext cx="6172200" cy="740229"/>
          </a:xfrm>
        </p:spPr>
        <p:txBody>
          <a:bodyPr/>
          <a:lstStyle/>
          <a:p>
            <a:r>
              <a:rPr lang="en-US" dirty="0" smtClean="0"/>
              <a:t>Brad </a:t>
            </a:r>
            <a:r>
              <a:rPr lang="en-US" dirty="0" smtClean="0"/>
              <a:t>Hasskamp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5" b="9036"/>
          <a:stretch/>
        </p:blipFill>
        <p:spPr>
          <a:xfrm>
            <a:off x="6858000" y="1219200"/>
            <a:ext cx="2286000" cy="28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6477000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 the templates provided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Check out Mankato’s online narrative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Have instructors help develop this section</a:t>
            </a:r>
            <a:endParaRPr lang="en-US" sz="28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Start this section early and allow time for writing and editing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Articulate all programming happening in the consortium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Types of programming can be grouped if they do (or will) teach the same content</a:t>
            </a:r>
          </a:p>
          <a:p>
            <a:pPr marL="982980" lvl="1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7" t="15" b="-1171"/>
          <a:stretch/>
        </p:blipFill>
        <p:spPr>
          <a:xfrm>
            <a:off x="6181241" y="1066800"/>
            <a:ext cx="3038959" cy="58615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Tips on Section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6934200" y="0"/>
            <a:ext cx="2209800" cy="2057400"/>
          </a:xfrm>
          <a:prstGeom prst="ellipse">
            <a:avLst/>
          </a:prstGeom>
          <a:gradFill flip="none" rotWithShape="1">
            <a:gsLst>
              <a:gs pos="58000">
                <a:schemeClr val="tx1"/>
              </a:gs>
              <a:gs pos="7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4</a:t>
            </a:r>
            <a:endParaRPr lang="en-US" sz="115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6832599" cy="2133599"/>
          </a:xfrm>
        </p:spPr>
        <p:txBody>
          <a:bodyPr anchor="ctr"/>
          <a:lstStyle/>
          <a:p>
            <a:pPr algn="l"/>
            <a:r>
              <a:rPr lang="en-US" sz="3600" b="1" dirty="0" smtClean="0"/>
              <a:t>Section 5:  </a:t>
            </a:r>
            <a:br>
              <a:rPr lang="en-US" sz="3600" b="1" dirty="0" smtClean="0"/>
            </a:br>
            <a:r>
              <a:rPr lang="en-US" sz="3600" b="1" dirty="0" smtClean="0"/>
              <a:t>Program Governance</a:t>
            </a:r>
            <a:br>
              <a:rPr lang="en-US" sz="3600" b="1" dirty="0" smtClean="0"/>
            </a:br>
            <a:r>
              <a:rPr lang="en-US" sz="3600" b="1" dirty="0" smtClean="0"/>
              <a:t>&amp; Coordination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Brad Hasskamp</a:t>
            </a:r>
            <a:endParaRPr lang="en-US" dirty="0"/>
          </a:p>
        </p:txBody>
      </p:sp>
      <p:pic>
        <p:nvPicPr>
          <p:cNvPr id="9218" name="Picture 2" descr="C:\Documents and Settings\bhasskamp\Local Settings\Temporary Internet Files\Content.IE5\VKVAWOTV\MP90040495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r="18976"/>
          <a:stretch/>
        </p:blipFill>
        <p:spPr bwMode="auto">
          <a:xfrm>
            <a:off x="6832600" y="1524000"/>
            <a:ext cx="2311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bhasskamp\Local Settings\Temporary Internet Files\Content.IE5\VKVAWOTV\MP900404952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r="52551"/>
          <a:stretch/>
        </p:blipFill>
        <p:spPr bwMode="auto">
          <a:xfrm>
            <a:off x="6571280" y="1028700"/>
            <a:ext cx="2572719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65532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Include your consortium MOU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Check out St. Paul’s online narrative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Consortium meetings are required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Clearly articulate how big programming decisions are made and implemented in your consortium</a:t>
            </a:r>
            <a:endParaRPr lang="en-US" sz="2800" dirty="0"/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Do you have an articulated process?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How could new members join your consortium?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 you market your program?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Do your stakeholders know what you do?</a:t>
            </a:r>
          </a:p>
          <a:p>
            <a:pPr marL="982980" lvl="1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Tips on Section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6934200" y="0"/>
            <a:ext cx="2209800" cy="2057400"/>
          </a:xfrm>
          <a:prstGeom prst="ellipse">
            <a:avLst/>
          </a:prstGeom>
          <a:gradFill flip="none" rotWithShape="1">
            <a:gsLst>
              <a:gs pos="58000">
                <a:schemeClr val="tx1"/>
              </a:gs>
              <a:gs pos="7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5</a:t>
            </a:r>
            <a:endParaRPr lang="en-US" sz="115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r="14548" b="14089"/>
          <a:stretch/>
        </p:blipFill>
        <p:spPr>
          <a:xfrm>
            <a:off x="0" y="-64063"/>
            <a:ext cx="9186113" cy="69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7993"/>
            <a:ext cx="9144000" cy="2083407"/>
          </a:xfrm>
        </p:spPr>
        <p:txBody>
          <a:bodyPr anchor="ctr"/>
          <a:lstStyle/>
          <a:p>
            <a:pPr algn="l"/>
            <a:r>
              <a:rPr lang="en-US" b="1" dirty="0" smtClean="0"/>
              <a:t>Local Perspective:  </a:t>
            </a:r>
            <a:br>
              <a:rPr lang="en-US" b="1" dirty="0" smtClean="0"/>
            </a:br>
            <a:r>
              <a:rPr lang="en-US" dirty="0" smtClean="0"/>
              <a:t>Hastings ABE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323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1"/>
            <a:ext cx="6657343" cy="2147452"/>
          </a:xfrm>
        </p:spPr>
        <p:txBody>
          <a:bodyPr anchor="ctr"/>
          <a:lstStyle/>
          <a:p>
            <a:pPr algn="l"/>
            <a:r>
              <a:rPr lang="en-US" sz="3600" b="1" dirty="0" smtClean="0"/>
              <a:t>Section 6:  </a:t>
            </a:r>
            <a:br>
              <a:rPr lang="en-US" sz="3600" b="1" dirty="0" smtClean="0"/>
            </a:br>
            <a:r>
              <a:rPr lang="en-US" sz="3600" b="1" dirty="0" smtClean="0"/>
              <a:t>Program Collaboration </a:t>
            </a:r>
            <a:br>
              <a:rPr lang="en-US" sz="3600" b="1" dirty="0" smtClean="0"/>
            </a:br>
            <a:r>
              <a:rPr lang="en-US" sz="3600" b="1" dirty="0" smtClean="0"/>
              <a:t>&amp; Partnerships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Brad Hasskamp</a:t>
            </a:r>
            <a:endParaRPr lang="en-US" dirty="0"/>
          </a:p>
        </p:txBody>
      </p:sp>
      <p:pic>
        <p:nvPicPr>
          <p:cNvPr id="8198" name="Picture 6" descr="C:\Documents and Settings\bhasskamp\Local Settings\Temporary Internet Files\Content.IE5\FSM4EQI2\MC910217056[1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6174"/>
          <a:stretch/>
        </p:blipFill>
        <p:spPr bwMode="auto">
          <a:xfrm>
            <a:off x="6657343" y="1447800"/>
            <a:ext cx="248665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bhasskamp\Local Settings\Temporary Internet Files\Content.IE5\FSM4EQI2\MC910217056[1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7098" r="41061" b="7098"/>
          <a:stretch/>
        </p:blipFill>
        <p:spPr bwMode="auto">
          <a:xfrm>
            <a:off x="6540285" y="1028700"/>
            <a:ext cx="260371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6553200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Articulate your partnerships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Don’t forget to describe who they are and what you do together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Have an updated MOU with the workforce center that accurately describes your work together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your role in developing the regional transitions plan, even if you do not directly receive any funds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Tips on Section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6934200" y="0"/>
            <a:ext cx="2209800" cy="2057400"/>
          </a:xfrm>
          <a:prstGeom prst="ellipse">
            <a:avLst/>
          </a:prstGeom>
          <a:gradFill flip="none" rotWithShape="1">
            <a:gsLst>
              <a:gs pos="58000">
                <a:schemeClr val="tx1"/>
              </a:gs>
              <a:gs pos="7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6</a:t>
            </a:r>
            <a:endParaRPr lang="en-US" sz="115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6248400" cy="2220464"/>
          </a:xfrm>
        </p:spPr>
        <p:txBody>
          <a:bodyPr anchor="ctr"/>
          <a:lstStyle/>
          <a:p>
            <a:pPr algn="l"/>
            <a:r>
              <a:rPr lang="en-US" b="1" dirty="0" smtClean="0"/>
              <a:t>Section 8:  </a:t>
            </a:r>
            <a:br>
              <a:rPr lang="en-US" b="1" dirty="0" smtClean="0"/>
            </a:br>
            <a:r>
              <a:rPr lang="en-US" b="1" dirty="0" smtClean="0"/>
              <a:t>Future Plans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Brad Hasskamp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1"/>
          <a:stretch/>
        </p:blipFill>
        <p:spPr bwMode="auto">
          <a:xfrm>
            <a:off x="6096000" y="1447799"/>
            <a:ext cx="3047999" cy="22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8" t="451" r="18963" b="2143"/>
          <a:stretch/>
        </p:blipFill>
        <p:spPr bwMode="auto">
          <a:xfrm>
            <a:off x="6349614" y="1028700"/>
            <a:ext cx="2794386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6248188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Create a future plan that embeds lessons learned and priorities from the rest of the narrative.</a:t>
            </a:r>
          </a:p>
          <a:p>
            <a:pPr marL="982980" lvl="1" indent="-514350">
              <a:buFont typeface="+mj-lt"/>
              <a:buAutoNum type="alphaLcPeriod"/>
            </a:pPr>
            <a:r>
              <a:rPr lang="en-US" sz="2800" dirty="0" smtClean="0"/>
              <a:t>NRS Level Gains</a:t>
            </a:r>
          </a:p>
          <a:p>
            <a:pPr marL="982980" lvl="1" indent="-514350">
              <a:buFont typeface="+mj-lt"/>
              <a:buAutoNum type="alphaLcPeriod"/>
            </a:pPr>
            <a:r>
              <a:rPr lang="en-US" sz="2800" dirty="0" smtClean="0"/>
              <a:t>Transitions/Adult Career Pathway Programming/Partnerships</a:t>
            </a:r>
          </a:p>
          <a:p>
            <a:pPr marL="982980" lvl="1" indent="-514350">
              <a:buFont typeface="+mj-lt"/>
              <a:buAutoNum type="alphaLcPeriod"/>
            </a:pPr>
            <a:r>
              <a:rPr lang="en-US" sz="2800" dirty="0" smtClean="0"/>
              <a:t>Implementing content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and comprehensively articulate top objectives and multiple strategies for a five-year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Own this plan and share </a:t>
            </a:r>
            <a:r>
              <a:rPr lang="en-US" sz="2800" smtClean="0"/>
              <a:t>with staff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Tips on Section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6934200" y="0"/>
            <a:ext cx="2209800" cy="2057400"/>
          </a:xfrm>
          <a:prstGeom prst="ellipse">
            <a:avLst/>
          </a:prstGeom>
          <a:gradFill flip="none" rotWithShape="1">
            <a:gsLst>
              <a:gs pos="58000">
                <a:schemeClr val="tx1"/>
              </a:gs>
              <a:gs pos="7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8</a:t>
            </a:r>
            <a:endParaRPr lang="en-US" sz="115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1"/>
            <a:ext cx="5334451" cy="2223652"/>
          </a:xfrm>
        </p:spPr>
        <p:txBody>
          <a:bodyPr anchor="ctr"/>
          <a:lstStyle/>
          <a:p>
            <a:pPr algn="l"/>
            <a:r>
              <a:rPr lang="en-US" sz="4000" b="1" dirty="0" smtClean="0"/>
              <a:t>Section 9:  </a:t>
            </a:r>
            <a:br>
              <a:rPr lang="en-US" sz="4000" b="1" dirty="0" smtClean="0"/>
            </a:br>
            <a:r>
              <a:rPr lang="en-US" sz="4000" b="1" dirty="0" smtClean="0"/>
              <a:t>Annual Consortium Application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Brad Hasskamp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3226"/>
          <a:stretch/>
        </p:blipFill>
        <p:spPr bwMode="auto">
          <a:xfrm>
            <a:off x="5334451" y="1371600"/>
            <a:ext cx="381499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7" r="65701" b="6162"/>
          <a:stretch/>
        </p:blipFill>
        <p:spPr bwMode="auto">
          <a:xfrm>
            <a:off x="5507744" y="1143000"/>
            <a:ext cx="366753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5507744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Attach all documents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If one type of document does not apply to your consortium, please note it in your narrative</a:t>
            </a:r>
          </a:p>
          <a:p>
            <a:pPr marL="1440180" lvl="2" indent="-571500">
              <a:buFont typeface="+mj-lt"/>
              <a:buAutoNum type="romanLcPeriod"/>
            </a:pPr>
            <a:r>
              <a:rPr lang="en-US" sz="2800" dirty="0" smtClean="0"/>
              <a:t>Certain consortium tables</a:t>
            </a:r>
          </a:p>
          <a:p>
            <a:pPr marL="1440180" lvl="2" indent="-571500">
              <a:buFont typeface="+mj-lt"/>
              <a:buAutoNum type="romanLcPeriod"/>
            </a:pPr>
            <a:r>
              <a:rPr lang="en-US" sz="2800" dirty="0" smtClean="0"/>
              <a:t>Sub-grantee 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Grant assurances are included as part of your local program manual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Reviewers will be evaluating your tables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Tips on Section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6934200" y="0"/>
            <a:ext cx="2209800" cy="2057400"/>
          </a:xfrm>
          <a:prstGeom prst="ellipse">
            <a:avLst/>
          </a:prstGeom>
          <a:gradFill flip="none" rotWithShape="1">
            <a:gsLst>
              <a:gs pos="58000">
                <a:schemeClr val="tx1"/>
              </a:gs>
              <a:gs pos="7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9</a:t>
            </a:r>
            <a:endParaRPr lang="en-US" sz="115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71601"/>
            <a:ext cx="6323307" cy="2223652"/>
          </a:xfrm>
        </p:spPr>
        <p:txBody>
          <a:bodyPr anchor="ctr"/>
          <a:lstStyle/>
          <a:p>
            <a:pPr algn="l"/>
            <a:r>
              <a:rPr lang="en-US" b="1" dirty="0" smtClean="0"/>
              <a:t>Section 10:  </a:t>
            </a:r>
            <a:br>
              <a:rPr lang="en-US" b="1" dirty="0" smtClean="0"/>
            </a:br>
            <a:r>
              <a:rPr lang="en-US" b="1" dirty="0" smtClean="0"/>
              <a:t>New Consortia Authorization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Brad Hasskamp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r="8746"/>
          <a:stretch/>
        </p:blipFill>
        <p:spPr bwMode="auto">
          <a:xfrm>
            <a:off x="6323308" y="1371600"/>
            <a:ext cx="282069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9" t="44" r="20827" b="-44"/>
          <a:stretch/>
        </p:blipFill>
        <p:spPr bwMode="auto">
          <a:xfrm>
            <a:off x="5548393" y="1028700"/>
            <a:ext cx="3595607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5507744" cy="5715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Only applicable for new or restructured consortia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the consortium status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First-time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Restructured</a:t>
            </a:r>
          </a:p>
          <a:p>
            <a:pPr marL="982980" lvl="1" indent="-514350">
              <a:buFont typeface="+mj-lt"/>
              <a:buAutoNum type="alphaUcPeriod"/>
            </a:pPr>
            <a:r>
              <a:rPr lang="en-US" sz="2800" dirty="0" smtClean="0"/>
              <a:t>Low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If information is articulated earlier, please cite where we can find it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Tips on Section</a:t>
            </a:r>
            <a:endParaRPr lang="en-US" sz="5400" dirty="0"/>
          </a:p>
        </p:txBody>
      </p:sp>
      <p:sp>
        <p:nvSpPr>
          <p:cNvPr id="4" name="Oval 3"/>
          <p:cNvSpPr/>
          <p:nvPr/>
        </p:nvSpPr>
        <p:spPr>
          <a:xfrm>
            <a:off x="6934200" y="0"/>
            <a:ext cx="2209800" cy="2057400"/>
          </a:xfrm>
          <a:prstGeom prst="ellipse">
            <a:avLst/>
          </a:prstGeom>
          <a:gradFill flip="none" rotWithShape="1">
            <a:gsLst>
              <a:gs pos="58000">
                <a:schemeClr val="tx1"/>
              </a:gs>
              <a:gs pos="73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10</a:t>
            </a:r>
            <a:endParaRPr lang="en-US" sz="115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4074"/>
            <a:ext cx="8763000" cy="65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3" b="89859" l="1411" r="98854">
                        <a14:foregroundMark x1="3263" y1="51764" x2="5908" y2="6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50" b="15254"/>
          <a:stretch/>
        </p:blipFill>
        <p:spPr>
          <a:xfrm>
            <a:off x="2267273" y="3962400"/>
            <a:ext cx="3429000" cy="2712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Consortium Name</a:t>
            </a:r>
            <a:endParaRPr lang="en-US" sz="3200" dirty="0"/>
          </a:p>
          <a:p>
            <a:r>
              <a:rPr lang="en-US" sz="3200" dirty="0" smtClean="0"/>
              <a:t>Participant Names</a:t>
            </a:r>
          </a:p>
          <a:p>
            <a:r>
              <a:rPr lang="en-US" sz="3200" dirty="0" smtClean="0"/>
              <a:t>What our consortium hopes to get from the narrative process</a:t>
            </a:r>
          </a:p>
          <a:p>
            <a:r>
              <a:rPr lang="en-US" sz="3200" dirty="0" smtClean="0"/>
              <a:t>One word to describe our current consortium perspective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Consortium Introductions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3" b="89859" l="1411" r="98854">
                        <a14:foregroundMark x1="3263" y1="51764" x2="5908" y2="6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50" b="15254"/>
          <a:stretch/>
        </p:blipFill>
        <p:spPr>
          <a:xfrm>
            <a:off x="-149171" y="4254858"/>
            <a:ext cx="3429000" cy="2712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3" b="89859" l="1411" r="98854">
                        <a14:foregroundMark x1="3263" y1="51764" x2="5908" y2="6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50" b="15254"/>
          <a:stretch/>
        </p:blipFill>
        <p:spPr>
          <a:xfrm>
            <a:off x="1828800" y="4472404"/>
            <a:ext cx="3429000" cy="2712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03" b="89859" l="1411" r="76896">
                        <a14:foregroundMark x1="3263" y1="51764" x2="5908" y2="6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50" b="15254"/>
          <a:stretch/>
        </p:blipFill>
        <p:spPr>
          <a:xfrm>
            <a:off x="4876800" y="4498242"/>
            <a:ext cx="2813588" cy="2225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3" b="89859" l="1411" r="98854">
                        <a14:foregroundMark x1="3263" y1="51764" x2="5908" y2="6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50" b="15254"/>
          <a:stretch/>
        </p:blipFill>
        <p:spPr>
          <a:xfrm>
            <a:off x="-1753246" y="4179373"/>
            <a:ext cx="3429000" cy="271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3" b="89859" l="1411" r="98854">
                        <a14:foregroundMark x1="3263" y1="51764" x2="5908" y2="6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50" b="15254"/>
          <a:stretch/>
        </p:blipFill>
        <p:spPr>
          <a:xfrm>
            <a:off x="3810000" y="4145797"/>
            <a:ext cx="3429000" cy="2712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03" b="89859" l="1411" r="98854">
                        <a14:foregroundMark x1="3263" y1="51764" x2="5908" y2="6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50" b="15254"/>
          <a:stretch/>
        </p:blipFill>
        <p:spPr>
          <a:xfrm>
            <a:off x="2267273" y="5308315"/>
            <a:ext cx="4610137" cy="18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/>
              </a:rPr>
              <a:t>Developing your</a:t>
            </a:r>
            <a:br>
              <a:rPr lang="en-US" sz="4000" dirty="0" smtClean="0">
                <a:effectLst/>
              </a:rPr>
            </a:b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ACTION PLAN</a:t>
            </a:r>
          </a:p>
        </p:txBody>
      </p:sp>
      <p:pic>
        <p:nvPicPr>
          <p:cNvPr id="36870" name="Picture 6" descr="C:\Documents and Settings\bhasskamp\Local Settings\Temporary Internet Files\Content.IE5\VKVAWOTV\MP900438616[1].jpg"/>
          <p:cNvPicPr>
            <a:picLocks noChangeAspect="1" noChangeArrowheads="1"/>
          </p:cNvPicPr>
          <p:nvPr/>
        </p:nvPicPr>
        <p:blipFill>
          <a:blip r:embed="rId2" cstate="print"/>
          <a:srcRect l="8772"/>
          <a:stretch>
            <a:fillRect/>
          </a:stretch>
        </p:blipFill>
        <p:spPr bwMode="auto">
          <a:xfrm>
            <a:off x="3581400" y="3581400"/>
            <a:ext cx="3962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4" name="Picture 10" descr="C:\Documents and Settings\bhasskamp\Local Settings\Temporary Internet Files\Content.IE5\VV8H7IYA\MP900442934[1].jpg"/>
          <p:cNvPicPr>
            <a:picLocks noChangeAspect="1" noChangeArrowheads="1"/>
          </p:cNvPicPr>
          <p:nvPr/>
        </p:nvPicPr>
        <p:blipFill>
          <a:blip r:embed="rId3" cstate="print"/>
          <a:srcRect l="893" t="14760"/>
          <a:stretch>
            <a:fillRect/>
          </a:stretch>
        </p:blipFill>
        <p:spPr bwMode="auto">
          <a:xfrm>
            <a:off x="6553200" y="3505200"/>
            <a:ext cx="2743200" cy="264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 descr="C:\Documents and Settings\bhasskamp\Local Settings\Temporary Internet Files\Content.IE5\F7UYHP3F\MP900444559[1].jpg"/>
          <p:cNvPicPr>
            <a:picLocks noChangeAspect="1" noChangeArrowheads="1"/>
          </p:cNvPicPr>
          <p:nvPr/>
        </p:nvPicPr>
        <p:blipFill>
          <a:blip r:embed="rId4" cstate="print"/>
          <a:srcRect r="18371" b="20129"/>
          <a:stretch>
            <a:fillRect/>
          </a:stretch>
        </p:blipFill>
        <p:spPr bwMode="auto">
          <a:xfrm>
            <a:off x="-103414" y="3581400"/>
            <a:ext cx="4446814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Documents and Settings\bhasskamp\Local Settings\Temporary Internet Files\Content.IE5\FSM4EQI2\MP90044420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4744" y="4748784"/>
            <a:ext cx="2581656" cy="172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C:\Documents and Settings\bhasskamp\Local Settings\Temporary Internet Files\Content.IE5\FSM4EQI2\MP90043869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648200"/>
            <a:ext cx="1168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9" descr="C:\Documents and Settings\bhasskamp\Local Settings\Temporary Internet Files\Content.IE5\F7UYHP3F\MP90044831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2400" y="3429000"/>
            <a:ext cx="1981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3429000"/>
            <a:ext cx="9144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Hasskamp\AppData\Local\Microsoft\Windows\Temporary Internet Files\Content.IE5\HY8HBDQO\MP900426527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4" r="37405"/>
          <a:stretch/>
        </p:blipFill>
        <p:spPr bwMode="auto">
          <a:xfrm>
            <a:off x="5718875" y="0"/>
            <a:ext cx="3425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5718875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Start working out your consortium’s </a:t>
            </a:r>
            <a:r>
              <a:rPr lang="en-US" sz="3200" b="1" dirty="0" smtClean="0"/>
              <a:t>plan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dirty="0" smtClean="0"/>
              <a:t>Identify sections that are </a:t>
            </a:r>
            <a:r>
              <a:rPr lang="en-US" sz="3200" b="1" dirty="0" smtClean="0"/>
              <a:t>priorities</a:t>
            </a:r>
            <a:endParaRPr lang="en-US" sz="3200" b="1" dirty="0"/>
          </a:p>
          <a:p>
            <a:endParaRPr lang="en-US" sz="3200" dirty="0" smtClean="0"/>
          </a:p>
          <a:p>
            <a:r>
              <a:rPr lang="en-US" sz="3200" dirty="0" smtClean="0"/>
              <a:t>Identify </a:t>
            </a:r>
            <a:r>
              <a:rPr lang="en-US" sz="3200" dirty="0"/>
              <a:t>any sections you need </a:t>
            </a:r>
            <a:r>
              <a:rPr lang="en-US" sz="3200" b="1" dirty="0" smtClean="0"/>
              <a:t>resources or further assistance/training</a:t>
            </a:r>
          </a:p>
          <a:p>
            <a:endParaRPr lang="en-US" sz="3200" dirty="0" smtClean="0"/>
          </a:p>
          <a:p>
            <a:r>
              <a:rPr lang="en-US" sz="3200" dirty="0" smtClean="0"/>
              <a:t>What is your </a:t>
            </a:r>
            <a:r>
              <a:rPr lang="en-US" sz="3200" b="1" dirty="0" smtClean="0"/>
              <a:t>next step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Developing </a:t>
            </a:r>
            <a:r>
              <a:rPr lang="en-US" sz="3200" dirty="0" smtClean="0"/>
              <a:t>A Plan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036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the Narrative website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19166" r="6321" b="8750"/>
          <a:stretch/>
        </p:blipFill>
        <p:spPr bwMode="auto">
          <a:xfrm>
            <a:off x="-15240" y="1388045"/>
            <a:ext cx="9159240" cy="546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4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/>
          <a:stretch/>
        </p:blipFill>
        <p:spPr>
          <a:xfrm>
            <a:off x="0" y="-22301"/>
            <a:ext cx="9144000" cy="6880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5334000"/>
            <a:ext cx="9133114" cy="1524000"/>
          </a:xfrm>
          <a:solidFill>
            <a:srgbClr val="FFFF00"/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txBody>
          <a:bodyPr anchor="ctr">
            <a:normAutofit/>
          </a:bodyPr>
          <a:lstStyle/>
          <a:p>
            <a:pPr algn="ctr"/>
            <a:r>
              <a:rPr lang="en-US" sz="8000" b="0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8000" b="0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bhasskamp\Local Settings\Temporary Internet Files\Content.IE5\VKVAWOTV\MP9004430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355477" cy="3543638"/>
          </a:xfrm>
          <a:prstGeom prst="rect">
            <a:avLst/>
          </a:prstGeom>
          <a:noFill/>
        </p:spPr>
      </p:pic>
      <p:pic>
        <p:nvPicPr>
          <p:cNvPr id="47112" name="Picture 8" descr="C:\Documents and Settings\bhasskamp\Local Settings\Temporary Internet Files\Content.IE5\VKVAWOTV\MP900402538[1].jpg"/>
          <p:cNvPicPr>
            <a:picLocks noChangeAspect="1" noChangeArrowheads="1"/>
          </p:cNvPicPr>
          <p:nvPr/>
        </p:nvPicPr>
        <p:blipFill>
          <a:blip r:embed="rId3" cstate="print"/>
          <a:srcRect t="20516"/>
          <a:stretch>
            <a:fillRect/>
          </a:stretch>
        </p:blipFill>
        <p:spPr bwMode="auto">
          <a:xfrm>
            <a:off x="5242560" y="1143000"/>
            <a:ext cx="3901440" cy="2066544"/>
          </a:xfrm>
          <a:prstGeom prst="rect">
            <a:avLst/>
          </a:prstGeom>
          <a:noFill/>
        </p:spPr>
      </p:pic>
      <p:pic>
        <p:nvPicPr>
          <p:cNvPr id="47114" name="Picture 10" descr="C:\Documents and Settings\bhasskamp\Local Settings\Temporary Internet Files\Content.IE5\FSM4EQI2\MC9002997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8002" y="2590800"/>
            <a:ext cx="1815998" cy="1832458"/>
          </a:xfrm>
          <a:prstGeom prst="rect">
            <a:avLst/>
          </a:prstGeom>
          <a:noFill/>
        </p:spPr>
      </p:pic>
      <p:pic>
        <p:nvPicPr>
          <p:cNvPr id="47117" name="Picture 13" descr="C:\Documents and Settings\bhasskamp\Local Settings\Temporary Internet Files\Content.IE5\F7UYHP3F\MC90033253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419600"/>
            <a:ext cx="4343400" cy="2787816"/>
          </a:xfrm>
          <a:prstGeom prst="rect">
            <a:avLst/>
          </a:prstGeom>
          <a:noFill/>
        </p:spPr>
      </p:pic>
      <p:pic>
        <p:nvPicPr>
          <p:cNvPr id="47118" name="Picture 14" descr="C:\Documents and Settings\bhasskamp\Local Settings\Temporary Internet Files\Content.IE5\VV8H7IYA\MC90005683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706569"/>
            <a:ext cx="2776309" cy="2151431"/>
          </a:xfrm>
          <a:prstGeom prst="rect">
            <a:avLst/>
          </a:prstGeom>
          <a:noFill/>
        </p:spPr>
      </p:pic>
      <p:pic>
        <p:nvPicPr>
          <p:cNvPr id="47119" name="Picture 15" descr="C:\Documents and Settings\bhasskamp\Local Settings\Temporary Internet Files\Content.IE5\VKVAWOTV\MC90037134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219200"/>
            <a:ext cx="1812341" cy="1458468"/>
          </a:xfrm>
          <a:prstGeom prst="rect">
            <a:avLst/>
          </a:prstGeom>
          <a:noFill/>
        </p:spPr>
      </p:pic>
      <p:pic>
        <p:nvPicPr>
          <p:cNvPr id="47120" name="Picture 16" descr="C:\Documents and Settings\bhasskamp\Local Settings\Temporary Internet Files\Content.IE5\FSM4EQI2\MP900438492[1].jpg"/>
          <p:cNvPicPr>
            <a:picLocks noChangeAspect="1" noChangeArrowheads="1"/>
          </p:cNvPicPr>
          <p:nvPr/>
        </p:nvPicPr>
        <p:blipFill>
          <a:blip r:embed="rId8" cstate="print"/>
          <a:srcRect l="20513"/>
          <a:stretch>
            <a:fillRect/>
          </a:stretch>
        </p:blipFill>
        <p:spPr bwMode="auto">
          <a:xfrm>
            <a:off x="990600" y="3124200"/>
            <a:ext cx="2362200" cy="1975539"/>
          </a:xfrm>
          <a:prstGeom prst="rect">
            <a:avLst/>
          </a:prstGeom>
          <a:noFill/>
        </p:spPr>
      </p:pic>
      <p:pic>
        <p:nvPicPr>
          <p:cNvPr id="47113" name="Picture 9" descr="C:\Documents and Settings\bhasskamp\Local Settings\Temporary Internet Files\Content.IE5\VV8H7IYA\MC90033434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1066800"/>
            <a:ext cx="4339285" cy="3722501"/>
          </a:xfrm>
          <a:prstGeom prst="rect">
            <a:avLst/>
          </a:prstGeom>
          <a:noFill/>
        </p:spPr>
      </p:pic>
      <p:pic>
        <p:nvPicPr>
          <p:cNvPr id="47121" name="Picture 17" descr="C:\Documents and Settings\bhasskamp\Local Settings\Temporary Internet Files\Content.IE5\F7UYHP3F\MP900424428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800600"/>
            <a:ext cx="2804550" cy="2057400"/>
          </a:xfrm>
          <a:prstGeom prst="rect">
            <a:avLst/>
          </a:prstGeom>
          <a:noFill/>
        </p:spPr>
      </p:pic>
      <p:pic>
        <p:nvPicPr>
          <p:cNvPr id="47123" name="Picture 19" descr="C:\Documents and Settings\bhasskamp\Local Settings\Temporary Internet Files\Content.IE5\FSM4EQI2\MP900410186[1].jpg"/>
          <p:cNvPicPr>
            <a:picLocks noChangeAspect="1" noChangeArrowheads="1"/>
          </p:cNvPicPr>
          <p:nvPr/>
        </p:nvPicPr>
        <p:blipFill>
          <a:blip r:embed="rId11" cstate="print"/>
          <a:srcRect l="12604" t="8889" r="10734" b="21111"/>
          <a:stretch>
            <a:fillRect/>
          </a:stretch>
        </p:blipFill>
        <p:spPr bwMode="auto">
          <a:xfrm>
            <a:off x="4564256" y="2971800"/>
            <a:ext cx="2975429" cy="2286000"/>
          </a:xfrm>
          <a:prstGeom prst="rect">
            <a:avLst/>
          </a:prstGeom>
          <a:noFill/>
        </p:spPr>
      </p:pic>
      <p:pic>
        <p:nvPicPr>
          <p:cNvPr id="47124" name="Picture 20" descr="C:\Documents and Settings\bhasskamp\Local Settings\Temporary Internet Files\Content.IE5\FSM4EQI2\MP90040683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14800" y="5105400"/>
            <a:ext cx="2279271" cy="1752600"/>
          </a:xfrm>
          <a:prstGeom prst="rect">
            <a:avLst/>
          </a:prstGeom>
          <a:noFill/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251847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Has your perspective changed?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34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19400"/>
            <a:ext cx="66294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ABE Narrative Web Site:  www.mnabe.org</a:t>
            </a:r>
            <a:endParaRPr lang="en-US" b="1" dirty="0" smtClean="0"/>
          </a:p>
          <a:p>
            <a:r>
              <a:rPr lang="en-US" sz="2800" dirty="0" smtClean="0"/>
              <a:t>In “Program Management” </a:t>
            </a:r>
          </a:p>
          <a:p>
            <a:r>
              <a:rPr lang="en-US" sz="2800" dirty="0" smtClean="0"/>
              <a:t>Find “ABE Five-Year Narrative” page</a:t>
            </a:r>
          </a:p>
          <a:p>
            <a:pPr>
              <a:buFontTx/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Brad Hasskamp, ABE Policy &amp; Operations</a:t>
            </a:r>
          </a:p>
          <a:p>
            <a:pPr>
              <a:buFontTx/>
              <a:buNone/>
            </a:pPr>
            <a:r>
              <a:rPr lang="en-US" sz="2800" dirty="0" smtClean="0"/>
              <a:t>	(651) 582-8594</a:t>
            </a:r>
          </a:p>
          <a:p>
            <a:pPr>
              <a:buFontTx/>
              <a:buNone/>
            </a:pPr>
            <a:r>
              <a:rPr lang="en-US" sz="2800" dirty="0" smtClean="0"/>
              <a:t>	brad.hasskamp@state.mn.us </a:t>
            </a:r>
            <a:endParaRPr lang="en-US" dirty="0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 More Information…</a:t>
            </a:r>
          </a:p>
        </p:txBody>
      </p:sp>
      <p:pic>
        <p:nvPicPr>
          <p:cNvPr id="22532" name="Picture 4" descr="C:\Documents and Settings\bhasskamp\Local Settings\Temporary Internet Files\Content.IE5\VV8H7IYA\MC900078711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3800" y="685800"/>
            <a:ext cx="153968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6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8382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You!  Good Luck!</a:t>
            </a:r>
            <a:endParaRPr lang="en-US" sz="4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3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9434" r="8826" b="7437"/>
          <a:stretch/>
        </p:blipFill>
        <p:spPr>
          <a:xfrm>
            <a:off x="0" y="0"/>
            <a:ext cx="9144000" cy="68941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0"/>
            <a:ext cx="4724400" cy="90963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0"/>
            <a:ext cx="9144000" cy="990600"/>
          </a:xfrm>
          <a:solidFill>
            <a:schemeClr val="accent6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800" b="1" cap="none" dirty="0" smtClean="0">
                <a:ln w="24500" cmpd="dbl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What is the Narrative?</a:t>
            </a:r>
            <a:endParaRPr lang="en-US" sz="4800" b="1" cap="none" dirty="0">
              <a:ln w="24500" cmpd="dbl">
                <a:solidFill>
                  <a:srgbClr val="0070C0"/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4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0"/>
            <a:ext cx="4724400" cy="909637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8160" r="12985" b="9149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0"/>
            <a:ext cx="9144000" cy="990600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8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Why the Narrative?</a:t>
            </a:r>
            <a:endParaRPr lang="en-US" sz="4800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59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72951" y="1600200"/>
            <a:ext cx="5385049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initial 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</a:rPr>
              <a:t>questions</a:t>
            </a:r>
            <a:r>
              <a:rPr lang="en-US" sz="2800" dirty="0" smtClean="0"/>
              <a:t> do you have about the narrative?</a:t>
            </a:r>
          </a:p>
          <a:p>
            <a:endParaRPr lang="en-US" sz="2800" dirty="0"/>
          </a:p>
          <a:p>
            <a:r>
              <a:rPr lang="en-US" sz="2800" dirty="0" smtClean="0"/>
              <a:t>What are your consortium’s </a:t>
            </a:r>
            <a:r>
              <a:rPr lang="en-US" sz="3200" b="1" dirty="0" smtClean="0">
                <a:ln>
                  <a:solidFill>
                    <a:schemeClr val="accent3"/>
                  </a:solidFill>
                </a:ln>
              </a:rPr>
              <a:t>strengths</a:t>
            </a:r>
            <a:r>
              <a:rPr lang="en-US" sz="2800" dirty="0" smtClean="0"/>
              <a:t> that you hope get reflected in the narrative?</a:t>
            </a:r>
          </a:p>
          <a:p>
            <a:endParaRPr lang="en-US" sz="2800" dirty="0" smtClean="0"/>
          </a:p>
          <a:p>
            <a:r>
              <a:rPr lang="en-US" sz="2800" dirty="0" smtClean="0"/>
              <a:t>What part(s) do you think might be the most </a:t>
            </a:r>
            <a:r>
              <a:rPr lang="en-US" sz="3200" b="1" dirty="0" smtClean="0">
                <a:ln>
                  <a:solidFill>
                    <a:srgbClr val="00B0F0"/>
                  </a:solidFill>
                </a:ln>
              </a:rPr>
              <a:t>challenging</a:t>
            </a:r>
            <a:r>
              <a:rPr lang="en-US" sz="2800" dirty="0" smtClean="0"/>
              <a:t>?  Why?</a:t>
            </a:r>
          </a:p>
          <a:p>
            <a:endParaRPr lang="en-US" dirty="0"/>
          </a:p>
        </p:txBody>
      </p:sp>
      <p:pic>
        <p:nvPicPr>
          <p:cNvPr id="1027" name="Picture 3" descr="C:\Users\BHasskamp\AppData\Local\Microsoft\Windows\Temporary Internet Files\Content.IE5\HY8HBDQO\MP90042551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t="17853" r="4088" b="21130"/>
          <a:stretch/>
        </p:blipFill>
        <p:spPr bwMode="auto">
          <a:xfrm>
            <a:off x="-4170" y="5271130"/>
            <a:ext cx="1477121" cy="158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Hasskamp\AppData\Local\Microsoft\Windows\Temporary Internet Files\Content.IE5\HY8HBDQO\MP90042259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18653" r="53898" b="22209"/>
          <a:stretch/>
        </p:blipFill>
        <p:spPr bwMode="auto">
          <a:xfrm>
            <a:off x="-4169" y="1420843"/>
            <a:ext cx="1477120" cy="17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6563"/>
            <a:ext cx="9144000" cy="101123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Sharing</a:t>
            </a:r>
            <a:endParaRPr lang="en-US" sz="4800" dirty="0"/>
          </a:p>
        </p:txBody>
      </p:sp>
      <p:pic>
        <p:nvPicPr>
          <p:cNvPr id="3077" name="Picture 5" descr="C:\Users\BHasskamp\AppData\Local\Microsoft\Windows\Temporary Internet Files\Content.IE5\98YIOJPX\MP900341384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t="-648" r="24393" b="648"/>
          <a:stretch/>
        </p:blipFill>
        <p:spPr bwMode="auto">
          <a:xfrm>
            <a:off x="-4170" y="3200400"/>
            <a:ext cx="147712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5877</TotalTime>
  <Words>2363</Words>
  <Application>Microsoft Office PowerPoint</Application>
  <PresentationFormat>On-screen Show (4:3)</PresentationFormat>
  <Paragraphs>465</Paragraphs>
  <Slides>66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Tradeshow</vt:lpstr>
      <vt:lpstr>ABE Narrative Writers’ Workshop:   Getting Started</vt:lpstr>
      <vt:lpstr>ABE Narrative Writers’ Workshop</vt:lpstr>
      <vt:lpstr>  ABE Narrative    Writers’    Workshop</vt:lpstr>
      <vt:lpstr>Today’s Presenters Include</vt:lpstr>
      <vt:lpstr>Welcome</vt:lpstr>
      <vt:lpstr>Consortium Introductions</vt:lpstr>
      <vt:lpstr>What is the Narrative?</vt:lpstr>
      <vt:lpstr>Why the Narrative?</vt:lpstr>
      <vt:lpstr>Sharing</vt:lpstr>
      <vt:lpstr>Introducing the ACTION PLAN</vt:lpstr>
      <vt:lpstr>Narrative Overview</vt:lpstr>
      <vt:lpstr>Local Perspective:   Metro South ABE</vt:lpstr>
      <vt:lpstr>Section 1:   Program Overview</vt:lpstr>
      <vt:lpstr>Tips on Section</vt:lpstr>
      <vt:lpstr>Section 2:   Program &amp; Student Accountability</vt:lpstr>
      <vt:lpstr>Tips on Section</vt:lpstr>
      <vt:lpstr>Section 3:   Staff &amp; Professional  Development</vt:lpstr>
      <vt:lpstr>Session Objectives:</vt:lpstr>
      <vt:lpstr>What is your current approach?</vt:lpstr>
      <vt:lpstr>Cafeteria approach</vt:lpstr>
      <vt:lpstr>What is data-driven PD planning?</vt:lpstr>
      <vt:lpstr>Why is it important?</vt:lpstr>
      <vt:lpstr>PD Planning Process</vt:lpstr>
      <vt:lpstr>Suggested PD Planning Timeline</vt:lpstr>
      <vt:lpstr>STEP 1:</vt:lpstr>
      <vt:lpstr>STEP 2:</vt:lpstr>
      <vt:lpstr>STEP 3:</vt:lpstr>
      <vt:lpstr>PD Survey</vt:lpstr>
      <vt:lpstr>STEP 4:</vt:lpstr>
      <vt:lpstr>Group Activity: Rate the objective!</vt:lpstr>
      <vt:lpstr>Group Activity: Rate the objective!</vt:lpstr>
      <vt:lpstr>Group Activity: Rate the objective!</vt:lpstr>
      <vt:lpstr>Features of effective PD</vt:lpstr>
      <vt:lpstr>STEP 5:</vt:lpstr>
      <vt:lpstr>STEP 6:</vt:lpstr>
      <vt:lpstr>STEP 7:</vt:lpstr>
      <vt:lpstr>STEP 8:</vt:lpstr>
      <vt:lpstr>Questions? </vt:lpstr>
      <vt:lpstr>Section 7:   Technology &amp; Distance Learning</vt:lpstr>
      <vt:lpstr>Tips on Section</vt:lpstr>
      <vt:lpstr>Tools for Collaboration</vt:lpstr>
      <vt:lpstr>Tools for Collaboration</vt:lpstr>
      <vt:lpstr>Decision: Online or Binder?</vt:lpstr>
      <vt:lpstr>Local Perspective:   Glacial Lakes ABE</vt:lpstr>
      <vt:lpstr>PowerPoint Presentation</vt:lpstr>
      <vt:lpstr>Section 4:   Instructional Program Description</vt:lpstr>
      <vt:lpstr>Tips on Section</vt:lpstr>
      <vt:lpstr>Section 5:   Program Governance &amp; Coordination</vt:lpstr>
      <vt:lpstr>Tips on Section</vt:lpstr>
      <vt:lpstr>Local Perspective:   Hastings ABE</vt:lpstr>
      <vt:lpstr>Section 6:   Program Collaboration  &amp; Partnerships</vt:lpstr>
      <vt:lpstr>Tips on Section</vt:lpstr>
      <vt:lpstr>Section 8:   Future Plans</vt:lpstr>
      <vt:lpstr>Tips on Section</vt:lpstr>
      <vt:lpstr>Section 9:   Annual Consortium Application</vt:lpstr>
      <vt:lpstr>Tips on Section</vt:lpstr>
      <vt:lpstr>Section 10:   New Consortia Authorization</vt:lpstr>
      <vt:lpstr>Tips on Section</vt:lpstr>
      <vt:lpstr>PowerPoint Presentation</vt:lpstr>
      <vt:lpstr>Developing your ACTION PLAN</vt:lpstr>
      <vt:lpstr>Developing A Plan</vt:lpstr>
      <vt:lpstr>Check out the Narrative website</vt:lpstr>
      <vt:lpstr>Questions?</vt:lpstr>
      <vt:lpstr>Has your perspective changed?</vt:lpstr>
      <vt:lpstr>For More Information…</vt:lpstr>
      <vt:lpstr>Thank You!  Good Luck!</vt:lpstr>
    </vt:vector>
  </TitlesOfParts>
  <Company>Minnesota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bhasskamp</dc:creator>
  <cp:lastModifiedBy>Hasskamp, Brad</cp:lastModifiedBy>
  <cp:revision>99</cp:revision>
  <cp:lastPrinted>2015-10-27T13:44:23Z</cp:lastPrinted>
  <dcterms:created xsi:type="dcterms:W3CDTF">2012-10-05T18:38:13Z</dcterms:created>
  <dcterms:modified xsi:type="dcterms:W3CDTF">2015-10-27T20:31:58Z</dcterms:modified>
</cp:coreProperties>
</file>