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59" r:id="rId5"/>
    <p:sldId id="258" r:id="rId6"/>
    <p:sldId id="260" r:id="rId7"/>
    <p:sldId id="262" r:id="rId8"/>
    <p:sldId id="261" r:id="rId9"/>
    <p:sldId id="263" r:id="rId10"/>
    <p:sldId id="264" r:id="rId11"/>
    <p:sldId id="265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AC1"/>
    <a:srgbClr val="7BBCB2"/>
    <a:srgbClr val="84CABD"/>
    <a:srgbClr val="CE49B3"/>
    <a:srgbClr val="662D91"/>
    <a:srgbClr val="CEAF49"/>
    <a:srgbClr val="D86DC2"/>
    <a:srgbClr val="9A37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82" autoAdjust="0"/>
  </p:normalViewPr>
  <p:slideViewPr>
    <p:cSldViewPr snapToGrid="0" snapToObjects="1">
      <p:cViewPr>
        <p:scale>
          <a:sx n="147" d="100"/>
          <a:sy n="147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CC36-0455-4348-8C15-65505969C4A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6A0D-EA89-984B-949B-1ED70BBD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CC36-0455-4348-8C15-65505969C4A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6A0D-EA89-984B-949B-1ED70BBD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CC36-0455-4348-8C15-65505969C4A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6A0D-EA89-984B-949B-1ED70BBD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CC36-0455-4348-8C15-65505969C4A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6A0D-EA89-984B-949B-1ED70BBD1B9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-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CC36-0455-4348-8C15-65505969C4A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6A0D-EA89-984B-949B-1ED70BBD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CC36-0455-4348-8C15-65505969C4A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6A0D-EA89-984B-949B-1ED70BBD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1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CC36-0455-4348-8C15-65505969C4A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6A0D-EA89-984B-949B-1ED70BBD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9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CC36-0455-4348-8C15-65505969C4A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6A0D-EA89-984B-949B-1ED70BBD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9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CC36-0455-4348-8C15-65505969C4A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6A0D-EA89-984B-949B-1ED70BBD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CC36-0455-4348-8C15-65505969C4A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6A0D-EA89-984B-949B-1ED70BBD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CC36-0455-4348-8C15-65505969C4A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6A0D-EA89-984B-949B-1ED70BBD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1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A2E0CC36-0455-4348-8C15-65505969C4AE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04706A0D-EA89-984B-949B-1ED70BBD1B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0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4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3.png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audio" Target="../media/media3.mp3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" Type="http://schemas.microsoft.com/office/2007/relationships/media" Target="../media/media5.mp3"/><Relationship Id="rId21" Type="http://schemas.openxmlformats.org/officeDocument/2006/relationships/image" Target="../media/image12.png"/><Relationship Id="rId34" Type="http://schemas.openxmlformats.org/officeDocument/2006/relationships/image" Target="../media/image25.png"/><Relationship Id="rId7" Type="http://schemas.microsoft.com/office/2007/relationships/media" Target="../media/media7.mp3"/><Relationship Id="rId12" Type="http://schemas.openxmlformats.org/officeDocument/2006/relationships/image" Target="../media/image28.png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33" Type="http://schemas.openxmlformats.org/officeDocument/2006/relationships/image" Target="../media/image24.png"/><Relationship Id="rId2" Type="http://schemas.openxmlformats.org/officeDocument/2006/relationships/audio" Target="../media/media4.mp3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29" Type="http://schemas.openxmlformats.org/officeDocument/2006/relationships/image" Target="../media/image20.png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27.png"/><Relationship Id="rId24" Type="http://schemas.openxmlformats.org/officeDocument/2006/relationships/image" Target="../media/image15.png"/><Relationship Id="rId32" Type="http://schemas.openxmlformats.org/officeDocument/2006/relationships/image" Target="../media/image23.png"/><Relationship Id="rId5" Type="http://schemas.microsoft.com/office/2007/relationships/media" Target="../media/media6.mp3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image" Target="../media/image26.png"/><Relationship Id="rId19" Type="http://schemas.openxmlformats.org/officeDocument/2006/relationships/image" Target="../media/image10.png"/><Relationship Id="rId31" Type="http://schemas.openxmlformats.org/officeDocument/2006/relationships/image" Target="../media/image22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9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32.png"/><Relationship Id="rId5" Type="http://schemas.microsoft.com/office/2007/relationships/media" Target="../media/media10.mp3"/><Relationship Id="rId10" Type="http://schemas.openxmlformats.org/officeDocument/2006/relationships/image" Target="../media/image31.png"/><Relationship Id="rId4" Type="http://schemas.openxmlformats.org/officeDocument/2006/relationships/audio" Target="../media/media9.mp3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9.png"/><Relationship Id="rId3" Type="http://schemas.microsoft.com/office/2007/relationships/media" Target="../media/media14.mp3"/><Relationship Id="rId7" Type="http://schemas.microsoft.com/office/2007/relationships/media" Target="../media/media16.mp3"/><Relationship Id="rId12" Type="http://schemas.openxmlformats.org/officeDocument/2006/relationships/audio" Target="../media/media18.mp3"/><Relationship Id="rId17" Type="http://schemas.openxmlformats.org/officeDocument/2006/relationships/image" Target="../media/image38.png"/><Relationship Id="rId2" Type="http://schemas.openxmlformats.org/officeDocument/2006/relationships/audio" Target="../media/media13.mp3"/><Relationship Id="rId16" Type="http://schemas.openxmlformats.org/officeDocument/2006/relationships/image" Target="../media/image37.png"/><Relationship Id="rId20" Type="http://schemas.openxmlformats.org/officeDocument/2006/relationships/image" Target="../media/image3.png"/><Relationship Id="rId1" Type="http://schemas.microsoft.com/office/2007/relationships/media" Target="../media/media13.mp3"/><Relationship Id="rId6" Type="http://schemas.openxmlformats.org/officeDocument/2006/relationships/audio" Target="../media/media15.mp3"/><Relationship Id="rId11" Type="http://schemas.microsoft.com/office/2007/relationships/media" Target="../media/media18.mp3"/><Relationship Id="rId5" Type="http://schemas.microsoft.com/office/2007/relationships/media" Target="../media/media15.mp3"/><Relationship Id="rId15" Type="http://schemas.openxmlformats.org/officeDocument/2006/relationships/image" Target="../media/image36.png"/><Relationship Id="rId10" Type="http://schemas.openxmlformats.org/officeDocument/2006/relationships/audio" Target="../media/media17.mp3"/><Relationship Id="rId19" Type="http://schemas.openxmlformats.org/officeDocument/2006/relationships/image" Target="../media/image40.png"/><Relationship Id="rId4" Type="http://schemas.openxmlformats.org/officeDocument/2006/relationships/audio" Target="../media/media14.mp3"/><Relationship Id="rId9" Type="http://schemas.microsoft.com/office/2007/relationships/media" Target="../media/media17.mp3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0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audio" Target="../media/media21.mp3"/><Relationship Id="rId5" Type="http://schemas.microsoft.com/office/2007/relationships/media" Target="../media/media21.mp3"/><Relationship Id="rId4" Type="http://schemas.openxmlformats.org/officeDocument/2006/relationships/audio" Target="../media/media20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bi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467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65" y="4226225"/>
            <a:ext cx="8923868" cy="1200908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COMPREHENSIVE CAREER PATHWAYS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4143983"/>
            <a:ext cx="6400800" cy="434061"/>
          </a:xfrm>
        </p:spPr>
        <p:txBody>
          <a:bodyPr>
            <a:noAutofit/>
          </a:bodyPr>
          <a:lstStyle/>
          <a:p>
            <a:r>
              <a:rPr lang="en-US" sz="2400" dirty="0" smtClean="0"/>
              <a:t>MINNESOTA ADULT BASIC EDUCATION</a:t>
            </a:r>
            <a:endParaRPr lang="en-US" sz="2400" dirty="0"/>
          </a:p>
        </p:txBody>
      </p:sp>
      <p:pic>
        <p:nvPicPr>
          <p:cNvPr id="6" name="01 - intro music_bi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9399" y="58075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1000">
        <p:cut/>
      </p:transition>
    </mc:Choice>
    <mc:Fallback xmlns="">
      <p:transition xmlns:p14="http://schemas.microsoft.com/office/powerpoint/2010/main" advTm="1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9057" numSld="999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558800" y="4140213"/>
            <a:ext cx="2429933" cy="1202266"/>
          </a:xfrm>
          <a:prstGeom prst="chevron">
            <a:avLst>
              <a:gd name="adj" fmla="val 26056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Trebuchet MS"/>
                <a:cs typeface="Trebuchet MS"/>
              </a:rPr>
              <a:t>UNSKILLED JOB</a:t>
            </a:r>
          </a:p>
          <a:p>
            <a:pPr algn="ctr">
              <a:lnSpc>
                <a:spcPct val="80000"/>
              </a:lnSpc>
            </a:pPr>
            <a:r>
              <a:rPr lang="en-US" sz="1000" dirty="0" smtClean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Trebuchet MS"/>
                <a:cs typeface="Trebuchet MS"/>
              </a:rPr>
              <a:t>UNEMPLOYMENT</a:t>
            </a:r>
            <a:endParaRPr lang="en-US" sz="14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743200" y="4140213"/>
            <a:ext cx="2006599" cy="1202266"/>
          </a:xfrm>
          <a:prstGeom prst="chevron">
            <a:avLst>
              <a:gd name="adj" fmla="val 260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Trebuchet MS"/>
                <a:cs typeface="Trebuchet MS"/>
              </a:rPr>
              <a:t>SEMI-SKILLED JOB</a:t>
            </a:r>
            <a:endParaRPr lang="en-US" sz="14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4504267" y="4140213"/>
            <a:ext cx="2006599" cy="1202266"/>
          </a:xfrm>
          <a:prstGeom prst="chevron">
            <a:avLst>
              <a:gd name="adj" fmla="val 26056"/>
            </a:avLst>
          </a:prstGeom>
          <a:solidFill>
            <a:srgbClr val="7BBC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Trebuchet MS"/>
                <a:cs typeface="Trebuchet MS"/>
              </a:rPr>
              <a:t>ENTRY-LEVEL SKILLED JOB</a:t>
            </a:r>
            <a:endParaRPr lang="en-US" sz="14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6265333" y="4140213"/>
            <a:ext cx="2006599" cy="1202266"/>
          </a:xfrm>
          <a:prstGeom prst="chevron">
            <a:avLst>
              <a:gd name="adj" fmla="val 26056"/>
            </a:avLst>
          </a:prstGeom>
          <a:solidFill>
            <a:srgbClr val="9DCA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Trebuchet MS"/>
                <a:cs typeface="Trebuchet MS"/>
              </a:rPr>
              <a:t>ENTRY-LEVEL SPECIALIZED SKILLED JOB</a:t>
            </a:r>
            <a:endParaRPr lang="en-US" sz="14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8" name="Chevron 17"/>
          <p:cNvSpPr/>
          <p:nvPr/>
        </p:nvSpPr>
        <p:spPr>
          <a:xfrm rot="20591794">
            <a:off x="426058" y="2414672"/>
            <a:ext cx="2429933" cy="1202266"/>
          </a:xfrm>
          <a:prstGeom prst="chevron">
            <a:avLst>
              <a:gd name="adj" fmla="val 2605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Trebuchet MS"/>
                <a:cs typeface="Trebuchet MS"/>
              </a:rPr>
              <a:t>ADULT BASIC EDUCATION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Trebuchet MS"/>
                <a:cs typeface="Trebuchet MS"/>
              </a:rPr>
              <a:t>WORK SKILLS</a:t>
            </a:r>
            <a:endParaRPr lang="en-US" sz="14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9" name="Chevron 18"/>
          <p:cNvSpPr/>
          <p:nvPr/>
        </p:nvSpPr>
        <p:spPr>
          <a:xfrm rot="20591794">
            <a:off x="2526226" y="1844376"/>
            <a:ext cx="2006599" cy="1202266"/>
          </a:xfrm>
          <a:prstGeom prst="chevron">
            <a:avLst>
              <a:gd name="adj" fmla="val 26056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Trebuchet MS"/>
                <a:cs typeface="Trebuchet MS"/>
              </a:rPr>
              <a:t>BRIDGE INSTRUCTION</a:t>
            </a:r>
            <a:endParaRPr lang="en-US" sz="14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20" name="Chevron 19"/>
          <p:cNvSpPr/>
          <p:nvPr/>
        </p:nvSpPr>
        <p:spPr>
          <a:xfrm rot="20591794">
            <a:off x="4212099" y="1335271"/>
            <a:ext cx="2006599" cy="1202266"/>
          </a:xfrm>
          <a:prstGeom prst="chevron">
            <a:avLst>
              <a:gd name="adj" fmla="val 26056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rgbClr val="FFFFFF"/>
                </a:solidFill>
                <a:latin typeface="Trebuchet MS"/>
                <a:cs typeface="Trebuchet MS"/>
              </a:rPr>
              <a:t>INTEGRATED INSTRUCTION</a:t>
            </a:r>
          </a:p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  <a:latin typeface="Trebuchet MS"/>
                <a:cs typeface="Trebuchet MS"/>
              </a:rPr>
              <a:t>POSTSECONDARY CREDENTIAL</a:t>
            </a:r>
            <a:endParaRPr lang="en-US" sz="11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21" name="Chevron 20"/>
          <p:cNvSpPr/>
          <p:nvPr/>
        </p:nvSpPr>
        <p:spPr>
          <a:xfrm rot="20591794">
            <a:off x="5897972" y="826166"/>
            <a:ext cx="2006599" cy="1202266"/>
          </a:xfrm>
          <a:prstGeom prst="chevron">
            <a:avLst>
              <a:gd name="adj" fmla="val 26056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Trebuchet MS"/>
                <a:cs typeface="Trebuchet MS"/>
              </a:rPr>
              <a:t>ASSOCIATES DEGREE AND BEYOND</a:t>
            </a:r>
            <a:endParaRPr lang="en-US" sz="14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5" name="Right Arrow 4"/>
          <p:cNvSpPr/>
          <p:nvPr/>
        </p:nvSpPr>
        <p:spPr>
          <a:xfrm rot="16200000">
            <a:off x="1473198" y="3793080"/>
            <a:ext cx="613839" cy="266700"/>
          </a:xfrm>
          <a:prstGeom prst="rightArrow">
            <a:avLst>
              <a:gd name="adj1" fmla="val 50000"/>
              <a:gd name="adj2" fmla="val 98148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3054350" y="3520031"/>
            <a:ext cx="1159937" cy="266700"/>
          </a:xfrm>
          <a:prstGeom prst="rightArrow">
            <a:avLst>
              <a:gd name="adj1" fmla="val 50000"/>
              <a:gd name="adj2" fmla="val 9814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4552950" y="3257565"/>
            <a:ext cx="1684871" cy="266700"/>
          </a:xfrm>
          <a:prstGeom prst="rightArrow">
            <a:avLst>
              <a:gd name="adj1" fmla="val 50000"/>
              <a:gd name="adj2" fmla="val 98148"/>
            </a:avLst>
          </a:prstGeom>
          <a:solidFill>
            <a:srgbClr val="7BBC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6059487" y="2982399"/>
            <a:ext cx="2235204" cy="266700"/>
          </a:xfrm>
          <a:prstGeom prst="rightArrow">
            <a:avLst>
              <a:gd name="adj1" fmla="val 50000"/>
              <a:gd name="adj2" fmla="val 98148"/>
            </a:avLst>
          </a:prstGeom>
          <a:solidFill>
            <a:srgbClr val="9DCA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4380176">
            <a:off x="2250580" y="3575183"/>
            <a:ext cx="821272" cy="266700"/>
          </a:xfrm>
          <a:prstGeom prst="rightArrow">
            <a:avLst>
              <a:gd name="adj1" fmla="val 50000"/>
              <a:gd name="adj2" fmla="val 98148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4380176">
            <a:off x="3777005" y="3348093"/>
            <a:ext cx="1339615" cy="266700"/>
          </a:xfrm>
          <a:prstGeom prst="rightArrow">
            <a:avLst>
              <a:gd name="adj1" fmla="val 50000"/>
              <a:gd name="adj2" fmla="val 98148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4380176">
            <a:off x="5218794" y="3033401"/>
            <a:ext cx="1918773" cy="266700"/>
          </a:xfrm>
          <a:prstGeom prst="rightArrow">
            <a:avLst>
              <a:gd name="adj1" fmla="val 50000"/>
              <a:gd name="adj2" fmla="val 98148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4380176">
            <a:off x="6739025" y="2753591"/>
            <a:ext cx="2431915" cy="266700"/>
          </a:xfrm>
          <a:prstGeom prst="rightArrow">
            <a:avLst>
              <a:gd name="adj1" fmla="val 50000"/>
              <a:gd name="adj2" fmla="val 9814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hevron 25"/>
          <p:cNvSpPr/>
          <p:nvPr/>
        </p:nvSpPr>
        <p:spPr>
          <a:xfrm>
            <a:off x="8035514" y="4140213"/>
            <a:ext cx="2006599" cy="1202266"/>
          </a:xfrm>
          <a:prstGeom prst="chevron">
            <a:avLst>
              <a:gd name="adj" fmla="val 26056"/>
            </a:avLst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22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27" name="Chevron 26"/>
          <p:cNvSpPr/>
          <p:nvPr/>
        </p:nvSpPr>
        <p:spPr>
          <a:xfrm rot="20591794">
            <a:off x="91814" y="1398708"/>
            <a:ext cx="7489264" cy="248675"/>
          </a:xfrm>
          <a:prstGeom prst="chevron">
            <a:avLst>
              <a:gd name="adj" fmla="val 26056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000" dirty="0" smtClean="0">
                <a:solidFill>
                  <a:srgbClr val="FFFFFF"/>
                </a:solidFill>
                <a:latin typeface="Trebuchet MS"/>
                <a:cs typeface="Trebuchet MS"/>
              </a:rPr>
              <a:t>SUPPORT SERVICES AND NAVIGATION</a:t>
            </a:r>
            <a:endParaRPr lang="en-US" sz="10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29" name="Chevron 28"/>
          <p:cNvSpPr/>
          <p:nvPr/>
        </p:nvSpPr>
        <p:spPr>
          <a:xfrm rot="20591794">
            <a:off x="23038" y="1094157"/>
            <a:ext cx="7489264" cy="248675"/>
          </a:xfrm>
          <a:prstGeom prst="chevron">
            <a:avLst>
              <a:gd name="adj" fmla="val 26056"/>
            </a:avLst>
          </a:prstGeom>
          <a:solidFill>
            <a:srgbClr val="CEAF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000" dirty="0" smtClean="0">
                <a:solidFill>
                  <a:srgbClr val="FFFFFF"/>
                </a:solidFill>
                <a:latin typeface="Trebuchet MS"/>
                <a:cs typeface="Trebuchet MS"/>
              </a:rPr>
              <a:t>EMPLOYER INVOLVEMENT</a:t>
            </a:r>
            <a:endParaRPr lang="en-US" sz="10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2" name="10 - ideally...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8800" y="5816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4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xmlns:p14="http://schemas.microsoft.com/office/powerpoint/2010/main"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4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 animBg="1"/>
      <p:bldP spid="13" grpId="0" animBg="1"/>
      <p:bldP spid="14" grpId="0" animBg="1"/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1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uc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pic>
        <p:nvPicPr>
          <p:cNvPr id="2" name="Picture 1" descr="life-asse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4" name="Picture 3" descr="employment_Axes copy 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" y="536"/>
            <a:ext cx="9144000" cy="685746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580444" y="2757311"/>
            <a:ext cx="6674556" cy="0"/>
          </a:xfrm>
          <a:prstGeom prst="line">
            <a:avLst/>
          </a:prstGeom>
          <a:ln w="19050" cmpd="sng">
            <a:solidFill>
              <a:srgbClr val="D86DC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0509" y="2510064"/>
            <a:ext cx="977532" cy="368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D86DC2"/>
                </a:solidFill>
                <a:latin typeface="Trebuchet MS"/>
                <a:cs typeface="Trebuchet MS"/>
              </a:rPr>
              <a:t>THE TIPPING</a:t>
            </a:r>
            <a:br>
              <a:rPr lang="en-US" sz="1100" dirty="0" smtClean="0">
                <a:solidFill>
                  <a:srgbClr val="D86DC2"/>
                </a:solidFill>
                <a:latin typeface="Trebuchet MS"/>
                <a:cs typeface="Trebuchet MS"/>
              </a:rPr>
            </a:br>
            <a:r>
              <a:rPr lang="en-US" sz="1100" dirty="0" smtClean="0">
                <a:solidFill>
                  <a:srgbClr val="D86DC2"/>
                </a:solidFill>
                <a:latin typeface="Trebuchet MS"/>
                <a:cs typeface="Trebuchet MS"/>
              </a:rPr>
              <a:t>POINT</a:t>
            </a:r>
            <a:endParaRPr lang="en-US" sz="1100" dirty="0">
              <a:solidFill>
                <a:srgbClr val="D86DC2"/>
              </a:solidFill>
              <a:latin typeface="Trebuchet MS"/>
              <a:cs typeface="Trebuchet MS"/>
            </a:endParaRPr>
          </a:p>
        </p:txBody>
      </p:sp>
      <p:pic>
        <p:nvPicPr>
          <p:cNvPr id="7" name="Picture 6" descr="man-gree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53" y="4351867"/>
            <a:ext cx="187932" cy="44282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039533" y="4563533"/>
            <a:ext cx="1693334" cy="16933"/>
          </a:xfrm>
          <a:prstGeom prst="straightConnector1">
            <a:avLst/>
          </a:prstGeom>
          <a:ln w="31750" cap="rnd">
            <a:solidFill>
              <a:schemeClr val="bg2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785531" y="3166533"/>
            <a:ext cx="0" cy="1092201"/>
          </a:xfrm>
          <a:prstGeom prst="straightConnector1">
            <a:avLst/>
          </a:prstGeom>
          <a:ln w="31750" cap="rnd">
            <a:solidFill>
              <a:schemeClr val="tx2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80266" y="3225800"/>
            <a:ext cx="1507067" cy="1193801"/>
          </a:xfrm>
          <a:prstGeom prst="straightConnector1">
            <a:avLst/>
          </a:prstGeom>
          <a:ln w="38100" cap="rnd" cmpd="sng">
            <a:solidFill>
              <a:srgbClr val="9A3786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11a - short term example.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0134" y="57488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0"/>
    </mc:Choice>
    <mc:Fallback xmlns="">
      <p:transition xmlns:p14="http://schemas.microsoft.com/office/powerpoint/2010/main" spd="slow" advTm="2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6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Motion origin="layout" path="M 5.27778E-6 -3.7037E-6 L 0.20001 -0.21481 " pathEditMode="relative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ployment_Axes copy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3" name="Picture 2" descr="educat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pic>
        <p:nvPicPr>
          <p:cNvPr id="2" name="Picture 1" descr="life-asset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580444" y="2757311"/>
            <a:ext cx="6674556" cy="0"/>
          </a:xfrm>
          <a:prstGeom prst="line">
            <a:avLst/>
          </a:prstGeom>
          <a:ln w="19050" cmpd="sng">
            <a:solidFill>
              <a:srgbClr val="D86DC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0509" y="2510064"/>
            <a:ext cx="977532" cy="368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D86DC2"/>
                </a:solidFill>
                <a:latin typeface="Trebuchet MS"/>
                <a:cs typeface="Trebuchet MS"/>
              </a:rPr>
              <a:t>THE TIPPING</a:t>
            </a:r>
            <a:br>
              <a:rPr lang="en-US" sz="1100" dirty="0" smtClean="0">
                <a:solidFill>
                  <a:srgbClr val="D86DC2"/>
                </a:solidFill>
                <a:latin typeface="Trebuchet MS"/>
                <a:cs typeface="Trebuchet MS"/>
              </a:rPr>
            </a:br>
            <a:r>
              <a:rPr lang="en-US" sz="1100" dirty="0" smtClean="0">
                <a:solidFill>
                  <a:srgbClr val="D86DC2"/>
                </a:solidFill>
                <a:latin typeface="Trebuchet MS"/>
                <a:cs typeface="Trebuchet MS"/>
              </a:rPr>
              <a:t>POINT</a:t>
            </a:r>
            <a:endParaRPr lang="en-US" sz="1100" dirty="0">
              <a:solidFill>
                <a:srgbClr val="D86DC2"/>
              </a:solidFill>
              <a:latin typeface="Trebuchet MS"/>
              <a:cs typeface="Trebuchet M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886438" y="3158067"/>
            <a:ext cx="1016695" cy="1193802"/>
          </a:xfrm>
          <a:prstGeom prst="straightConnector1">
            <a:avLst/>
          </a:prstGeom>
          <a:ln w="31750" cap="rnd">
            <a:solidFill>
              <a:schemeClr val="bg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119967" y="3632202"/>
            <a:ext cx="529167" cy="448731"/>
          </a:xfrm>
          <a:prstGeom prst="straightConnector1">
            <a:avLst/>
          </a:prstGeom>
          <a:ln w="31750" cap="rnd">
            <a:solidFill>
              <a:schemeClr val="bg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12633" y="3225800"/>
            <a:ext cx="368300" cy="364068"/>
          </a:xfrm>
          <a:prstGeom prst="straightConnector1">
            <a:avLst/>
          </a:prstGeom>
          <a:ln w="31750" cap="rnd">
            <a:solidFill>
              <a:schemeClr val="bg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975100" y="2450796"/>
            <a:ext cx="512233" cy="670583"/>
          </a:xfrm>
          <a:prstGeom prst="straightConnector1">
            <a:avLst/>
          </a:prstGeom>
          <a:ln w="31750" cap="rnd">
            <a:solidFill>
              <a:schemeClr val="bg2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080933" y="2692400"/>
            <a:ext cx="694267" cy="465667"/>
          </a:xfrm>
          <a:prstGeom prst="straightConnector1">
            <a:avLst/>
          </a:prstGeom>
          <a:ln w="31750" cap="rnd">
            <a:solidFill>
              <a:schemeClr val="bg2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510616" y="2033529"/>
            <a:ext cx="994834" cy="414866"/>
          </a:xfrm>
          <a:prstGeom prst="straightConnector1">
            <a:avLst/>
          </a:prstGeom>
          <a:ln w="31750" cap="rnd">
            <a:solidFill>
              <a:srgbClr val="9A3786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838700" y="2448395"/>
            <a:ext cx="732367" cy="211667"/>
          </a:xfrm>
          <a:prstGeom prst="straightConnector1">
            <a:avLst/>
          </a:prstGeom>
          <a:ln w="31750" cap="rnd">
            <a:solidFill>
              <a:srgbClr val="9A3786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woman-gree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624" y="4351869"/>
            <a:ext cx="201814" cy="444859"/>
          </a:xfrm>
          <a:prstGeom prst="rect">
            <a:avLst/>
          </a:prstGeom>
        </p:spPr>
      </p:pic>
      <p:pic>
        <p:nvPicPr>
          <p:cNvPr id="33" name="12a - long term example.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600" y="5808134"/>
            <a:ext cx="812800" cy="81280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 rot="406465">
            <a:off x="6007691" y="1282607"/>
            <a:ext cx="1115484" cy="999064"/>
            <a:chOff x="6127749" y="1244600"/>
            <a:chExt cx="1115484" cy="999064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6206066" y="1667933"/>
              <a:ext cx="994834" cy="431801"/>
            </a:xfrm>
            <a:prstGeom prst="straightConnector1">
              <a:avLst/>
            </a:prstGeom>
            <a:ln w="31750" cap="rnd">
              <a:solidFill>
                <a:srgbClr val="9A3786"/>
              </a:solidFill>
              <a:prstDash val="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6248399" y="2150532"/>
              <a:ext cx="994834" cy="93132"/>
            </a:xfrm>
            <a:prstGeom prst="straightConnector1">
              <a:avLst/>
            </a:prstGeom>
            <a:ln w="31750" cap="rnd">
              <a:solidFill>
                <a:srgbClr val="9A3786"/>
              </a:solidFill>
              <a:prstDash val="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127749" y="1244600"/>
              <a:ext cx="840318" cy="706965"/>
            </a:xfrm>
            <a:prstGeom prst="straightConnector1">
              <a:avLst/>
            </a:prstGeom>
            <a:ln w="31750" cap="rnd">
              <a:solidFill>
                <a:srgbClr val="9A3786"/>
              </a:solidFill>
              <a:prstDash val="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54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00"/>
    </mc:Choice>
    <mc:Fallback xmlns="">
      <p:transition xmlns:p14="http://schemas.microsoft.com/office/powerpoint/2010/main" spd="slow" advTm="4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5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animMotion origin="layout" path="M -3.88889E-6 1.85185E-6 C 0.03976 -0.0838 0.07987 -0.1669 0.13368 -0.22546 C 0.18785 -0.2838 0.28559 -0.32709 0.325 -0.3507 " pathEditMode="relative" rAng="0" ptsTypes="aaA">
                                      <p:cBhvr>
                                        <p:cTn id="32" dur="8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1754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bi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264"/>
            <a:ext cx="9144000" cy="6857464"/>
          </a:xfrm>
          <a:prstGeom prst="rect">
            <a:avLst/>
          </a:prstGeom>
        </p:spPr>
      </p:pic>
      <p:pic>
        <p:nvPicPr>
          <p:cNvPr id="2" name="13 - final word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8800" y="5613400"/>
            <a:ext cx="812800" cy="812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0065" y="4226225"/>
            <a:ext cx="8923868" cy="1200908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COMPREHENSIVE CAREER PATHWAYS</a:t>
            </a:r>
            <a:endParaRPr lang="en-US" sz="4000" b="1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599" y="4143983"/>
            <a:ext cx="6400800" cy="434061"/>
          </a:xfrm>
        </p:spPr>
        <p:txBody>
          <a:bodyPr>
            <a:noAutofit/>
          </a:bodyPr>
          <a:lstStyle/>
          <a:p>
            <a:r>
              <a:rPr lang="en-US" sz="2400" dirty="0" smtClean="0"/>
              <a:t>MINNESOTA ADULT BASIC EDUCATION</a:t>
            </a:r>
            <a:endParaRPr lang="en-US" sz="2400" dirty="0"/>
          </a:p>
        </p:txBody>
      </p:sp>
      <p:pic>
        <p:nvPicPr>
          <p:cNvPr id="3" name="01 - intro music_bip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288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7547" numSld="999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4933"/>
            <a:ext cx="8229600" cy="433123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err="1" smtClean="0">
                <a:latin typeface="Book Antiqua"/>
                <a:cs typeface="Book Antiqua"/>
              </a:rPr>
              <a:t>ca</a:t>
            </a:r>
            <a:r>
              <a:rPr lang="en-US" sz="3600" b="1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4000" b="1" dirty="0" err="1" smtClean="0">
                <a:latin typeface="Book Antiqua"/>
                <a:cs typeface="Book Antiqua"/>
              </a:rPr>
              <a:t>reer</a:t>
            </a:r>
            <a:r>
              <a:rPr lang="en-US" sz="4000" b="1" dirty="0" smtClean="0">
                <a:latin typeface="Book Antiqua"/>
                <a:cs typeface="Book Antiqua"/>
              </a:rPr>
              <a:t> </a:t>
            </a:r>
            <a:r>
              <a:rPr lang="en-US" sz="4000" b="1" dirty="0" err="1" smtClean="0">
                <a:latin typeface="Book Antiqua"/>
                <a:cs typeface="Book Antiqua"/>
              </a:rPr>
              <a:t>path</a:t>
            </a:r>
            <a:r>
              <a:rPr lang="en-US" sz="3600" b="1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4000" b="1" dirty="0" err="1" smtClean="0">
                <a:latin typeface="Book Antiqua"/>
                <a:cs typeface="Book Antiqua"/>
              </a:rPr>
              <a:t>way</a:t>
            </a:r>
            <a:r>
              <a:rPr lang="en-US" sz="4000" b="1" dirty="0" smtClean="0">
                <a:latin typeface="Book Antiqua"/>
                <a:cs typeface="Book Antiqua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Book Antiqua"/>
                <a:cs typeface="Book Antiqua"/>
              </a:rPr>
              <a:t>a series of connected education and training programs and support services that enables people to secure or advance in employment within a specific industry or occupational sector.</a:t>
            </a:r>
            <a:endParaRPr lang="en-US" dirty="0">
              <a:latin typeface="Book Antiqua"/>
              <a:cs typeface="Book Antiqua"/>
            </a:endParaRPr>
          </a:p>
        </p:txBody>
      </p:sp>
      <p:pic>
        <p:nvPicPr>
          <p:cNvPr id="4" name="02 - a career pathw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0466" y="5511800"/>
            <a:ext cx="812800" cy="81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6247" y="1788067"/>
            <a:ext cx="1371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latin typeface="Book Antiqua"/>
                <a:cs typeface="Book Antiqua"/>
              </a:rPr>
              <a:t>noun</a:t>
            </a:r>
          </a:p>
        </p:txBody>
      </p:sp>
    </p:spTree>
    <p:extLst>
      <p:ext uri="{BB962C8B-B14F-4D97-AF65-F5344CB8AC3E}">
        <p14:creationId xmlns:p14="http://schemas.microsoft.com/office/powerpoint/2010/main" val="11861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xmlns:p14="http://schemas.microsoft.com/office/powerpoint/2010/main"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progression line-sta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" y="0"/>
            <a:ext cx="9144000" cy="6857464"/>
          </a:xfrm>
          <a:prstGeom prst="rect">
            <a:avLst/>
          </a:prstGeom>
        </p:spPr>
      </p:pic>
      <p:pic>
        <p:nvPicPr>
          <p:cNvPr id="55" name="Picture 54" descr="progression line-loo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pic>
        <p:nvPicPr>
          <p:cNvPr id="46" name="Picture 45" descr="progression lines-retir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75" y="268"/>
            <a:ext cx="9144000" cy="6857464"/>
          </a:xfrm>
          <a:prstGeom prst="rect">
            <a:avLst/>
          </a:prstGeom>
        </p:spPr>
      </p:pic>
      <p:pic>
        <p:nvPicPr>
          <p:cNvPr id="16" name="Picture 15" descr="life-progression-1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6" y="2946401"/>
            <a:ext cx="1253134" cy="372957"/>
          </a:xfrm>
          <a:prstGeom prst="rect">
            <a:avLst/>
          </a:prstGeom>
        </p:spPr>
      </p:pic>
      <p:pic>
        <p:nvPicPr>
          <p:cNvPr id="17" name="Picture 16" descr="life-progression-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3" y="2929467"/>
            <a:ext cx="2088556" cy="428367"/>
          </a:xfrm>
          <a:prstGeom prst="rect">
            <a:avLst/>
          </a:prstGeom>
        </p:spPr>
      </p:pic>
      <p:pic>
        <p:nvPicPr>
          <p:cNvPr id="21" name="Picture 20" descr="life-progression-2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62" y="3129138"/>
            <a:ext cx="1029360" cy="1014442"/>
          </a:xfrm>
          <a:prstGeom prst="rect">
            <a:avLst/>
          </a:prstGeom>
        </p:spPr>
      </p:pic>
      <p:pic>
        <p:nvPicPr>
          <p:cNvPr id="22" name="Picture 21" descr="life-progression-2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11" y="3926199"/>
            <a:ext cx="1187067" cy="434761"/>
          </a:xfrm>
          <a:prstGeom prst="rect">
            <a:avLst/>
          </a:prstGeom>
        </p:spPr>
      </p:pic>
      <p:pic>
        <p:nvPicPr>
          <p:cNvPr id="18" name="Picture 17" descr="life-progression-19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13" y="2125337"/>
            <a:ext cx="1142313" cy="1059197"/>
          </a:xfrm>
          <a:prstGeom prst="rect">
            <a:avLst/>
          </a:prstGeom>
        </p:spPr>
      </p:pic>
      <p:pic>
        <p:nvPicPr>
          <p:cNvPr id="19" name="Picture 18" descr="life-progression-20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60" y="1950872"/>
            <a:ext cx="1238215" cy="370825"/>
          </a:xfrm>
          <a:prstGeom prst="rect">
            <a:avLst/>
          </a:prstGeom>
        </p:spPr>
      </p:pic>
      <p:pic>
        <p:nvPicPr>
          <p:cNvPr id="20" name="Picture 19" descr="life-progression-2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78" y="2089176"/>
            <a:ext cx="677715" cy="1138050"/>
          </a:xfrm>
          <a:prstGeom prst="rect">
            <a:avLst/>
          </a:prstGeom>
        </p:spPr>
      </p:pic>
      <p:pic>
        <p:nvPicPr>
          <p:cNvPr id="23" name="Picture 22" descr="life-progression-2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49" y="3184027"/>
            <a:ext cx="886571" cy="1146575"/>
          </a:xfrm>
          <a:prstGeom prst="rect">
            <a:avLst/>
          </a:prstGeom>
        </p:spPr>
      </p:pic>
      <p:pic>
        <p:nvPicPr>
          <p:cNvPr id="24" name="Picture 23" descr="life-progression-25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86" y="2831107"/>
            <a:ext cx="1387398" cy="622305"/>
          </a:xfrm>
          <a:prstGeom prst="rect">
            <a:avLst/>
          </a:prstGeom>
        </p:spPr>
      </p:pic>
      <p:pic>
        <p:nvPicPr>
          <p:cNvPr id="25" name="Picture 24" descr="life-progression-26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51" y="2879995"/>
            <a:ext cx="1777404" cy="479516"/>
          </a:xfrm>
          <a:prstGeom prst="rect">
            <a:avLst/>
          </a:prstGeom>
        </p:spPr>
      </p:pic>
      <p:pic>
        <p:nvPicPr>
          <p:cNvPr id="26" name="Picture 25" descr="man-working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90" y="2708775"/>
            <a:ext cx="204593" cy="475252"/>
          </a:xfrm>
          <a:prstGeom prst="rect">
            <a:avLst/>
          </a:prstGeom>
        </p:spPr>
      </p:pic>
      <p:pic>
        <p:nvPicPr>
          <p:cNvPr id="27" name="Picture 26" descr="man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15" y="2777492"/>
            <a:ext cx="166232" cy="366562"/>
          </a:xfrm>
          <a:prstGeom prst="rect">
            <a:avLst/>
          </a:prstGeom>
        </p:spPr>
      </p:pic>
      <p:pic>
        <p:nvPicPr>
          <p:cNvPr id="28" name="Picture 27" descr="woman-working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700" y="2727062"/>
            <a:ext cx="206725" cy="449680"/>
          </a:xfrm>
          <a:prstGeom prst="rect">
            <a:avLst/>
          </a:prstGeom>
        </p:spPr>
      </p:pic>
      <p:pic>
        <p:nvPicPr>
          <p:cNvPr id="29" name="Picture 28" descr="woman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20" y="2785959"/>
            <a:ext cx="157708" cy="351646"/>
          </a:xfrm>
          <a:prstGeom prst="rect">
            <a:avLst/>
          </a:prstGeom>
        </p:spPr>
      </p:pic>
      <p:pic>
        <p:nvPicPr>
          <p:cNvPr id="31" name="Picture 30" descr="man-working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53" y="1655083"/>
            <a:ext cx="204593" cy="475252"/>
          </a:xfrm>
          <a:prstGeom prst="rect">
            <a:avLst/>
          </a:prstGeom>
        </p:spPr>
      </p:pic>
      <p:pic>
        <p:nvPicPr>
          <p:cNvPr id="32" name="Picture 31" descr="woman-working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63" y="1673370"/>
            <a:ext cx="206725" cy="449680"/>
          </a:xfrm>
          <a:prstGeom prst="rect">
            <a:avLst/>
          </a:prstGeom>
        </p:spPr>
      </p:pic>
      <p:pic>
        <p:nvPicPr>
          <p:cNvPr id="33" name="Picture 32" descr="man-working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11" y="3290955"/>
            <a:ext cx="204593" cy="475252"/>
          </a:xfrm>
          <a:prstGeom prst="rect">
            <a:avLst/>
          </a:prstGeom>
        </p:spPr>
      </p:pic>
      <p:pic>
        <p:nvPicPr>
          <p:cNvPr id="34" name="Picture 33" descr="woman-working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00" y="3104302"/>
            <a:ext cx="206725" cy="449680"/>
          </a:xfrm>
          <a:prstGeom prst="rect">
            <a:avLst/>
          </a:prstGeom>
        </p:spPr>
      </p:pic>
      <p:pic>
        <p:nvPicPr>
          <p:cNvPr id="35" name="Picture 34" descr="man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34" y="3797893"/>
            <a:ext cx="188036" cy="443072"/>
          </a:xfrm>
          <a:prstGeom prst="rect">
            <a:avLst/>
          </a:prstGeom>
        </p:spPr>
      </p:pic>
      <p:pic>
        <p:nvPicPr>
          <p:cNvPr id="36" name="Picture 35" descr="woman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45" y="3797893"/>
            <a:ext cx="201002" cy="443072"/>
          </a:xfrm>
          <a:prstGeom prst="rect">
            <a:avLst/>
          </a:prstGeom>
        </p:spPr>
      </p:pic>
      <p:pic>
        <p:nvPicPr>
          <p:cNvPr id="37" name="Picture 36" descr="woman-old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93" y="2769025"/>
            <a:ext cx="231261" cy="458201"/>
          </a:xfrm>
          <a:prstGeom prst="rect">
            <a:avLst/>
          </a:prstGeom>
        </p:spPr>
      </p:pic>
      <p:pic>
        <p:nvPicPr>
          <p:cNvPr id="38" name="Picture 37" descr="man-old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93" y="2814413"/>
            <a:ext cx="216132" cy="412813"/>
          </a:xfrm>
          <a:prstGeom prst="rect">
            <a:avLst/>
          </a:prstGeom>
        </p:spPr>
      </p:pic>
      <p:pic>
        <p:nvPicPr>
          <p:cNvPr id="39" name="Picture 38" descr="man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68" y="2389503"/>
            <a:ext cx="188036" cy="443072"/>
          </a:xfrm>
          <a:prstGeom prst="rect">
            <a:avLst/>
          </a:prstGeom>
        </p:spPr>
      </p:pic>
      <p:pic>
        <p:nvPicPr>
          <p:cNvPr id="40" name="Picture 39" descr="woman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12" y="2240302"/>
            <a:ext cx="201002" cy="443072"/>
          </a:xfrm>
          <a:prstGeom prst="rect">
            <a:avLst/>
          </a:prstGeom>
        </p:spPr>
      </p:pic>
      <p:pic>
        <p:nvPicPr>
          <p:cNvPr id="41" name="Picture 40" descr="man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304" y="3295507"/>
            <a:ext cx="166232" cy="366562"/>
          </a:xfrm>
          <a:prstGeom prst="rect">
            <a:avLst/>
          </a:prstGeom>
        </p:spPr>
      </p:pic>
      <p:pic>
        <p:nvPicPr>
          <p:cNvPr id="42" name="Picture 41" descr="woman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36" y="3494713"/>
            <a:ext cx="157708" cy="351646"/>
          </a:xfrm>
          <a:prstGeom prst="rect">
            <a:avLst/>
          </a:prstGeom>
        </p:spPr>
      </p:pic>
      <p:pic>
        <p:nvPicPr>
          <p:cNvPr id="43" name="Picture 42" descr="man-working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75" y="2138802"/>
            <a:ext cx="204593" cy="475252"/>
          </a:xfrm>
          <a:prstGeom prst="rect">
            <a:avLst/>
          </a:prstGeom>
        </p:spPr>
      </p:pic>
      <p:pic>
        <p:nvPicPr>
          <p:cNvPr id="44" name="Picture 43" descr="woman-working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85" y="2387833"/>
            <a:ext cx="206725" cy="449680"/>
          </a:xfrm>
          <a:prstGeom prst="rect">
            <a:avLst/>
          </a:prstGeom>
        </p:spPr>
      </p:pic>
      <p:pic>
        <p:nvPicPr>
          <p:cNvPr id="15" name="Picture 14" descr="life-progression-16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8" y="2921000"/>
            <a:ext cx="187544" cy="2557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99532" y="3462262"/>
            <a:ext cx="856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/>
                <a:cs typeface="Trebuchet MS"/>
              </a:rPr>
              <a:t>BIRTH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19431" y="346187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/>
                <a:cs typeface="Trebuchet MS"/>
              </a:rPr>
              <a:t>WORK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56626" y="3459927"/>
            <a:ext cx="69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/>
                <a:cs typeface="Trebuchet MS"/>
              </a:rPr>
              <a:t>K-12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71176" y="3461879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/>
                <a:cs typeface="Trebuchet MS"/>
              </a:rPr>
              <a:t>RETIREMENT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00043" y="1178720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/>
                <a:cs typeface="Trebuchet MS"/>
              </a:rPr>
              <a:t>WORK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25782" y="4497654"/>
            <a:ext cx="1222711" cy="449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dirty="0" smtClean="0">
                <a:latin typeface="Trebuchet MS"/>
                <a:cs typeface="Trebuchet MS"/>
              </a:rPr>
              <a:t>EDUCATION</a:t>
            </a:r>
            <a:br>
              <a:rPr lang="en-US" sz="1600" dirty="0" smtClean="0">
                <a:latin typeface="Trebuchet MS"/>
                <a:cs typeface="Trebuchet MS"/>
              </a:rPr>
            </a:br>
            <a:r>
              <a:rPr lang="en-US" sz="1600" dirty="0" smtClean="0">
                <a:latin typeface="Trebuchet MS"/>
                <a:cs typeface="Trebuchet MS"/>
              </a:rPr>
              <a:t>TRAINING</a:t>
            </a:r>
            <a:endParaRPr lang="en-US" sz="1600" dirty="0">
              <a:latin typeface="Trebuchet MS"/>
              <a:cs typeface="Trebuchet MS"/>
            </a:endParaRPr>
          </a:p>
        </p:txBody>
      </p:sp>
      <p:pic>
        <p:nvPicPr>
          <p:cNvPr id="2" name="03 - for most of u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55593" y="5791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xmlns:p14="http://schemas.microsoft.com/office/powerpoint/2010/main"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4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fety-net_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3935"/>
            <a:ext cx="9144000" cy="1812942"/>
          </a:xfrm>
          <a:prstGeom prst="rect">
            <a:avLst/>
          </a:prstGeom>
        </p:spPr>
      </p:pic>
      <p:pic>
        <p:nvPicPr>
          <p:cNvPr id="3" name="Picture 2" descr="safety-net_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3935"/>
            <a:ext cx="9144000" cy="1812942"/>
          </a:xfrm>
          <a:prstGeom prst="rect">
            <a:avLst/>
          </a:prstGeom>
        </p:spPr>
      </p:pic>
      <p:pic>
        <p:nvPicPr>
          <p:cNvPr id="4" name="Picture 3" descr="safety-net_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3935"/>
            <a:ext cx="9144000" cy="1812942"/>
          </a:xfrm>
          <a:prstGeom prst="rect">
            <a:avLst/>
          </a:prstGeom>
        </p:spPr>
      </p:pic>
      <p:pic>
        <p:nvPicPr>
          <p:cNvPr id="54" name="Picture 53" descr="progression line-star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" y="0"/>
            <a:ext cx="9144000" cy="6857464"/>
          </a:xfrm>
          <a:prstGeom prst="rect">
            <a:avLst/>
          </a:prstGeom>
        </p:spPr>
      </p:pic>
      <p:pic>
        <p:nvPicPr>
          <p:cNvPr id="55" name="Picture 54" descr="progression line-loop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pic>
        <p:nvPicPr>
          <p:cNvPr id="46" name="Picture 45" descr="progression lines-retir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2" y="0"/>
            <a:ext cx="9144000" cy="6857464"/>
          </a:xfrm>
          <a:prstGeom prst="rect">
            <a:avLst/>
          </a:prstGeom>
        </p:spPr>
      </p:pic>
      <p:pic>
        <p:nvPicPr>
          <p:cNvPr id="16" name="Picture 15" descr="life-progression-17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6" y="2946401"/>
            <a:ext cx="1253134" cy="372957"/>
          </a:xfrm>
          <a:prstGeom prst="rect">
            <a:avLst/>
          </a:prstGeom>
        </p:spPr>
      </p:pic>
      <p:pic>
        <p:nvPicPr>
          <p:cNvPr id="17" name="Picture 16" descr="life-progression-18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3" y="2929467"/>
            <a:ext cx="2088556" cy="428367"/>
          </a:xfrm>
          <a:prstGeom prst="rect">
            <a:avLst/>
          </a:prstGeom>
        </p:spPr>
      </p:pic>
      <p:pic>
        <p:nvPicPr>
          <p:cNvPr id="21" name="Picture 20" descr="life-progression-22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62" y="3129138"/>
            <a:ext cx="1029360" cy="1014442"/>
          </a:xfrm>
          <a:prstGeom prst="rect">
            <a:avLst/>
          </a:prstGeom>
        </p:spPr>
      </p:pic>
      <p:pic>
        <p:nvPicPr>
          <p:cNvPr id="22" name="Picture 21" descr="life-progression-23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11" y="3926199"/>
            <a:ext cx="1187067" cy="434761"/>
          </a:xfrm>
          <a:prstGeom prst="rect">
            <a:avLst/>
          </a:prstGeom>
        </p:spPr>
      </p:pic>
      <p:pic>
        <p:nvPicPr>
          <p:cNvPr id="18" name="Picture 17" descr="life-progression-19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13" y="2125337"/>
            <a:ext cx="1142313" cy="1059197"/>
          </a:xfrm>
          <a:prstGeom prst="rect">
            <a:avLst/>
          </a:prstGeom>
        </p:spPr>
      </p:pic>
      <p:pic>
        <p:nvPicPr>
          <p:cNvPr id="19" name="Picture 18" descr="life-progression-20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60" y="1950872"/>
            <a:ext cx="1238215" cy="370825"/>
          </a:xfrm>
          <a:prstGeom prst="rect">
            <a:avLst/>
          </a:prstGeom>
        </p:spPr>
      </p:pic>
      <p:pic>
        <p:nvPicPr>
          <p:cNvPr id="20" name="Picture 19" descr="life-progression-21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78" y="2089176"/>
            <a:ext cx="677715" cy="1138050"/>
          </a:xfrm>
          <a:prstGeom prst="rect">
            <a:avLst/>
          </a:prstGeom>
        </p:spPr>
      </p:pic>
      <p:pic>
        <p:nvPicPr>
          <p:cNvPr id="23" name="Picture 22" descr="life-progression-24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49" y="3184027"/>
            <a:ext cx="886571" cy="1146575"/>
          </a:xfrm>
          <a:prstGeom prst="rect">
            <a:avLst/>
          </a:prstGeom>
        </p:spPr>
      </p:pic>
      <p:pic>
        <p:nvPicPr>
          <p:cNvPr id="24" name="Picture 23" descr="life-progression-25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86" y="2831107"/>
            <a:ext cx="1387398" cy="622305"/>
          </a:xfrm>
          <a:prstGeom prst="rect">
            <a:avLst/>
          </a:prstGeom>
        </p:spPr>
      </p:pic>
      <p:pic>
        <p:nvPicPr>
          <p:cNvPr id="25" name="Picture 24" descr="life-progression-26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51" y="2879995"/>
            <a:ext cx="1777404" cy="479516"/>
          </a:xfrm>
          <a:prstGeom prst="rect">
            <a:avLst/>
          </a:prstGeom>
        </p:spPr>
      </p:pic>
      <p:pic>
        <p:nvPicPr>
          <p:cNvPr id="26" name="Picture 25" descr="man-working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90" y="2708775"/>
            <a:ext cx="204593" cy="475252"/>
          </a:xfrm>
          <a:prstGeom prst="rect">
            <a:avLst/>
          </a:prstGeom>
        </p:spPr>
      </p:pic>
      <p:pic>
        <p:nvPicPr>
          <p:cNvPr id="27" name="Picture 26" descr="man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15" y="2777492"/>
            <a:ext cx="166232" cy="366562"/>
          </a:xfrm>
          <a:prstGeom prst="rect">
            <a:avLst/>
          </a:prstGeom>
        </p:spPr>
      </p:pic>
      <p:pic>
        <p:nvPicPr>
          <p:cNvPr id="28" name="Picture 27" descr="woman-working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700" y="2727062"/>
            <a:ext cx="206725" cy="449680"/>
          </a:xfrm>
          <a:prstGeom prst="rect">
            <a:avLst/>
          </a:prstGeom>
        </p:spPr>
      </p:pic>
      <p:pic>
        <p:nvPicPr>
          <p:cNvPr id="29" name="Picture 28" descr="woman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20" y="2785959"/>
            <a:ext cx="157708" cy="351646"/>
          </a:xfrm>
          <a:prstGeom prst="rect">
            <a:avLst/>
          </a:prstGeom>
        </p:spPr>
      </p:pic>
      <p:pic>
        <p:nvPicPr>
          <p:cNvPr id="31" name="Picture 30" descr="man-working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53" y="1655083"/>
            <a:ext cx="204593" cy="475252"/>
          </a:xfrm>
          <a:prstGeom prst="rect">
            <a:avLst/>
          </a:prstGeom>
        </p:spPr>
      </p:pic>
      <p:pic>
        <p:nvPicPr>
          <p:cNvPr id="32" name="Picture 31" descr="woman-working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63" y="1673370"/>
            <a:ext cx="206725" cy="449680"/>
          </a:xfrm>
          <a:prstGeom prst="rect">
            <a:avLst/>
          </a:prstGeom>
        </p:spPr>
      </p:pic>
      <p:pic>
        <p:nvPicPr>
          <p:cNvPr id="33" name="Picture 32" descr="man-working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11" y="3290955"/>
            <a:ext cx="204593" cy="475252"/>
          </a:xfrm>
          <a:prstGeom prst="rect">
            <a:avLst/>
          </a:prstGeom>
        </p:spPr>
      </p:pic>
      <p:pic>
        <p:nvPicPr>
          <p:cNvPr id="34" name="Picture 33" descr="woman-working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00" y="3104302"/>
            <a:ext cx="206725" cy="449680"/>
          </a:xfrm>
          <a:prstGeom prst="rect">
            <a:avLst/>
          </a:prstGeom>
        </p:spPr>
      </p:pic>
      <p:pic>
        <p:nvPicPr>
          <p:cNvPr id="35" name="Picture 34" descr="man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34" y="3797893"/>
            <a:ext cx="188036" cy="443072"/>
          </a:xfrm>
          <a:prstGeom prst="rect">
            <a:avLst/>
          </a:prstGeom>
        </p:spPr>
      </p:pic>
      <p:pic>
        <p:nvPicPr>
          <p:cNvPr id="36" name="Picture 35" descr="woman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45" y="3797893"/>
            <a:ext cx="201002" cy="443072"/>
          </a:xfrm>
          <a:prstGeom prst="rect">
            <a:avLst/>
          </a:prstGeom>
        </p:spPr>
      </p:pic>
      <p:pic>
        <p:nvPicPr>
          <p:cNvPr id="37" name="Picture 36" descr="woman-old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93" y="2769025"/>
            <a:ext cx="231261" cy="458201"/>
          </a:xfrm>
          <a:prstGeom prst="rect">
            <a:avLst/>
          </a:prstGeom>
        </p:spPr>
      </p:pic>
      <p:pic>
        <p:nvPicPr>
          <p:cNvPr id="38" name="Picture 37" descr="man-old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93" y="2814413"/>
            <a:ext cx="216132" cy="412813"/>
          </a:xfrm>
          <a:prstGeom prst="rect">
            <a:avLst/>
          </a:prstGeom>
        </p:spPr>
      </p:pic>
      <p:pic>
        <p:nvPicPr>
          <p:cNvPr id="39" name="Picture 38" descr="man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68" y="2389503"/>
            <a:ext cx="188036" cy="443072"/>
          </a:xfrm>
          <a:prstGeom prst="rect">
            <a:avLst/>
          </a:prstGeom>
        </p:spPr>
      </p:pic>
      <p:pic>
        <p:nvPicPr>
          <p:cNvPr id="40" name="Picture 39" descr="woman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12" y="2240302"/>
            <a:ext cx="201002" cy="443072"/>
          </a:xfrm>
          <a:prstGeom prst="rect">
            <a:avLst/>
          </a:prstGeom>
        </p:spPr>
      </p:pic>
      <p:pic>
        <p:nvPicPr>
          <p:cNvPr id="41" name="Picture 40" descr="man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304" y="3295507"/>
            <a:ext cx="166232" cy="366562"/>
          </a:xfrm>
          <a:prstGeom prst="rect">
            <a:avLst/>
          </a:prstGeom>
        </p:spPr>
      </p:pic>
      <p:pic>
        <p:nvPicPr>
          <p:cNvPr id="42" name="Picture 41" descr="woman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36" y="3494713"/>
            <a:ext cx="157708" cy="351646"/>
          </a:xfrm>
          <a:prstGeom prst="rect">
            <a:avLst/>
          </a:prstGeom>
        </p:spPr>
      </p:pic>
      <p:pic>
        <p:nvPicPr>
          <p:cNvPr id="43" name="Picture 42" descr="man-working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75" y="2138802"/>
            <a:ext cx="204593" cy="475252"/>
          </a:xfrm>
          <a:prstGeom prst="rect">
            <a:avLst/>
          </a:prstGeom>
        </p:spPr>
      </p:pic>
      <p:pic>
        <p:nvPicPr>
          <p:cNvPr id="44" name="Picture 43" descr="woman-working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85" y="2387833"/>
            <a:ext cx="206725" cy="449680"/>
          </a:xfrm>
          <a:prstGeom prst="rect">
            <a:avLst/>
          </a:prstGeom>
        </p:spPr>
      </p:pic>
      <p:pic>
        <p:nvPicPr>
          <p:cNvPr id="15" name="Picture 14" descr="life-progression-16.pn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8" y="2921000"/>
            <a:ext cx="187544" cy="255742"/>
          </a:xfrm>
          <a:prstGeom prst="rect">
            <a:avLst/>
          </a:prstGeom>
        </p:spPr>
      </p:pic>
      <p:pic>
        <p:nvPicPr>
          <p:cNvPr id="5" name="04 - people can stop...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255593" y="203200"/>
            <a:ext cx="812800" cy="812800"/>
          </a:xfrm>
          <a:prstGeom prst="rect">
            <a:avLst/>
          </a:prstGeom>
        </p:spPr>
      </p:pic>
      <p:pic>
        <p:nvPicPr>
          <p:cNvPr id="6" name="04a - for adults...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756626" y="203200"/>
            <a:ext cx="812800" cy="812800"/>
          </a:xfrm>
          <a:prstGeom prst="rect">
            <a:avLst/>
          </a:prstGeom>
        </p:spPr>
      </p:pic>
      <p:pic>
        <p:nvPicPr>
          <p:cNvPr id="7" name="04b - workforce development programs,,,.5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3305382" y="202212"/>
            <a:ext cx="812800" cy="812800"/>
          </a:xfrm>
          <a:prstGeom prst="rect">
            <a:avLst/>
          </a:prstGeom>
        </p:spPr>
      </p:pic>
      <p:pic>
        <p:nvPicPr>
          <p:cNvPr id="8" name="04c - and education prorgrams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4703911" y="203200"/>
            <a:ext cx="812800" cy="8128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99532" y="3462262"/>
            <a:ext cx="856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/>
                <a:cs typeface="Trebuchet MS"/>
              </a:rPr>
              <a:t>BIRTH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19431" y="346187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/>
                <a:cs typeface="Trebuchet MS"/>
              </a:rPr>
              <a:t>WORK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56626" y="3459927"/>
            <a:ext cx="69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/>
                <a:cs typeface="Trebuchet MS"/>
              </a:rPr>
              <a:t>K-12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71176" y="3461879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/>
                <a:cs typeface="Trebuchet MS"/>
              </a:rPr>
              <a:t>RETIREMENT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00043" y="1178720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/>
                <a:cs typeface="Trebuchet MS"/>
              </a:rPr>
              <a:t>WORK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925782" y="4497654"/>
            <a:ext cx="1222711" cy="449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dirty="0" smtClean="0">
                <a:latin typeface="Trebuchet MS"/>
                <a:cs typeface="Trebuchet MS"/>
              </a:rPr>
              <a:t>EDUCATION</a:t>
            </a:r>
            <a:br>
              <a:rPr lang="en-US" sz="1600" dirty="0" smtClean="0">
                <a:latin typeface="Trebuchet MS"/>
                <a:cs typeface="Trebuchet MS"/>
              </a:rPr>
            </a:br>
            <a:r>
              <a:rPr lang="en-US" sz="1600" dirty="0" smtClean="0">
                <a:latin typeface="Trebuchet MS"/>
                <a:cs typeface="Trebuchet MS"/>
              </a:rPr>
              <a:t>TRAINING</a:t>
            </a:r>
            <a:endParaRPr lang="en-US" sz="1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5071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00"/>
    </mc:Choice>
    <mc:Fallback xmlns="">
      <p:transition xmlns:p14="http://schemas.microsoft.com/office/powerpoint/2010/main" spd="slow" advTm="5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77778E-6 -2.96296E-6 L -2.77778E-6 0.40787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38889E-6 4.07407E-6 L 1.38889E-6 0.83194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5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44444E-6 3.7037E-7 L -4.44444E-6 0.51643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8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8.33333E-7 3.33333E-6 L -8.33333E-7 0.27777 " pathEditMode="relative" rAng="0" ptsTypes="AA">
                                      <p:cBhvr>
                                        <p:cTn id="12" dur="7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2.5E-6 4.81481E-6 L 2.5E-6 0.35925 " pathEditMode="relative" rAng="0" ptsTypes="AA">
                                      <p:cBhvr>
                                        <p:cTn id="14" dur="7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9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3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0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51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4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506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numSld="999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ucati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pic>
        <p:nvPicPr>
          <p:cNvPr id="2" name="Picture 1" descr="life-asset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pic>
        <p:nvPicPr>
          <p:cNvPr id="4" name="Picture 3" descr="general-populatio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pic>
        <p:nvPicPr>
          <p:cNvPr id="5" name="Picture 4" descr="abe-participant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" y="14362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5666" y="614135"/>
            <a:ext cx="2472267" cy="765932"/>
          </a:xfrm>
          <a:prstGeom prst="rect">
            <a:avLst/>
          </a:prstGeom>
          <a:solidFill>
            <a:srgbClr val="9A37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rgbClr val="FFFFFF"/>
                </a:solidFill>
                <a:latin typeface="Trebuchet MS"/>
                <a:cs typeface="Trebuchet MS"/>
              </a:rPr>
              <a:t>THE TIPPING POINT</a:t>
            </a:r>
            <a:r>
              <a:rPr lang="en-US" sz="2000" baseline="30000" dirty="0" smtClean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</a:p>
          <a:p>
            <a:r>
              <a:rPr lang="en-US" sz="1000" dirty="0" smtClean="0">
                <a:solidFill>
                  <a:srgbClr val="FFFFFF"/>
                </a:solidFill>
                <a:latin typeface="Trebuchet MS"/>
                <a:cs typeface="Trebuchet MS"/>
              </a:rPr>
              <a:t>ONE YEAR OF POSTSECONDARY </a:t>
            </a:r>
            <a:br>
              <a:rPr lang="en-US" sz="1000" dirty="0" smtClean="0">
                <a:solidFill>
                  <a:srgbClr val="FFFFFF"/>
                </a:solidFill>
                <a:latin typeface="Trebuchet MS"/>
                <a:cs typeface="Trebuchet MS"/>
              </a:rPr>
            </a:br>
            <a:r>
              <a:rPr lang="en-US" sz="1000" dirty="0" smtClean="0">
                <a:solidFill>
                  <a:srgbClr val="FFFFFF"/>
                </a:solidFill>
                <a:latin typeface="Trebuchet MS"/>
                <a:cs typeface="Trebuchet MS"/>
              </a:rPr>
              <a:t>CREDIT AND A CREDENTIAL</a:t>
            </a:r>
            <a:endParaRPr lang="en-US" sz="10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80444" y="5432778"/>
            <a:ext cx="6674556" cy="0"/>
          </a:xfrm>
          <a:prstGeom prst="line">
            <a:avLst/>
          </a:prstGeom>
          <a:ln w="19050" cmpd="sng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80444" y="3443094"/>
            <a:ext cx="6674556" cy="0"/>
          </a:xfrm>
          <a:prstGeom prst="line">
            <a:avLst/>
          </a:prstGeom>
          <a:ln w="19050" cmpd="sng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80444" y="2757311"/>
            <a:ext cx="6674556" cy="0"/>
          </a:xfrm>
          <a:prstGeom prst="line">
            <a:avLst/>
          </a:prstGeom>
          <a:ln w="19050" cmpd="sng">
            <a:solidFill>
              <a:srgbClr val="D86DC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4276" y="5297369"/>
            <a:ext cx="10499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2D2"/>
                </a:solidFill>
                <a:latin typeface="Trebuchet MS"/>
                <a:cs typeface="Trebuchet MS"/>
              </a:rPr>
              <a:t>PRE-LITERATE</a:t>
            </a:r>
            <a:endParaRPr lang="en-US" sz="1100" dirty="0">
              <a:solidFill>
                <a:srgbClr val="0092D2"/>
              </a:solidFill>
              <a:latin typeface="Trebuchet MS"/>
              <a:cs typeface="Trebuchet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716" y="2560866"/>
            <a:ext cx="977532" cy="368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D86DC2"/>
                </a:solidFill>
                <a:latin typeface="Trebuchet MS"/>
                <a:cs typeface="Trebuchet MS"/>
              </a:rPr>
              <a:t>THE TIPPING </a:t>
            </a:r>
            <a:br>
              <a:rPr lang="en-US" sz="1100" dirty="0" smtClean="0">
                <a:solidFill>
                  <a:srgbClr val="D86DC2"/>
                </a:solidFill>
                <a:latin typeface="Trebuchet MS"/>
                <a:cs typeface="Trebuchet MS"/>
              </a:rPr>
            </a:br>
            <a:r>
              <a:rPr lang="en-US" sz="1100" dirty="0" smtClean="0">
                <a:solidFill>
                  <a:srgbClr val="D86DC2"/>
                </a:solidFill>
                <a:latin typeface="Trebuchet MS"/>
                <a:cs typeface="Trebuchet MS"/>
              </a:rPr>
              <a:t>POINT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6818" y="3328203"/>
            <a:ext cx="1210588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chemeClr val="bg2"/>
                </a:solidFill>
                <a:latin typeface="Trebuchet MS"/>
                <a:cs typeface="Trebuchet MS"/>
              </a:rPr>
              <a:t>COLLEGE READY</a:t>
            </a:r>
            <a:endParaRPr lang="en-US" sz="1100" dirty="0">
              <a:solidFill>
                <a:schemeClr val="bg2"/>
              </a:solidFill>
              <a:latin typeface="Trebuchet MS"/>
              <a:cs typeface="Trebuchet MS"/>
            </a:endParaRPr>
          </a:p>
        </p:txBody>
      </p:sp>
      <p:cxnSp>
        <p:nvCxnSpPr>
          <p:cNvPr id="16" name="Straight Arrow Connector 15"/>
          <p:cNvCxnSpPr>
            <a:stCxn id="6" idx="2"/>
          </p:cNvCxnSpPr>
          <p:nvPr/>
        </p:nvCxnSpPr>
        <p:spPr>
          <a:xfrm flipH="1">
            <a:off x="2768604" y="1380067"/>
            <a:ext cx="203196" cy="1377244"/>
          </a:xfrm>
          <a:prstGeom prst="straightConnector1">
            <a:avLst/>
          </a:prstGeom>
          <a:ln cap="rnd">
            <a:solidFill>
              <a:srgbClr val="9A378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70510" y="4031254"/>
            <a:ext cx="21872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rebuchet MS"/>
                <a:cs typeface="Trebuchet MS"/>
              </a:rPr>
              <a:t>*Washington </a:t>
            </a:r>
            <a:r>
              <a:rPr lang="en-US" sz="900" dirty="0">
                <a:latin typeface="Trebuchet MS"/>
                <a:cs typeface="Trebuchet MS"/>
              </a:rPr>
              <a:t>State Board for Community and Technical Colleges. “Building Pathways to </a:t>
            </a:r>
            <a:r>
              <a:rPr lang="en-US" sz="900" dirty="0" smtClean="0">
                <a:latin typeface="Trebuchet MS"/>
                <a:cs typeface="Trebuchet MS"/>
              </a:rPr>
              <a:t>Success </a:t>
            </a:r>
            <a:r>
              <a:rPr lang="en-US" sz="900" dirty="0">
                <a:latin typeface="Trebuchet MS"/>
                <a:cs typeface="Trebuchet MS"/>
              </a:rPr>
              <a:t>for Low-Skill Adult Students: Lessons for Community College Policy and </a:t>
            </a:r>
            <a:r>
              <a:rPr lang="en-US" sz="900" dirty="0" smtClean="0">
                <a:latin typeface="Trebuchet MS"/>
                <a:cs typeface="Trebuchet MS"/>
              </a:rPr>
              <a:t>Practice </a:t>
            </a:r>
            <a:r>
              <a:rPr lang="en-US" sz="900" dirty="0">
                <a:latin typeface="Trebuchet MS"/>
                <a:cs typeface="Trebuchet MS"/>
              </a:rPr>
              <a:t>from a Longitudinal Student Tracking Study (The “Tipping Point” Research).</a:t>
            </a:r>
            <a:r>
              <a:rPr lang="en-US" sz="900" dirty="0" smtClean="0">
                <a:latin typeface="Trebuchet MS"/>
                <a:cs typeface="Trebuchet MS"/>
              </a:rPr>
              <a:t>”</a:t>
            </a:r>
            <a:endParaRPr lang="en-US" sz="900" dirty="0">
              <a:latin typeface="Trebuchet MS"/>
              <a:cs typeface="Trebuchet M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80444" y="3782281"/>
            <a:ext cx="6674556" cy="0"/>
          </a:xfrm>
          <a:prstGeom prst="line">
            <a:avLst/>
          </a:prstGeom>
          <a:ln w="19050" cmpd="sng">
            <a:solidFill>
              <a:srgbClr val="D86DC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858" y="3594303"/>
            <a:ext cx="1047238" cy="368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D86DC2"/>
                </a:solidFill>
                <a:latin typeface="Trebuchet MS"/>
                <a:cs typeface="Trebuchet MS"/>
              </a:rPr>
              <a:t>HIGH SCHOOL</a:t>
            </a:r>
            <a:br>
              <a:rPr lang="en-US" sz="1100" dirty="0" smtClean="0">
                <a:solidFill>
                  <a:srgbClr val="D86DC2"/>
                </a:solidFill>
                <a:latin typeface="Trebuchet MS"/>
                <a:cs typeface="Trebuchet MS"/>
              </a:rPr>
            </a:br>
            <a:r>
              <a:rPr lang="en-US" sz="1100" dirty="0" smtClean="0">
                <a:solidFill>
                  <a:srgbClr val="D86DC2"/>
                </a:solidFill>
                <a:latin typeface="Trebuchet MS"/>
                <a:cs typeface="Trebuchet MS"/>
              </a:rPr>
              <a:t>DIPLOMA</a:t>
            </a:r>
            <a:endParaRPr lang="en-US" sz="1100" dirty="0">
              <a:solidFill>
                <a:srgbClr val="D86DC2"/>
              </a:solidFill>
              <a:latin typeface="Trebuchet MS"/>
              <a:cs typeface="Trebuchet M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80444" y="4570663"/>
            <a:ext cx="6674556" cy="0"/>
          </a:xfrm>
          <a:prstGeom prst="line">
            <a:avLst/>
          </a:prstGeom>
          <a:ln w="19050" cmpd="sng">
            <a:solidFill>
              <a:srgbClr val="D86DC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68453" y="4455772"/>
            <a:ext cx="840050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D86DC2"/>
                </a:solidFill>
                <a:latin typeface="Trebuchet MS"/>
                <a:cs typeface="Trebuchet MS"/>
              </a:rPr>
              <a:t>8</a:t>
            </a:r>
            <a:r>
              <a:rPr lang="en-US" sz="1100" baseline="30000" dirty="0" smtClean="0">
                <a:solidFill>
                  <a:srgbClr val="D86DC2"/>
                </a:solidFill>
                <a:latin typeface="Trebuchet MS"/>
                <a:cs typeface="Trebuchet MS"/>
              </a:rPr>
              <a:t>TH</a:t>
            </a:r>
            <a:r>
              <a:rPr lang="en-US" sz="1100" dirty="0" smtClean="0">
                <a:solidFill>
                  <a:srgbClr val="D86DC2"/>
                </a:solidFill>
                <a:latin typeface="Trebuchet MS"/>
                <a:cs typeface="Trebuchet MS"/>
              </a:rPr>
              <a:t> GRADE</a:t>
            </a:r>
            <a:endParaRPr lang="en-US" sz="1100" dirty="0">
              <a:solidFill>
                <a:srgbClr val="D86DC2"/>
              </a:solidFill>
              <a:latin typeface="Trebuchet MS"/>
              <a:cs typeface="Trebuchet MS"/>
            </a:endParaRPr>
          </a:p>
        </p:txBody>
      </p:sp>
      <p:pic>
        <p:nvPicPr>
          <p:cNvPr id="9" name="05a - in the 1960s.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57710" y="-92331"/>
            <a:ext cx="812800" cy="812800"/>
          </a:xfrm>
          <a:prstGeom prst="rect">
            <a:avLst/>
          </a:prstGeom>
        </p:spPr>
      </p:pic>
      <p:pic>
        <p:nvPicPr>
          <p:cNvPr id="21" name="05b - tipping point.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213600" y="-93133"/>
            <a:ext cx="812800" cy="812800"/>
          </a:xfrm>
          <a:prstGeom prst="rect">
            <a:avLst/>
          </a:prstGeom>
        </p:spPr>
      </p:pic>
      <p:pic>
        <p:nvPicPr>
          <p:cNvPr id="22" name="05 - people can be described (edit)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39733" y="-915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00"/>
    </mc:Choice>
    <mc:Fallback xmlns="">
      <p:transition xmlns:p14="http://schemas.microsoft.com/office/powerpoint/2010/main" spd="slow" advTm="7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0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205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4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631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numSld="999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6" grpId="0" animBg="1"/>
      <p:bldP spid="12" grpId="0"/>
      <p:bldP spid="13" grpId="0"/>
      <p:bldP spid="14" grpId="0"/>
      <p:bldP spid="20" grpId="0"/>
      <p:bldP spid="17" grpId="0"/>
      <p:bldP spid="17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063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NEW PARTNERSHIPS</a:t>
            </a:r>
            <a:endParaRPr lang="en-US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85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Bebas Neue"/>
                <a:ea typeface="+mj-ea"/>
                <a:cs typeface="Bebas Neue"/>
              </a:defRPr>
            </a:lvl1pPr>
          </a:lstStyle>
          <a:p>
            <a:r>
              <a:rPr lang="en-US" sz="4800" dirty="0" smtClean="0">
                <a:latin typeface="Trebuchet MS"/>
                <a:cs typeface="Trebuchet MS"/>
              </a:rPr>
              <a:t>NEW PROGRAM MODELS</a:t>
            </a:r>
            <a:endParaRPr lang="en-US" sz="4800" dirty="0">
              <a:latin typeface="Trebuchet MS"/>
              <a:cs typeface="Trebuchet M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8710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Bebas Neue"/>
                <a:ea typeface="+mj-ea"/>
                <a:cs typeface="Bebas Neue"/>
              </a:defRPr>
            </a:lvl1pPr>
          </a:lstStyle>
          <a:p>
            <a:r>
              <a:rPr lang="en-US" sz="7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CAREER PATHWAYS</a:t>
            </a:r>
            <a:endParaRPr lang="en-US" sz="72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3" name="06 - to empower people.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467" y="5765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5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xmlns:p14="http://schemas.microsoft.com/office/powerpoint/2010/main" spd="slow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oa-front-page-image-4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r="3476"/>
          <a:stretch/>
        </p:blipFill>
        <p:spPr>
          <a:xfrm>
            <a:off x="404746" y="546495"/>
            <a:ext cx="6766523" cy="63115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circled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853">
            <a:off x="3434538" y="4149209"/>
            <a:ext cx="1093311" cy="574869"/>
          </a:xfrm>
          <a:prstGeom prst="rect">
            <a:avLst/>
          </a:prstGeom>
        </p:spPr>
      </p:pic>
      <p:pic>
        <p:nvPicPr>
          <p:cNvPr id="9" name="Picture 8" descr="circled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2069" y="4146808"/>
            <a:ext cx="846664" cy="616087"/>
          </a:xfrm>
          <a:prstGeom prst="rect">
            <a:avLst/>
          </a:prstGeom>
        </p:spPr>
      </p:pic>
      <p:pic>
        <p:nvPicPr>
          <p:cNvPr id="2" name="07 - wioa.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133" y="57827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xmlns:p14="http://schemas.microsoft.com/office/powerpoint/2010/main"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223" y="602231"/>
            <a:ext cx="5207000" cy="756439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PATHWAY PARTNERSHIP</a:t>
            </a:r>
            <a:endParaRPr lang="en-US" sz="2800" dirty="0"/>
          </a:p>
        </p:txBody>
      </p:sp>
      <p:pic>
        <p:nvPicPr>
          <p:cNvPr id="4" name="Picture 3" descr="pathway-partnership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0" y="718337"/>
            <a:ext cx="739396" cy="555667"/>
          </a:xfrm>
          <a:prstGeom prst="rect">
            <a:avLst/>
          </a:prstGeom>
        </p:spPr>
      </p:pic>
      <p:pic>
        <p:nvPicPr>
          <p:cNvPr id="5" name="Picture 4" descr="pathway-measurement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6" y="5655170"/>
            <a:ext cx="686518" cy="686518"/>
          </a:xfrm>
          <a:prstGeom prst="rect">
            <a:avLst/>
          </a:prstGeom>
        </p:spPr>
      </p:pic>
      <p:pic>
        <p:nvPicPr>
          <p:cNvPr id="6" name="Picture 5" descr="pathway-instruction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0" y="3745007"/>
            <a:ext cx="768971" cy="578074"/>
          </a:xfrm>
          <a:prstGeom prst="rect">
            <a:avLst/>
          </a:prstGeom>
        </p:spPr>
      </p:pic>
      <p:pic>
        <p:nvPicPr>
          <p:cNvPr id="7" name="Picture 6" descr="pathway-design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58" y="2897374"/>
            <a:ext cx="914162" cy="273352"/>
          </a:xfrm>
          <a:prstGeom prst="rect">
            <a:avLst/>
          </a:prstGeom>
        </p:spPr>
      </p:pic>
      <p:pic>
        <p:nvPicPr>
          <p:cNvPr id="8" name="Picture 7" descr="pathway-support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38" y="4698362"/>
            <a:ext cx="885483" cy="575385"/>
          </a:xfrm>
          <a:prstGeom prst="rect">
            <a:avLst/>
          </a:prstGeom>
        </p:spPr>
      </p:pic>
      <p:pic>
        <p:nvPicPr>
          <p:cNvPr id="9" name="Picture 8" descr="pathway-sector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60" y="1713025"/>
            <a:ext cx="627366" cy="62109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14223" y="1590368"/>
            <a:ext cx="5207000" cy="756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l"/>
            <a:r>
              <a:rPr lang="en-US" sz="2800" dirty="0" smtClean="0">
                <a:solidFill>
                  <a:schemeClr val="tx2"/>
                </a:solidFill>
                <a:latin typeface="Trebuchet MS"/>
                <a:cs typeface="Trebuchet MS"/>
              </a:rPr>
              <a:t>PATHWAY SECTOR</a:t>
            </a:r>
            <a:endParaRPr lang="en-US" sz="280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14223" y="2578505"/>
            <a:ext cx="5207000" cy="756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l"/>
            <a:r>
              <a:rPr lang="en-US" sz="2800" dirty="0" smtClean="0">
                <a:solidFill>
                  <a:schemeClr val="bg2"/>
                </a:solidFill>
                <a:latin typeface="Trebuchet MS"/>
                <a:cs typeface="Trebuchet MS"/>
              </a:rPr>
              <a:t>PATHWAY DESIGN</a:t>
            </a:r>
            <a:endParaRPr lang="en-US" sz="2800" dirty="0">
              <a:solidFill>
                <a:schemeClr val="bg2"/>
              </a:solidFill>
              <a:latin typeface="Trebuchet MS"/>
              <a:cs typeface="Trebuchet M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14223" y="3566642"/>
            <a:ext cx="5976708" cy="756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Trebuchet MS"/>
                <a:cs typeface="Trebuchet MS"/>
              </a:rPr>
              <a:t>PATHWAY INSTRUCTIONAL DELIVERY</a:t>
            </a:r>
            <a:endParaRPr lang="en-US" sz="2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14223" y="4554779"/>
            <a:ext cx="5976708" cy="756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l"/>
            <a:r>
              <a:rPr lang="en-US" sz="2800" dirty="0" smtClean="0">
                <a:solidFill>
                  <a:srgbClr val="9A3786"/>
                </a:solidFill>
                <a:latin typeface="Trebuchet MS"/>
                <a:cs typeface="Trebuchet MS"/>
              </a:rPr>
              <a:t>PATHWAY PARTICIPANT SUPPORTS</a:t>
            </a:r>
            <a:endParaRPr lang="en-US" sz="2800" dirty="0">
              <a:solidFill>
                <a:srgbClr val="9A3786"/>
              </a:solidFill>
              <a:latin typeface="Trebuchet MS"/>
              <a:cs typeface="Trebuchet M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14223" y="5542915"/>
            <a:ext cx="5976708" cy="756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l"/>
            <a:r>
              <a:rPr lang="en-US" sz="2800" dirty="0" smtClean="0">
                <a:solidFill>
                  <a:srgbClr val="CEAF49"/>
                </a:solidFill>
                <a:latin typeface="Trebuchet MS"/>
                <a:cs typeface="Trebuchet MS"/>
              </a:rPr>
              <a:t>PATHWAY MEASUREMENT</a:t>
            </a:r>
            <a:endParaRPr lang="en-US" sz="2800" dirty="0">
              <a:solidFill>
                <a:srgbClr val="CEAF49"/>
              </a:solidFill>
              <a:latin typeface="Trebuchet MS"/>
              <a:cs typeface="Trebuchet MS"/>
            </a:endParaRPr>
          </a:p>
        </p:txBody>
      </p:sp>
      <p:pic>
        <p:nvPicPr>
          <p:cNvPr id="3" name="08a - pathway partnership.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214533" y="602231"/>
            <a:ext cx="812800" cy="812800"/>
          </a:xfrm>
          <a:prstGeom prst="rect">
            <a:avLst/>
          </a:prstGeom>
        </p:spPr>
      </p:pic>
      <p:pic>
        <p:nvPicPr>
          <p:cNvPr id="15" name="08b - pathway sector.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528734" y="1631779"/>
            <a:ext cx="812800" cy="812800"/>
          </a:xfrm>
          <a:prstGeom prst="rect">
            <a:avLst/>
          </a:prstGeom>
        </p:spPr>
      </p:pic>
      <p:pic>
        <p:nvPicPr>
          <p:cNvPr id="16" name="08c - pathway design.5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401733" y="2616200"/>
            <a:ext cx="812800" cy="812800"/>
          </a:xfrm>
          <a:prstGeom prst="rect">
            <a:avLst/>
          </a:prstGeom>
        </p:spPr>
      </p:pic>
      <p:pic>
        <p:nvPicPr>
          <p:cNvPr id="17" name="08d - pathway instruction.6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009466" y="3566642"/>
            <a:ext cx="812800" cy="812800"/>
          </a:xfrm>
          <a:prstGeom prst="rect">
            <a:avLst/>
          </a:prstGeom>
        </p:spPr>
      </p:pic>
      <p:pic>
        <p:nvPicPr>
          <p:cNvPr id="18" name="08e - pathway supports.6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763934" y="4554779"/>
            <a:ext cx="812800" cy="812800"/>
          </a:xfrm>
          <a:prstGeom prst="rect">
            <a:avLst/>
          </a:prstGeom>
        </p:spPr>
      </p:pic>
      <p:pic>
        <p:nvPicPr>
          <p:cNvPr id="19" name="08f - pathway measurement.7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434667" y="55429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3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00"/>
    </mc:Choice>
    <mc:Fallback xmlns="">
      <p:transition xmlns:p14="http://schemas.microsoft.com/office/powerpoint/2010/main" spd="slow" advTm="7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6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1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201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0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209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11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3389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17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56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99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558800" y="4140213"/>
            <a:ext cx="2429933" cy="1202266"/>
          </a:xfrm>
          <a:prstGeom prst="chevron">
            <a:avLst>
              <a:gd name="adj" fmla="val 26056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smtClean="0">
                <a:solidFill>
                  <a:srgbClr val="FFFFFF"/>
                </a:solidFill>
                <a:latin typeface="Trebuchet MS"/>
                <a:cs typeface="Trebuchet MS"/>
              </a:rPr>
              <a:t>LONGER</a:t>
            </a:r>
            <a:endParaRPr lang="en-US" sz="32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743200" y="4140213"/>
            <a:ext cx="2006599" cy="1202266"/>
          </a:xfrm>
          <a:prstGeom prst="chevron">
            <a:avLst>
              <a:gd name="adj" fmla="val 260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Trebuchet MS"/>
                <a:cs typeface="Trebuchet MS"/>
              </a:rPr>
              <a:t>TERM</a:t>
            </a:r>
            <a:endParaRPr lang="en-US" sz="32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1617133" y="1752613"/>
            <a:ext cx="2429933" cy="1202266"/>
          </a:xfrm>
          <a:prstGeom prst="chevron">
            <a:avLst>
              <a:gd name="adj" fmla="val 26056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Trebuchet MS"/>
                <a:cs typeface="Trebuchet MS"/>
              </a:rPr>
              <a:t>SHORT</a:t>
            </a:r>
            <a:endParaRPr lang="en-US" sz="32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5956" y="1859194"/>
            <a:ext cx="3031599" cy="1095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Trebuchet MS"/>
                <a:cs typeface="Trebuchet MS"/>
              </a:rPr>
              <a:t>JOB-FOCUSED</a:t>
            </a:r>
          </a:p>
          <a:p>
            <a:pPr algn="ctr">
              <a:lnSpc>
                <a:spcPct val="80000"/>
              </a:lnSpc>
            </a:pPr>
            <a:r>
              <a:rPr lang="en-US" sz="1100" dirty="0" smtClean="0">
                <a:latin typeface="Trebuchet MS"/>
                <a:cs typeface="Trebuchet MS"/>
              </a:rPr>
              <a:t>QUICKER TIME-TO-EMPLOYMENT</a:t>
            </a:r>
          </a:p>
          <a:p>
            <a:pPr algn="ctr">
              <a:lnSpc>
                <a:spcPct val="80000"/>
              </a:lnSpc>
            </a:pPr>
            <a:r>
              <a:rPr lang="en-US" sz="1100" dirty="0" smtClean="0">
                <a:latin typeface="Trebuchet MS"/>
                <a:cs typeface="Trebuchet MS"/>
              </a:rPr>
              <a:t>ACCESSIBLE	</a:t>
            </a:r>
          </a:p>
          <a:p>
            <a:pPr algn="ctr">
              <a:lnSpc>
                <a:spcPct val="80000"/>
              </a:lnSpc>
            </a:pPr>
            <a:r>
              <a:rPr lang="en-US" sz="1100" dirty="0" smtClean="0">
                <a:latin typeface="Trebuchet MS"/>
                <a:cs typeface="Trebuchet MS"/>
              </a:rPr>
              <a:t>EMPLOYER INVOLVEMENT</a:t>
            </a:r>
            <a:endParaRPr lang="en-US" sz="1100" dirty="0">
              <a:latin typeface="Trebuchet MS"/>
              <a:cs typeface="Trebuchet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0597" y="4288452"/>
            <a:ext cx="39832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Trebuchet MS"/>
                <a:cs typeface="Trebuchet MS"/>
              </a:rPr>
              <a:t>CAREER-ORIENTED</a:t>
            </a:r>
          </a:p>
          <a:p>
            <a:pPr algn="ctr">
              <a:lnSpc>
                <a:spcPct val="80000"/>
              </a:lnSpc>
            </a:pPr>
            <a:r>
              <a:rPr lang="en-US" sz="1100" dirty="0" smtClean="0">
                <a:latin typeface="Trebuchet MS"/>
                <a:cs typeface="Trebuchet MS"/>
              </a:rPr>
              <a:t>GREATER ECONOMIC PAYOFF</a:t>
            </a:r>
            <a:endParaRPr lang="en-US" sz="1100" dirty="0">
              <a:latin typeface="Trebuchet MS"/>
              <a:cs typeface="Trebuchet MS"/>
            </a:endParaRPr>
          </a:p>
        </p:txBody>
      </p:sp>
      <p:pic>
        <p:nvPicPr>
          <p:cNvPr id="2" name="09 - short and long.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8667" y="5791200"/>
            <a:ext cx="812800" cy="812800"/>
          </a:xfrm>
          <a:prstGeom prst="rect">
            <a:avLst/>
          </a:prstGeom>
        </p:spPr>
      </p:pic>
      <p:pic>
        <p:nvPicPr>
          <p:cNvPr id="3" name="09a - shorter programs.7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2466" y="5791200"/>
            <a:ext cx="812800" cy="812800"/>
          </a:xfrm>
          <a:prstGeom prst="rect">
            <a:avLst/>
          </a:prstGeom>
        </p:spPr>
      </p:pic>
      <p:pic>
        <p:nvPicPr>
          <p:cNvPr id="5" name="09b - long term.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43199" y="5791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xmlns:p14="http://schemas.microsoft.com/office/powerpoint/2010/main" spd="slow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105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53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9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18153A"/>
      </a:dk1>
      <a:lt1>
        <a:srgbClr val="43AD98"/>
      </a:lt1>
      <a:dk2>
        <a:srgbClr val="441A66"/>
      </a:dk2>
      <a:lt2>
        <a:srgbClr val="0092D2"/>
      </a:lt2>
      <a:accent1>
        <a:srgbClr val="6F3221"/>
      </a:accent1>
      <a:accent2>
        <a:srgbClr val="4A6F2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189</Words>
  <Application>Microsoft Office PowerPoint</Application>
  <PresentationFormat>On-screen Show (4:3)</PresentationFormat>
  <Paragraphs>61</Paragraphs>
  <Slides>13</Slides>
  <Notes>0</Notes>
  <HiddenSlides>0</HiddenSlides>
  <MMClips>26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COMPREHENSIVE CAREER PATHWAYS</vt:lpstr>
      <vt:lpstr>PowerPoint Presentation</vt:lpstr>
      <vt:lpstr>PowerPoint Presentation</vt:lpstr>
      <vt:lpstr>PowerPoint Presentation</vt:lpstr>
      <vt:lpstr>PowerPoint Presentation</vt:lpstr>
      <vt:lpstr>NEW PARTNERSHIPS</vt:lpstr>
      <vt:lpstr>PowerPoint Presentation</vt:lpstr>
      <vt:lpstr>PATHWAY PARTNERSHIP</vt:lpstr>
      <vt:lpstr>PowerPoint Presentation</vt:lpstr>
      <vt:lpstr>PowerPoint Presentation</vt:lpstr>
      <vt:lpstr>PowerPoint Presentation</vt:lpstr>
      <vt:lpstr>PowerPoint Presentation</vt:lpstr>
      <vt:lpstr>COMPREHENSIVE CAREER PATHWAYS</vt:lpstr>
    </vt:vector>
  </TitlesOfParts>
  <Company>Minnesota Department of Education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 ABE - Comprehensive Career Pathways</dc:title>
  <dc:creator>Dincau, Julie</dc:creator>
  <dc:description>Design, Animations, and Audio by Nicholas Maryns_x000d_maryns.creative@gmail.com</dc:description>
  <cp:lastModifiedBy>Eichinger, Cherie</cp:lastModifiedBy>
  <cp:revision>169</cp:revision>
  <dcterms:created xsi:type="dcterms:W3CDTF">2015-08-12T01:23:00Z</dcterms:created>
  <dcterms:modified xsi:type="dcterms:W3CDTF">2015-10-21T12:26:07Z</dcterms:modified>
  <cp:category>Moving Pathways Forward</cp:category>
</cp:coreProperties>
</file>