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1"/>
  </p:sldMasterIdLst>
  <p:notesMasterIdLst>
    <p:notesMasterId r:id="rId63"/>
  </p:notesMasterIdLst>
  <p:handoutMasterIdLst>
    <p:handoutMasterId r:id="rId64"/>
  </p:handoutMasterIdLst>
  <p:sldIdLst>
    <p:sldId id="257" r:id="rId2"/>
    <p:sldId id="336" r:id="rId3"/>
    <p:sldId id="296" r:id="rId4"/>
    <p:sldId id="259" r:id="rId5"/>
    <p:sldId id="278" r:id="rId6"/>
    <p:sldId id="279" r:id="rId7"/>
    <p:sldId id="281" r:id="rId8"/>
    <p:sldId id="282" r:id="rId9"/>
    <p:sldId id="291" r:id="rId10"/>
    <p:sldId id="292" r:id="rId11"/>
    <p:sldId id="293" r:id="rId12"/>
    <p:sldId id="283" r:id="rId13"/>
    <p:sldId id="284" r:id="rId14"/>
    <p:sldId id="285" r:id="rId15"/>
    <p:sldId id="294" r:id="rId16"/>
    <p:sldId id="290" r:id="rId17"/>
    <p:sldId id="261" r:id="rId18"/>
    <p:sldId id="264" r:id="rId19"/>
    <p:sldId id="295" r:id="rId20"/>
    <p:sldId id="328" r:id="rId21"/>
    <p:sldId id="329" r:id="rId22"/>
    <p:sldId id="331" r:id="rId23"/>
    <p:sldId id="333" r:id="rId24"/>
    <p:sldId id="334" r:id="rId25"/>
    <p:sldId id="297" r:id="rId26"/>
    <p:sldId id="298" r:id="rId27"/>
    <p:sldId id="299" r:id="rId28"/>
    <p:sldId id="300" r:id="rId29"/>
    <p:sldId id="301" r:id="rId30"/>
    <p:sldId id="302" r:id="rId31"/>
    <p:sldId id="303" r:id="rId32"/>
    <p:sldId id="304" r:id="rId33"/>
    <p:sldId id="305" r:id="rId34"/>
    <p:sldId id="306" r:id="rId35"/>
    <p:sldId id="307" r:id="rId36"/>
    <p:sldId id="335"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3" r:id="rId51"/>
    <p:sldId id="324" r:id="rId52"/>
    <p:sldId id="325" r:id="rId53"/>
    <p:sldId id="326" r:id="rId54"/>
    <p:sldId id="327" r:id="rId55"/>
    <p:sldId id="337" r:id="rId56"/>
    <p:sldId id="342" r:id="rId57"/>
    <p:sldId id="343" r:id="rId58"/>
    <p:sldId id="339" r:id="rId59"/>
    <p:sldId id="338" r:id="rId60"/>
    <p:sldId id="340" r:id="rId61"/>
    <p:sldId id="341" r:id="rId6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8E7"/>
    <a:srgbClr val="EB64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39" autoAdjust="0"/>
    <p:restoredTop sz="62700" autoAdjust="0"/>
  </p:normalViewPr>
  <p:slideViewPr>
    <p:cSldViewPr>
      <p:cViewPr varScale="1">
        <p:scale>
          <a:sx n="45" d="100"/>
          <a:sy n="45" d="100"/>
        </p:scale>
        <p:origin x="-990" y="-90"/>
      </p:cViewPr>
      <p:guideLst>
        <p:guide orient="horz" pos="2160"/>
        <p:guide pos="2880"/>
      </p:guideLst>
    </p:cSldViewPr>
  </p:slideViewPr>
  <p:outlineViewPr>
    <p:cViewPr>
      <p:scale>
        <a:sx n="33" d="100"/>
        <a:sy n="33" d="100"/>
      </p:scale>
      <p:origin x="48" y="463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BFC341-8FEF-FD4A-8634-E69DDAB02785}" type="doc">
      <dgm:prSet loTypeId="urn:microsoft.com/office/officeart/2005/8/layout/chevron2" loCatId="" qsTypeId="urn:microsoft.com/office/officeart/2005/8/quickstyle/3d2" qsCatId="3D" csTypeId="urn:microsoft.com/office/officeart/2005/8/colors/accent0_3" csCatId="mainScheme" phldr="1"/>
      <dgm:spPr/>
      <dgm:t>
        <a:bodyPr/>
        <a:lstStyle/>
        <a:p>
          <a:endParaRPr lang="en-US"/>
        </a:p>
      </dgm:t>
    </dgm:pt>
    <dgm:pt modelId="{FB6BD065-5440-C743-B99D-705B94DA8C6D}">
      <dgm:prSet phldrT="[Text]" custT="1"/>
      <dgm:spPr/>
      <dgm:t>
        <a:bodyPr/>
        <a:lstStyle/>
        <a:p>
          <a:r>
            <a:rPr lang="en-US" sz="1600" b="1" dirty="0" smtClean="0">
              <a:solidFill>
                <a:srgbClr val="FFFFFF"/>
              </a:solidFill>
              <a:latin typeface="Arial" panose="020B0604020202020204" pitchFamily="34" charset="0"/>
              <a:cs typeface="Arial" panose="020B0604020202020204" pitchFamily="34" charset="0"/>
            </a:rPr>
            <a:t>Program Alignment</a:t>
          </a:r>
          <a:endParaRPr lang="en-US" sz="1600" b="1" dirty="0">
            <a:solidFill>
              <a:srgbClr val="FFFFFF"/>
            </a:solidFill>
            <a:latin typeface="Arial" panose="020B0604020202020204" pitchFamily="34" charset="0"/>
            <a:cs typeface="Arial" panose="020B0604020202020204" pitchFamily="34" charset="0"/>
          </a:endParaRPr>
        </a:p>
      </dgm:t>
    </dgm:pt>
    <dgm:pt modelId="{EC66FEB8-EE42-3A45-842B-6DA953BBB102}" type="parTrans" cxnId="{86726EE0-E779-CE4D-9A6A-B4F4DC20C121}">
      <dgm:prSet/>
      <dgm:spPr/>
      <dgm:t>
        <a:bodyPr/>
        <a:lstStyle/>
        <a:p>
          <a:endParaRPr lang="en-US"/>
        </a:p>
      </dgm:t>
    </dgm:pt>
    <dgm:pt modelId="{326DCC9F-E962-3044-94F5-40871AE63331}" type="sibTrans" cxnId="{86726EE0-E779-CE4D-9A6A-B4F4DC20C121}">
      <dgm:prSet/>
      <dgm:spPr/>
      <dgm:t>
        <a:bodyPr/>
        <a:lstStyle/>
        <a:p>
          <a:endParaRPr lang="en-US"/>
        </a:p>
      </dgm:t>
    </dgm:pt>
    <dgm:pt modelId="{03F7AEBA-DDD4-3F42-AE73-9D80EF66145C}">
      <dgm:prSet phldrT="[Text]"/>
      <dgm:spPr>
        <a:solidFill>
          <a:schemeClr val="accent1">
            <a:lumMod val="40000"/>
            <a:lumOff val="60000"/>
            <a:alpha val="90000"/>
          </a:schemeClr>
        </a:solidFill>
      </dgm:spPr>
      <dgm:t>
        <a:bodyPr/>
        <a:lstStyle/>
        <a:p>
          <a:r>
            <a:rPr lang="en-US" dirty="0" smtClean="0"/>
            <a:t>Unified strategic planning across core programs</a:t>
          </a:r>
          <a:endParaRPr lang="en-US" dirty="0"/>
        </a:p>
      </dgm:t>
    </dgm:pt>
    <dgm:pt modelId="{C08E508A-1758-8C48-B3FE-3A31DB1C88CB}" type="parTrans" cxnId="{0D4B336D-70C1-304B-B38E-4B0D69F95E17}">
      <dgm:prSet/>
      <dgm:spPr/>
      <dgm:t>
        <a:bodyPr/>
        <a:lstStyle/>
        <a:p>
          <a:endParaRPr lang="en-US"/>
        </a:p>
      </dgm:t>
    </dgm:pt>
    <dgm:pt modelId="{D884A421-6932-6942-97D7-6D0231346978}" type="sibTrans" cxnId="{0D4B336D-70C1-304B-B38E-4B0D69F95E17}">
      <dgm:prSet/>
      <dgm:spPr/>
      <dgm:t>
        <a:bodyPr/>
        <a:lstStyle/>
        <a:p>
          <a:endParaRPr lang="en-US"/>
        </a:p>
      </dgm:t>
    </dgm:pt>
    <dgm:pt modelId="{F6E0C543-81B4-5D4D-BEBB-9EE762927E8F}">
      <dgm:prSet phldrT="[Text]" custT="1"/>
      <dgm:spPr/>
      <dgm:t>
        <a:bodyPr/>
        <a:lstStyle/>
        <a:p>
          <a:r>
            <a:rPr lang="en-US" sz="1300" b="1" dirty="0" smtClean="0">
              <a:solidFill>
                <a:srgbClr val="FFFFFF"/>
              </a:solidFill>
              <a:latin typeface="Arial" panose="020B0604020202020204" pitchFamily="34" charset="0"/>
              <a:cs typeface="Arial" panose="020B0604020202020204" pitchFamily="34" charset="0"/>
            </a:rPr>
            <a:t>Increased Accountability</a:t>
          </a:r>
          <a:endParaRPr lang="en-US" sz="1300" b="1" dirty="0">
            <a:solidFill>
              <a:srgbClr val="FFFFFF"/>
            </a:solidFill>
            <a:latin typeface="Arial" panose="020B0604020202020204" pitchFamily="34" charset="0"/>
            <a:cs typeface="Arial" panose="020B0604020202020204" pitchFamily="34" charset="0"/>
          </a:endParaRPr>
        </a:p>
      </dgm:t>
    </dgm:pt>
    <dgm:pt modelId="{26AD40A6-9B2B-1741-8083-91CDB8ECD9FB}" type="parTrans" cxnId="{8C7F9E64-F79E-6242-8AE3-126D6D9444E5}">
      <dgm:prSet/>
      <dgm:spPr/>
      <dgm:t>
        <a:bodyPr/>
        <a:lstStyle/>
        <a:p>
          <a:endParaRPr lang="en-US"/>
        </a:p>
      </dgm:t>
    </dgm:pt>
    <dgm:pt modelId="{EB133BA9-E8A9-D945-A4BD-696B2132824A}" type="sibTrans" cxnId="{8C7F9E64-F79E-6242-8AE3-126D6D9444E5}">
      <dgm:prSet/>
      <dgm:spPr/>
      <dgm:t>
        <a:bodyPr/>
        <a:lstStyle/>
        <a:p>
          <a:endParaRPr lang="en-US"/>
        </a:p>
      </dgm:t>
    </dgm:pt>
    <dgm:pt modelId="{23086613-AF27-8B4F-A46D-35B1016F9FA3}">
      <dgm:prSet phldrT="[Text]"/>
      <dgm:spPr>
        <a:solidFill>
          <a:schemeClr val="accent1">
            <a:lumMod val="40000"/>
            <a:lumOff val="60000"/>
            <a:alpha val="90000"/>
          </a:schemeClr>
        </a:solidFill>
      </dgm:spPr>
      <dgm:t>
        <a:bodyPr/>
        <a:lstStyle/>
        <a:p>
          <a:r>
            <a:rPr lang="en-US" dirty="0" smtClean="0"/>
            <a:t>Establishment of common measures across core programs</a:t>
          </a:r>
          <a:endParaRPr lang="en-US" dirty="0"/>
        </a:p>
      </dgm:t>
    </dgm:pt>
    <dgm:pt modelId="{C0F35B90-88A0-EE48-91FA-7AAB85A2978E}" type="parTrans" cxnId="{E0BEEB5B-8949-584A-93D0-0B77C5097F09}">
      <dgm:prSet/>
      <dgm:spPr/>
      <dgm:t>
        <a:bodyPr/>
        <a:lstStyle/>
        <a:p>
          <a:endParaRPr lang="en-US"/>
        </a:p>
      </dgm:t>
    </dgm:pt>
    <dgm:pt modelId="{6EAB15F0-82E1-AF42-BF06-5473966FF979}" type="sibTrans" cxnId="{E0BEEB5B-8949-584A-93D0-0B77C5097F09}">
      <dgm:prSet/>
      <dgm:spPr/>
      <dgm:t>
        <a:bodyPr/>
        <a:lstStyle/>
        <a:p>
          <a:endParaRPr lang="en-US"/>
        </a:p>
      </dgm:t>
    </dgm:pt>
    <dgm:pt modelId="{FC334DF4-13D3-6341-B401-819F92B8F989}">
      <dgm:prSet phldrT="[Text]"/>
      <dgm:spPr>
        <a:solidFill>
          <a:schemeClr val="accent1">
            <a:lumMod val="40000"/>
            <a:lumOff val="60000"/>
            <a:alpha val="90000"/>
          </a:schemeClr>
        </a:solidFill>
      </dgm:spPr>
      <dgm:t>
        <a:bodyPr/>
        <a:lstStyle/>
        <a:p>
          <a:r>
            <a:rPr lang="en-US" dirty="0" smtClean="0"/>
            <a:t>Increases accountability and transparency through reporting and evaluations</a:t>
          </a:r>
          <a:endParaRPr lang="en-US" dirty="0"/>
        </a:p>
      </dgm:t>
    </dgm:pt>
    <dgm:pt modelId="{FD128D20-19F4-7C46-9C81-AA9FC745E24C}" type="parTrans" cxnId="{E6B14E66-9B14-0F41-864A-7EFA927271AE}">
      <dgm:prSet/>
      <dgm:spPr/>
      <dgm:t>
        <a:bodyPr/>
        <a:lstStyle/>
        <a:p>
          <a:endParaRPr lang="en-US"/>
        </a:p>
      </dgm:t>
    </dgm:pt>
    <dgm:pt modelId="{5C89132D-41F9-714C-9836-B179AA7F6DF6}" type="sibTrans" cxnId="{E6B14E66-9B14-0F41-864A-7EFA927271AE}">
      <dgm:prSet/>
      <dgm:spPr/>
      <dgm:t>
        <a:bodyPr/>
        <a:lstStyle/>
        <a:p>
          <a:endParaRPr lang="en-US"/>
        </a:p>
      </dgm:t>
    </dgm:pt>
    <dgm:pt modelId="{0254B957-2F59-BF42-AC90-45055BFB8B4D}">
      <dgm:prSet phldrT="[Text]" custT="1"/>
      <dgm:spPr/>
      <dgm:t>
        <a:bodyPr/>
        <a:lstStyle/>
        <a:p>
          <a:r>
            <a:rPr lang="en-US" sz="1600" b="1" dirty="0" smtClean="0">
              <a:solidFill>
                <a:srgbClr val="FFFFFF"/>
              </a:solidFill>
              <a:latin typeface="Arial" panose="020B0604020202020204" pitchFamily="34" charset="0"/>
              <a:cs typeface="Arial" panose="020B0604020202020204" pitchFamily="34" charset="0"/>
            </a:rPr>
            <a:t>Enhanced Service  Delivery</a:t>
          </a:r>
          <a:endParaRPr lang="en-US" sz="1600" b="1" dirty="0">
            <a:solidFill>
              <a:srgbClr val="FFFFFF"/>
            </a:solidFill>
            <a:latin typeface="Arial" panose="020B0604020202020204" pitchFamily="34" charset="0"/>
            <a:cs typeface="Arial" panose="020B0604020202020204" pitchFamily="34" charset="0"/>
          </a:endParaRPr>
        </a:p>
      </dgm:t>
    </dgm:pt>
    <dgm:pt modelId="{CBD6C02A-2994-7F49-9C92-B71132CEA31C}" type="parTrans" cxnId="{289EED00-259C-464B-945E-A5EA091BF6E0}">
      <dgm:prSet/>
      <dgm:spPr/>
      <dgm:t>
        <a:bodyPr/>
        <a:lstStyle/>
        <a:p>
          <a:endParaRPr lang="en-US"/>
        </a:p>
      </dgm:t>
    </dgm:pt>
    <dgm:pt modelId="{2A29A573-27AB-CA4B-B2B7-278CA2E1F930}" type="sibTrans" cxnId="{289EED00-259C-464B-945E-A5EA091BF6E0}">
      <dgm:prSet/>
      <dgm:spPr/>
      <dgm:t>
        <a:bodyPr/>
        <a:lstStyle/>
        <a:p>
          <a:endParaRPr lang="en-US"/>
        </a:p>
      </dgm:t>
    </dgm:pt>
    <dgm:pt modelId="{776446C5-1D7C-0541-B86E-DB03A930C869}">
      <dgm:prSet phldrT="[Text]"/>
      <dgm:spPr>
        <a:solidFill>
          <a:schemeClr val="accent1">
            <a:lumMod val="40000"/>
            <a:lumOff val="60000"/>
            <a:alpha val="90000"/>
          </a:schemeClr>
        </a:solidFill>
      </dgm:spPr>
      <dgm:t>
        <a:bodyPr/>
        <a:lstStyle/>
        <a:p>
          <a:r>
            <a:rPr lang="en-US" dirty="0" smtClean="0"/>
            <a:t>Promotes engagement of employers and alignment of education and training activities through career pathways</a:t>
          </a:r>
          <a:endParaRPr lang="en-US" dirty="0"/>
        </a:p>
      </dgm:t>
    </dgm:pt>
    <dgm:pt modelId="{A7F6A1FF-DF6D-7341-A201-0544F1963910}" type="parTrans" cxnId="{21521582-B88B-DA41-AE04-7D73A289385B}">
      <dgm:prSet/>
      <dgm:spPr/>
      <dgm:t>
        <a:bodyPr/>
        <a:lstStyle/>
        <a:p>
          <a:endParaRPr lang="en-US"/>
        </a:p>
      </dgm:t>
    </dgm:pt>
    <dgm:pt modelId="{8724853E-7816-594A-A8B8-546573A88F09}" type="sibTrans" cxnId="{21521582-B88B-DA41-AE04-7D73A289385B}">
      <dgm:prSet/>
      <dgm:spPr/>
      <dgm:t>
        <a:bodyPr/>
        <a:lstStyle/>
        <a:p>
          <a:endParaRPr lang="en-US"/>
        </a:p>
      </dgm:t>
    </dgm:pt>
    <dgm:pt modelId="{0DC4A75E-6AA4-5242-8DB5-546D943E1B9E}">
      <dgm:prSet phldrT="[Text]"/>
      <dgm:spPr>
        <a:solidFill>
          <a:schemeClr val="accent1">
            <a:lumMod val="40000"/>
            <a:lumOff val="60000"/>
            <a:alpha val="90000"/>
          </a:schemeClr>
        </a:solidFill>
      </dgm:spPr>
      <dgm:t>
        <a:bodyPr/>
        <a:lstStyle/>
        <a:p>
          <a:r>
            <a:rPr lang="en-US" dirty="0" smtClean="0"/>
            <a:t>Strengthens partnerships and investments in one-stop delivery system</a:t>
          </a:r>
          <a:endParaRPr lang="en-US" dirty="0"/>
        </a:p>
      </dgm:t>
    </dgm:pt>
    <dgm:pt modelId="{5C9F8A60-41AC-EC4F-BA07-426D8EC4B1EE}" type="parTrans" cxnId="{867E64A9-AC7D-E645-A572-959656879B2F}">
      <dgm:prSet/>
      <dgm:spPr/>
      <dgm:t>
        <a:bodyPr/>
        <a:lstStyle/>
        <a:p>
          <a:endParaRPr lang="en-US"/>
        </a:p>
      </dgm:t>
    </dgm:pt>
    <dgm:pt modelId="{2E5CC015-334A-6E4B-BFB7-385AF62C936A}" type="sibTrans" cxnId="{867E64A9-AC7D-E645-A572-959656879B2F}">
      <dgm:prSet/>
      <dgm:spPr/>
      <dgm:t>
        <a:bodyPr/>
        <a:lstStyle/>
        <a:p>
          <a:endParaRPr lang="en-US"/>
        </a:p>
      </dgm:t>
    </dgm:pt>
    <dgm:pt modelId="{64FBB035-1438-1544-8D1C-9D255603AAA0}">
      <dgm:prSet phldrT="[Text]"/>
      <dgm:spPr>
        <a:solidFill>
          <a:schemeClr val="accent1">
            <a:lumMod val="40000"/>
            <a:lumOff val="60000"/>
            <a:alpha val="90000"/>
          </a:schemeClr>
        </a:solidFill>
      </dgm:spPr>
      <dgm:t>
        <a:bodyPr/>
        <a:lstStyle/>
        <a:p>
          <a:r>
            <a:rPr lang="en-US" dirty="0" smtClean="0"/>
            <a:t>Enhances role of State and Local Workforce Development Boards in developing and implementing a Unified State Plan</a:t>
          </a:r>
          <a:endParaRPr lang="en-US" dirty="0"/>
        </a:p>
      </dgm:t>
    </dgm:pt>
    <dgm:pt modelId="{320B0A61-E175-0B4B-B264-404487CB89D7}" type="parTrans" cxnId="{6F8D1C9B-C804-ED4F-A7FD-778784A1B71B}">
      <dgm:prSet/>
      <dgm:spPr/>
      <dgm:t>
        <a:bodyPr/>
        <a:lstStyle/>
        <a:p>
          <a:endParaRPr lang="en-US"/>
        </a:p>
      </dgm:t>
    </dgm:pt>
    <dgm:pt modelId="{421638F5-133A-3C4D-B9EA-54C1C1FA42FC}" type="sibTrans" cxnId="{6F8D1C9B-C804-ED4F-A7FD-778784A1B71B}">
      <dgm:prSet/>
      <dgm:spPr/>
      <dgm:t>
        <a:bodyPr/>
        <a:lstStyle/>
        <a:p>
          <a:endParaRPr lang="en-US"/>
        </a:p>
      </dgm:t>
    </dgm:pt>
    <dgm:pt modelId="{8FF2ACB5-CB92-6D4F-901C-E785085A951A}" type="pres">
      <dgm:prSet presAssocID="{47BFC341-8FEF-FD4A-8634-E69DDAB02785}" presName="linearFlow" presStyleCnt="0">
        <dgm:presLayoutVars>
          <dgm:dir/>
          <dgm:animLvl val="lvl"/>
          <dgm:resizeHandles val="exact"/>
        </dgm:presLayoutVars>
      </dgm:prSet>
      <dgm:spPr/>
      <dgm:t>
        <a:bodyPr/>
        <a:lstStyle/>
        <a:p>
          <a:endParaRPr lang="en-US"/>
        </a:p>
      </dgm:t>
    </dgm:pt>
    <dgm:pt modelId="{A8CE5D24-A8A0-C049-8CFA-942D102F2F22}" type="pres">
      <dgm:prSet presAssocID="{FB6BD065-5440-C743-B99D-705B94DA8C6D}" presName="composite" presStyleCnt="0"/>
      <dgm:spPr/>
      <dgm:t>
        <a:bodyPr/>
        <a:lstStyle/>
        <a:p>
          <a:endParaRPr lang="en-US"/>
        </a:p>
      </dgm:t>
    </dgm:pt>
    <dgm:pt modelId="{34E52D38-D586-AC4D-90D6-A60F48B347EA}" type="pres">
      <dgm:prSet presAssocID="{FB6BD065-5440-C743-B99D-705B94DA8C6D}" presName="parentText" presStyleLbl="alignNode1" presStyleIdx="0" presStyleCnt="3">
        <dgm:presLayoutVars>
          <dgm:chMax val="1"/>
          <dgm:bulletEnabled val="1"/>
        </dgm:presLayoutVars>
      </dgm:prSet>
      <dgm:spPr>
        <a:prstGeom prst="flowChartAlternateProcess">
          <a:avLst/>
        </a:prstGeom>
      </dgm:spPr>
      <dgm:t>
        <a:bodyPr/>
        <a:lstStyle/>
        <a:p>
          <a:endParaRPr lang="en-US"/>
        </a:p>
      </dgm:t>
    </dgm:pt>
    <dgm:pt modelId="{76B5C00B-5213-714D-99A3-B2EEE14C847C}" type="pres">
      <dgm:prSet presAssocID="{FB6BD065-5440-C743-B99D-705B94DA8C6D}" presName="descendantText" presStyleLbl="alignAcc1" presStyleIdx="0" presStyleCnt="3" custLinFactNeighborY="13724">
        <dgm:presLayoutVars>
          <dgm:bulletEnabled val="1"/>
        </dgm:presLayoutVars>
      </dgm:prSet>
      <dgm:spPr/>
      <dgm:t>
        <a:bodyPr/>
        <a:lstStyle/>
        <a:p>
          <a:endParaRPr lang="en-US"/>
        </a:p>
      </dgm:t>
    </dgm:pt>
    <dgm:pt modelId="{CCD53282-650A-CC45-9ACA-3A59A48756CD}" type="pres">
      <dgm:prSet presAssocID="{326DCC9F-E962-3044-94F5-40871AE63331}" presName="sp" presStyleCnt="0"/>
      <dgm:spPr/>
      <dgm:t>
        <a:bodyPr/>
        <a:lstStyle/>
        <a:p>
          <a:endParaRPr lang="en-US"/>
        </a:p>
      </dgm:t>
    </dgm:pt>
    <dgm:pt modelId="{F8EECBA6-F136-A340-B1F1-187E44A9B048}" type="pres">
      <dgm:prSet presAssocID="{F6E0C543-81B4-5D4D-BEBB-9EE762927E8F}" presName="composite" presStyleCnt="0"/>
      <dgm:spPr/>
      <dgm:t>
        <a:bodyPr/>
        <a:lstStyle/>
        <a:p>
          <a:endParaRPr lang="en-US"/>
        </a:p>
      </dgm:t>
    </dgm:pt>
    <dgm:pt modelId="{681B7540-570C-C345-89A2-BF60501E8F65}" type="pres">
      <dgm:prSet presAssocID="{F6E0C543-81B4-5D4D-BEBB-9EE762927E8F}" presName="parentText" presStyleLbl="alignNode1" presStyleIdx="1" presStyleCnt="3">
        <dgm:presLayoutVars>
          <dgm:chMax val="1"/>
          <dgm:bulletEnabled val="1"/>
        </dgm:presLayoutVars>
      </dgm:prSet>
      <dgm:spPr>
        <a:prstGeom prst="flowChartAlternateProcess">
          <a:avLst/>
        </a:prstGeom>
      </dgm:spPr>
      <dgm:t>
        <a:bodyPr/>
        <a:lstStyle/>
        <a:p>
          <a:endParaRPr lang="en-US"/>
        </a:p>
      </dgm:t>
    </dgm:pt>
    <dgm:pt modelId="{1934CD92-B328-5B44-ACA8-2AE8646BA411}" type="pres">
      <dgm:prSet presAssocID="{F6E0C543-81B4-5D4D-BEBB-9EE762927E8F}" presName="descendantText" presStyleLbl="alignAcc1" presStyleIdx="1" presStyleCnt="3" custLinFactNeighborY="13711">
        <dgm:presLayoutVars>
          <dgm:bulletEnabled val="1"/>
        </dgm:presLayoutVars>
      </dgm:prSet>
      <dgm:spPr/>
      <dgm:t>
        <a:bodyPr/>
        <a:lstStyle/>
        <a:p>
          <a:endParaRPr lang="en-US"/>
        </a:p>
      </dgm:t>
    </dgm:pt>
    <dgm:pt modelId="{D253EAA2-3AA9-D24E-A323-1089B61911DC}" type="pres">
      <dgm:prSet presAssocID="{EB133BA9-E8A9-D945-A4BD-696B2132824A}" presName="sp" presStyleCnt="0"/>
      <dgm:spPr/>
      <dgm:t>
        <a:bodyPr/>
        <a:lstStyle/>
        <a:p>
          <a:endParaRPr lang="en-US"/>
        </a:p>
      </dgm:t>
    </dgm:pt>
    <dgm:pt modelId="{EED4477B-7677-BC4D-A6D6-A94B185F1E00}" type="pres">
      <dgm:prSet presAssocID="{0254B957-2F59-BF42-AC90-45055BFB8B4D}" presName="composite" presStyleCnt="0"/>
      <dgm:spPr/>
      <dgm:t>
        <a:bodyPr/>
        <a:lstStyle/>
        <a:p>
          <a:endParaRPr lang="en-US"/>
        </a:p>
      </dgm:t>
    </dgm:pt>
    <dgm:pt modelId="{DC46A14A-DA75-CE48-AF6C-E3B6C14ADB77}" type="pres">
      <dgm:prSet presAssocID="{0254B957-2F59-BF42-AC90-45055BFB8B4D}" presName="parentText" presStyleLbl="alignNode1" presStyleIdx="2" presStyleCnt="3">
        <dgm:presLayoutVars>
          <dgm:chMax val="1"/>
          <dgm:bulletEnabled val="1"/>
        </dgm:presLayoutVars>
      </dgm:prSet>
      <dgm:spPr>
        <a:prstGeom prst="flowChartAlternateProcess">
          <a:avLst/>
        </a:prstGeom>
      </dgm:spPr>
      <dgm:t>
        <a:bodyPr/>
        <a:lstStyle/>
        <a:p>
          <a:endParaRPr lang="en-US"/>
        </a:p>
      </dgm:t>
    </dgm:pt>
    <dgm:pt modelId="{C7429C0C-7B74-374F-95B6-E22AE5969F60}" type="pres">
      <dgm:prSet presAssocID="{0254B957-2F59-BF42-AC90-45055BFB8B4D}" presName="descendantText" presStyleLbl="alignAcc1" presStyleIdx="2" presStyleCnt="3" custLinFactNeighborY="14837">
        <dgm:presLayoutVars>
          <dgm:bulletEnabled val="1"/>
        </dgm:presLayoutVars>
      </dgm:prSet>
      <dgm:spPr/>
      <dgm:t>
        <a:bodyPr/>
        <a:lstStyle/>
        <a:p>
          <a:endParaRPr lang="en-US"/>
        </a:p>
      </dgm:t>
    </dgm:pt>
  </dgm:ptLst>
  <dgm:cxnLst>
    <dgm:cxn modelId="{4BEE03B5-43C0-4BC4-875D-0590BC80D03B}" type="presOf" srcId="{23086613-AF27-8B4F-A46D-35B1016F9FA3}" destId="{1934CD92-B328-5B44-ACA8-2AE8646BA411}" srcOrd="0" destOrd="0" presId="urn:microsoft.com/office/officeart/2005/8/layout/chevron2"/>
    <dgm:cxn modelId="{289EED00-259C-464B-945E-A5EA091BF6E0}" srcId="{47BFC341-8FEF-FD4A-8634-E69DDAB02785}" destId="{0254B957-2F59-BF42-AC90-45055BFB8B4D}" srcOrd="2" destOrd="0" parTransId="{CBD6C02A-2994-7F49-9C92-B71132CEA31C}" sibTransId="{2A29A573-27AB-CA4B-B2B7-278CA2E1F930}"/>
    <dgm:cxn modelId="{3DD3E551-DB61-4298-B2DF-4FA0B7D92590}" type="presOf" srcId="{64FBB035-1438-1544-8D1C-9D255603AAA0}" destId="{76B5C00B-5213-714D-99A3-B2EEE14C847C}" srcOrd="0" destOrd="1" presId="urn:microsoft.com/office/officeart/2005/8/layout/chevron2"/>
    <dgm:cxn modelId="{99305270-0F7F-4979-B810-FD2F03F4A5B9}" type="presOf" srcId="{F6E0C543-81B4-5D4D-BEBB-9EE762927E8F}" destId="{681B7540-570C-C345-89A2-BF60501E8F65}" srcOrd="0" destOrd="0" presId="urn:microsoft.com/office/officeart/2005/8/layout/chevron2"/>
    <dgm:cxn modelId="{AF248A20-402D-46E2-9275-200B910A51E4}" type="presOf" srcId="{03F7AEBA-DDD4-3F42-AE73-9D80EF66145C}" destId="{76B5C00B-5213-714D-99A3-B2EEE14C847C}" srcOrd="0" destOrd="0" presId="urn:microsoft.com/office/officeart/2005/8/layout/chevron2"/>
    <dgm:cxn modelId="{E0BEEB5B-8949-584A-93D0-0B77C5097F09}" srcId="{F6E0C543-81B4-5D4D-BEBB-9EE762927E8F}" destId="{23086613-AF27-8B4F-A46D-35B1016F9FA3}" srcOrd="0" destOrd="0" parTransId="{C0F35B90-88A0-EE48-91FA-7AAB85A2978E}" sibTransId="{6EAB15F0-82E1-AF42-BF06-5473966FF979}"/>
    <dgm:cxn modelId="{79B05EB7-0B0A-4AEB-AC11-865787BC3F9B}" type="presOf" srcId="{FC334DF4-13D3-6341-B401-819F92B8F989}" destId="{1934CD92-B328-5B44-ACA8-2AE8646BA411}" srcOrd="0" destOrd="1" presId="urn:microsoft.com/office/officeart/2005/8/layout/chevron2"/>
    <dgm:cxn modelId="{0D4B336D-70C1-304B-B38E-4B0D69F95E17}" srcId="{FB6BD065-5440-C743-B99D-705B94DA8C6D}" destId="{03F7AEBA-DDD4-3F42-AE73-9D80EF66145C}" srcOrd="0" destOrd="0" parTransId="{C08E508A-1758-8C48-B3FE-3A31DB1C88CB}" sibTransId="{D884A421-6932-6942-97D7-6D0231346978}"/>
    <dgm:cxn modelId="{8A543147-185E-4052-A6BB-AD6A9C1C0B16}" type="presOf" srcId="{776446C5-1D7C-0541-B86E-DB03A930C869}" destId="{C7429C0C-7B74-374F-95B6-E22AE5969F60}" srcOrd="0" destOrd="0" presId="urn:microsoft.com/office/officeart/2005/8/layout/chevron2"/>
    <dgm:cxn modelId="{21521582-B88B-DA41-AE04-7D73A289385B}" srcId="{0254B957-2F59-BF42-AC90-45055BFB8B4D}" destId="{776446C5-1D7C-0541-B86E-DB03A930C869}" srcOrd="0" destOrd="0" parTransId="{A7F6A1FF-DF6D-7341-A201-0544F1963910}" sibTransId="{8724853E-7816-594A-A8B8-546573A88F09}"/>
    <dgm:cxn modelId="{8061E626-7326-4B2F-A116-A343D3255CA5}" type="presOf" srcId="{47BFC341-8FEF-FD4A-8634-E69DDAB02785}" destId="{8FF2ACB5-CB92-6D4F-901C-E785085A951A}" srcOrd="0" destOrd="0" presId="urn:microsoft.com/office/officeart/2005/8/layout/chevron2"/>
    <dgm:cxn modelId="{C6BC6D6F-1BF6-48CB-A739-B72040FA55BB}" type="presOf" srcId="{0254B957-2F59-BF42-AC90-45055BFB8B4D}" destId="{DC46A14A-DA75-CE48-AF6C-E3B6C14ADB77}" srcOrd="0" destOrd="0" presId="urn:microsoft.com/office/officeart/2005/8/layout/chevron2"/>
    <dgm:cxn modelId="{8C7F9E64-F79E-6242-8AE3-126D6D9444E5}" srcId="{47BFC341-8FEF-FD4A-8634-E69DDAB02785}" destId="{F6E0C543-81B4-5D4D-BEBB-9EE762927E8F}" srcOrd="1" destOrd="0" parTransId="{26AD40A6-9B2B-1741-8083-91CDB8ECD9FB}" sibTransId="{EB133BA9-E8A9-D945-A4BD-696B2132824A}"/>
    <dgm:cxn modelId="{EF9887BC-C363-454B-89E2-6EBF5A7E9A0C}" type="presOf" srcId="{FB6BD065-5440-C743-B99D-705B94DA8C6D}" destId="{34E52D38-D586-AC4D-90D6-A60F48B347EA}" srcOrd="0" destOrd="0" presId="urn:microsoft.com/office/officeart/2005/8/layout/chevron2"/>
    <dgm:cxn modelId="{E6B14E66-9B14-0F41-864A-7EFA927271AE}" srcId="{F6E0C543-81B4-5D4D-BEBB-9EE762927E8F}" destId="{FC334DF4-13D3-6341-B401-819F92B8F989}" srcOrd="1" destOrd="0" parTransId="{FD128D20-19F4-7C46-9C81-AA9FC745E24C}" sibTransId="{5C89132D-41F9-714C-9836-B179AA7F6DF6}"/>
    <dgm:cxn modelId="{86726EE0-E779-CE4D-9A6A-B4F4DC20C121}" srcId="{47BFC341-8FEF-FD4A-8634-E69DDAB02785}" destId="{FB6BD065-5440-C743-B99D-705B94DA8C6D}" srcOrd="0" destOrd="0" parTransId="{EC66FEB8-EE42-3A45-842B-6DA953BBB102}" sibTransId="{326DCC9F-E962-3044-94F5-40871AE63331}"/>
    <dgm:cxn modelId="{867E64A9-AC7D-E645-A572-959656879B2F}" srcId="{0254B957-2F59-BF42-AC90-45055BFB8B4D}" destId="{0DC4A75E-6AA4-5242-8DB5-546D943E1B9E}" srcOrd="1" destOrd="0" parTransId="{5C9F8A60-41AC-EC4F-BA07-426D8EC4B1EE}" sibTransId="{2E5CC015-334A-6E4B-BFB7-385AF62C936A}"/>
    <dgm:cxn modelId="{6F8D1C9B-C804-ED4F-A7FD-778784A1B71B}" srcId="{FB6BD065-5440-C743-B99D-705B94DA8C6D}" destId="{64FBB035-1438-1544-8D1C-9D255603AAA0}" srcOrd="1" destOrd="0" parTransId="{320B0A61-E175-0B4B-B264-404487CB89D7}" sibTransId="{421638F5-133A-3C4D-B9EA-54C1C1FA42FC}"/>
    <dgm:cxn modelId="{33C8AD3E-B205-496A-ADE9-F391B6E14C30}" type="presOf" srcId="{0DC4A75E-6AA4-5242-8DB5-546D943E1B9E}" destId="{C7429C0C-7B74-374F-95B6-E22AE5969F60}" srcOrd="0" destOrd="1" presId="urn:microsoft.com/office/officeart/2005/8/layout/chevron2"/>
    <dgm:cxn modelId="{C5FA0123-5C8C-417F-87AB-B2BC9F8E0F94}" type="presParOf" srcId="{8FF2ACB5-CB92-6D4F-901C-E785085A951A}" destId="{A8CE5D24-A8A0-C049-8CFA-942D102F2F22}" srcOrd="0" destOrd="0" presId="urn:microsoft.com/office/officeart/2005/8/layout/chevron2"/>
    <dgm:cxn modelId="{B83CD243-219C-4F3C-BA0D-8043D526D1B5}" type="presParOf" srcId="{A8CE5D24-A8A0-C049-8CFA-942D102F2F22}" destId="{34E52D38-D586-AC4D-90D6-A60F48B347EA}" srcOrd="0" destOrd="0" presId="urn:microsoft.com/office/officeart/2005/8/layout/chevron2"/>
    <dgm:cxn modelId="{DA2C6EBB-1F77-4565-8981-99532D053FC8}" type="presParOf" srcId="{A8CE5D24-A8A0-C049-8CFA-942D102F2F22}" destId="{76B5C00B-5213-714D-99A3-B2EEE14C847C}" srcOrd="1" destOrd="0" presId="urn:microsoft.com/office/officeart/2005/8/layout/chevron2"/>
    <dgm:cxn modelId="{C2F81BBA-F02D-432C-8874-F59DB78D8AD3}" type="presParOf" srcId="{8FF2ACB5-CB92-6D4F-901C-E785085A951A}" destId="{CCD53282-650A-CC45-9ACA-3A59A48756CD}" srcOrd="1" destOrd="0" presId="urn:microsoft.com/office/officeart/2005/8/layout/chevron2"/>
    <dgm:cxn modelId="{64BE708F-1ADD-459A-A802-2E3DCF4D93F7}" type="presParOf" srcId="{8FF2ACB5-CB92-6D4F-901C-E785085A951A}" destId="{F8EECBA6-F136-A340-B1F1-187E44A9B048}" srcOrd="2" destOrd="0" presId="urn:microsoft.com/office/officeart/2005/8/layout/chevron2"/>
    <dgm:cxn modelId="{8AF27694-7FFA-4D0C-B452-A3573B08EF1D}" type="presParOf" srcId="{F8EECBA6-F136-A340-B1F1-187E44A9B048}" destId="{681B7540-570C-C345-89A2-BF60501E8F65}" srcOrd="0" destOrd="0" presId="urn:microsoft.com/office/officeart/2005/8/layout/chevron2"/>
    <dgm:cxn modelId="{26B161CC-D969-4238-81C1-6C8B9552BEEA}" type="presParOf" srcId="{F8EECBA6-F136-A340-B1F1-187E44A9B048}" destId="{1934CD92-B328-5B44-ACA8-2AE8646BA411}" srcOrd="1" destOrd="0" presId="urn:microsoft.com/office/officeart/2005/8/layout/chevron2"/>
    <dgm:cxn modelId="{5017EB12-71AA-432C-874F-7F8F02EEA11F}" type="presParOf" srcId="{8FF2ACB5-CB92-6D4F-901C-E785085A951A}" destId="{D253EAA2-3AA9-D24E-A323-1089B61911DC}" srcOrd="3" destOrd="0" presId="urn:microsoft.com/office/officeart/2005/8/layout/chevron2"/>
    <dgm:cxn modelId="{C88796E4-07C5-49E1-A03C-6126166AFFE4}" type="presParOf" srcId="{8FF2ACB5-CB92-6D4F-901C-E785085A951A}" destId="{EED4477B-7677-BC4D-A6D6-A94B185F1E00}" srcOrd="4" destOrd="0" presId="urn:microsoft.com/office/officeart/2005/8/layout/chevron2"/>
    <dgm:cxn modelId="{02A6C2BE-1D84-4EB1-B3A0-D8F148862505}" type="presParOf" srcId="{EED4477B-7677-BC4D-A6D6-A94B185F1E00}" destId="{DC46A14A-DA75-CE48-AF6C-E3B6C14ADB77}" srcOrd="0" destOrd="0" presId="urn:microsoft.com/office/officeart/2005/8/layout/chevron2"/>
    <dgm:cxn modelId="{34D43F8C-3F5A-4931-AA98-815FBBD5FA7D}" type="presParOf" srcId="{EED4477B-7677-BC4D-A6D6-A94B185F1E00}" destId="{C7429C0C-7B74-374F-95B6-E22AE5969F6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7BF4A04-5EBB-2140-8788-E72318750B30}" type="doc">
      <dgm:prSet loTypeId="urn:microsoft.com/office/officeart/2009/3/layout/IncreasingArrowsProcess" loCatId="" qsTypeId="urn:microsoft.com/office/officeart/2005/8/quickstyle/simple4" qsCatId="simple" csTypeId="urn:microsoft.com/office/officeart/2005/8/colors/accent1_2" csCatId="accent1" phldr="1"/>
      <dgm:spPr/>
      <dgm:t>
        <a:bodyPr/>
        <a:lstStyle/>
        <a:p>
          <a:endParaRPr lang="en-US"/>
        </a:p>
      </dgm:t>
    </dgm:pt>
    <dgm:pt modelId="{25220764-8C89-4346-9430-B9E366681F20}">
      <dgm:prSet phldrT="[Text]"/>
      <dgm:spPr/>
      <dgm:t>
        <a:bodyPr/>
        <a:lstStyle/>
        <a:p>
          <a:r>
            <a:rPr lang="en-US" dirty="0" smtClean="0">
              <a:solidFill>
                <a:schemeClr val="accent6">
                  <a:lumMod val="50000"/>
                </a:schemeClr>
              </a:solidFill>
            </a:rPr>
            <a:t>May/June 2016	</a:t>
          </a:r>
          <a:endParaRPr lang="en-US" dirty="0">
            <a:solidFill>
              <a:schemeClr val="accent6">
                <a:lumMod val="50000"/>
              </a:schemeClr>
            </a:solidFill>
          </a:endParaRPr>
        </a:p>
      </dgm:t>
    </dgm:pt>
    <dgm:pt modelId="{4A69AF3E-7B7B-2E44-A14E-7A0A8780F80B}" type="parTrans" cxnId="{E0D0812D-CA94-5846-86B2-0ED9EFDB0D12}">
      <dgm:prSet/>
      <dgm:spPr/>
      <dgm:t>
        <a:bodyPr/>
        <a:lstStyle/>
        <a:p>
          <a:endParaRPr lang="en-US"/>
        </a:p>
      </dgm:t>
    </dgm:pt>
    <dgm:pt modelId="{C8ED16E7-3945-1F41-B503-0BC1582BF701}" type="sibTrans" cxnId="{E0D0812D-CA94-5846-86B2-0ED9EFDB0D12}">
      <dgm:prSet/>
      <dgm:spPr/>
      <dgm:t>
        <a:bodyPr/>
        <a:lstStyle/>
        <a:p>
          <a:endParaRPr lang="en-US"/>
        </a:p>
      </dgm:t>
    </dgm:pt>
    <dgm:pt modelId="{9289DFD7-36EF-3E41-866E-0FFCC4AE43EF}">
      <dgm:prSet phldrT="[Text]" custT="1"/>
      <dgm:spPr/>
      <dgm:t>
        <a:bodyPr/>
        <a:lstStyle/>
        <a:p>
          <a:r>
            <a:rPr lang="en-US" sz="1600" b="1" dirty="0" smtClean="0"/>
            <a:t>- Unified State Plans approved by June 1</a:t>
          </a:r>
          <a:endParaRPr lang="en-US" sz="1600" b="1" dirty="0"/>
        </a:p>
      </dgm:t>
    </dgm:pt>
    <dgm:pt modelId="{72A74EE9-B494-754B-8D15-FAFD2BA7CF51}" type="parTrans" cxnId="{86BE1153-D212-D34F-86CA-953C13D22364}">
      <dgm:prSet/>
      <dgm:spPr/>
      <dgm:t>
        <a:bodyPr/>
        <a:lstStyle/>
        <a:p>
          <a:endParaRPr lang="en-US"/>
        </a:p>
      </dgm:t>
    </dgm:pt>
    <dgm:pt modelId="{D511DED7-6047-0449-B71A-007C68DA6105}" type="sibTrans" cxnId="{86BE1153-D212-D34F-86CA-953C13D22364}">
      <dgm:prSet/>
      <dgm:spPr/>
      <dgm:t>
        <a:bodyPr/>
        <a:lstStyle/>
        <a:p>
          <a:endParaRPr lang="en-US"/>
        </a:p>
      </dgm:t>
    </dgm:pt>
    <dgm:pt modelId="{3B04FD0A-69A9-8D4A-91A8-9794843D5059}">
      <dgm:prSet phldrT="[Text]"/>
      <dgm:spPr/>
      <dgm:t>
        <a:bodyPr/>
        <a:lstStyle/>
        <a:p>
          <a:r>
            <a:rPr lang="en-US" dirty="0" smtClean="0">
              <a:solidFill>
                <a:schemeClr val="accent6">
                  <a:lumMod val="50000"/>
                </a:schemeClr>
              </a:solidFill>
            </a:rPr>
            <a:t>July - September 2016</a:t>
          </a:r>
          <a:endParaRPr lang="en-US" dirty="0">
            <a:solidFill>
              <a:schemeClr val="accent6">
                <a:lumMod val="50000"/>
              </a:schemeClr>
            </a:solidFill>
          </a:endParaRPr>
        </a:p>
      </dgm:t>
    </dgm:pt>
    <dgm:pt modelId="{FF906969-4A14-5540-B773-3A0218F64201}" type="parTrans" cxnId="{EC8F9C89-24E1-0949-9D5C-E3D43CBB50E7}">
      <dgm:prSet/>
      <dgm:spPr/>
      <dgm:t>
        <a:bodyPr/>
        <a:lstStyle/>
        <a:p>
          <a:endParaRPr lang="en-US"/>
        </a:p>
      </dgm:t>
    </dgm:pt>
    <dgm:pt modelId="{B3ECFEA3-D39C-C548-959E-23B18F0D723F}" type="sibTrans" cxnId="{EC8F9C89-24E1-0949-9D5C-E3D43CBB50E7}">
      <dgm:prSet/>
      <dgm:spPr/>
      <dgm:t>
        <a:bodyPr/>
        <a:lstStyle/>
        <a:p>
          <a:endParaRPr lang="en-US"/>
        </a:p>
      </dgm:t>
    </dgm:pt>
    <dgm:pt modelId="{82D5A52B-0D09-1A47-BB52-A41CFD2AD820}">
      <dgm:prSet phldrT="[Text]" custT="1"/>
      <dgm:spPr/>
      <dgm:t>
        <a:bodyPr/>
        <a:lstStyle/>
        <a:p>
          <a:r>
            <a:rPr lang="en-US" sz="1300" b="1" dirty="0" smtClean="0"/>
            <a:t>- Unified State Plan implemented (July 1)</a:t>
          </a:r>
        </a:p>
        <a:p>
          <a:r>
            <a:rPr lang="en-US" sz="1300" b="1" dirty="0" smtClean="0"/>
            <a:t>- WIOA performance accountability system becomes effective (July 1)</a:t>
          </a:r>
        </a:p>
        <a:p>
          <a:r>
            <a:rPr lang="en-US" sz="1300" b="1" dirty="0" smtClean="0"/>
            <a:t>- State MIS systems functional (July 1)</a:t>
          </a:r>
        </a:p>
        <a:p>
          <a:r>
            <a:rPr lang="en-US" sz="1300" b="1" dirty="0" smtClean="0"/>
            <a:t>- States fully implement new requirements for integrated English literacy and civics education program (July 1) </a:t>
          </a:r>
          <a:endParaRPr lang="en-US" sz="1300" b="1" dirty="0"/>
        </a:p>
      </dgm:t>
    </dgm:pt>
    <dgm:pt modelId="{52E09C6D-8457-5249-BCDC-E2A4E0AB9EE2}" type="parTrans" cxnId="{DA59A08E-32B5-3944-A52A-EE6697A2F531}">
      <dgm:prSet/>
      <dgm:spPr/>
      <dgm:t>
        <a:bodyPr/>
        <a:lstStyle/>
        <a:p>
          <a:endParaRPr lang="en-US"/>
        </a:p>
      </dgm:t>
    </dgm:pt>
    <dgm:pt modelId="{A31D1344-3F00-F940-9E61-B90058C3EFA7}" type="sibTrans" cxnId="{DA59A08E-32B5-3944-A52A-EE6697A2F531}">
      <dgm:prSet/>
      <dgm:spPr/>
      <dgm:t>
        <a:bodyPr/>
        <a:lstStyle/>
        <a:p>
          <a:endParaRPr lang="en-US"/>
        </a:p>
      </dgm:t>
    </dgm:pt>
    <dgm:pt modelId="{46533517-5D55-2B47-B149-1F9BDC5B5031}">
      <dgm:prSet phldrT="[Text]"/>
      <dgm:spPr/>
      <dgm:t>
        <a:bodyPr/>
        <a:lstStyle/>
        <a:p>
          <a:r>
            <a:rPr lang="en-US" dirty="0" smtClean="0">
              <a:solidFill>
                <a:schemeClr val="accent6">
                  <a:lumMod val="50000"/>
                </a:schemeClr>
              </a:solidFill>
            </a:rPr>
            <a:t>October - December 2016</a:t>
          </a:r>
          <a:endParaRPr lang="en-US" dirty="0">
            <a:solidFill>
              <a:schemeClr val="accent6">
                <a:lumMod val="50000"/>
              </a:schemeClr>
            </a:solidFill>
          </a:endParaRPr>
        </a:p>
      </dgm:t>
    </dgm:pt>
    <dgm:pt modelId="{DCE0546B-5003-944A-A9BE-51717C2750CB}" type="parTrans" cxnId="{6E4E6391-A902-E142-ADF2-65369A93A368}">
      <dgm:prSet/>
      <dgm:spPr/>
      <dgm:t>
        <a:bodyPr/>
        <a:lstStyle/>
        <a:p>
          <a:endParaRPr lang="en-US"/>
        </a:p>
      </dgm:t>
    </dgm:pt>
    <dgm:pt modelId="{C796CFC7-271A-734B-99C2-333BD1070210}" type="sibTrans" cxnId="{6E4E6391-A902-E142-ADF2-65369A93A368}">
      <dgm:prSet/>
      <dgm:spPr/>
      <dgm:t>
        <a:bodyPr/>
        <a:lstStyle/>
        <a:p>
          <a:endParaRPr lang="en-US"/>
        </a:p>
      </dgm:t>
    </dgm:pt>
    <dgm:pt modelId="{88232051-31F7-0947-AB9A-7745083CD584}">
      <dgm:prSet phldrT="[Text]" custT="1"/>
      <dgm:spPr/>
      <dgm:t>
        <a:bodyPr/>
        <a:lstStyle/>
        <a:p>
          <a:r>
            <a:rPr lang="en-US" sz="1600" b="1" dirty="0" smtClean="0"/>
            <a:t>- States submit PY 2015-16 performance data and narrative to ED (December 31; final year of WIA performance data)</a:t>
          </a:r>
          <a:endParaRPr lang="en-US" sz="1600" b="1" dirty="0"/>
        </a:p>
      </dgm:t>
    </dgm:pt>
    <dgm:pt modelId="{7D66B11C-681A-4740-8E6A-3540147342D6}" type="parTrans" cxnId="{212B84F2-D0CC-6F47-BFB5-54FDF81AA0BF}">
      <dgm:prSet/>
      <dgm:spPr/>
      <dgm:t>
        <a:bodyPr/>
        <a:lstStyle/>
        <a:p>
          <a:endParaRPr lang="en-US"/>
        </a:p>
      </dgm:t>
    </dgm:pt>
    <dgm:pt modelId="{19F186CB-8A22-B842-A3C1-71544FE7D0F3}" type="sibTrans" cxnId="{212B84F2-D0CC-6F47-BFB5-54FDF81AA0BF}">
      <dgm:prSet/>
      <dgm:spPr/>
      <dgm:t>
        <a:bodyPr/>
        <a:lstStyle/>
        <a:p>
          <a:endParaRPr lang="en-US"/>
        </a:p>
      </dgm:t>
    </dgm:pt>
    <dgm:pt modelId="{2D8E5005-3328-614C-8EA7-09BFD6A2E4EB}" type="pres">
      <dgm:prSet presAssocID="{F7BF4A04-5EBB-2140-8788-E72318750B30}" presName="Name0" presStyleCnt="0">
        <dgm:presLayoutVars>
          <dgm:chMax val="5"/>
          <dgm:chPref val="5"/>
          <dgm:dir/>
          <dgm:animLvl val="lvl"/>
        </dgm:presLayoutVars>
      </dgm:prSet>
      <dgm:spPr/>
      <dgm:t>
        <a:bodyPr/>
        <a:lstStyle/>
        <a:p>
          <a:endParaRPr lang="en-US"/>
        </a:p>
      </dgm:t>
    </dgm:pt>
    <dgm:pt modelId="{4E1686E6-523C-4C45-B095-85F26C1C617F}" type="pres">
      <dgm:prSet presAssocID="{25220764-8C89-4346-9430-B9E366681F20}" presName="parentText1" presStyleLbl="node1" presStyleIdx="0" presStyleCnt="3">
        <dgm:presLayoutVars>
          <dgm:chMax/>
          <dgm:chPref val="3"/>
          <dgm:bulletEnabled val="1"/>
        </dgm:presLayoutVars>
      </dgm:prSet>
      <dgm:spPr/>
      <dgm:t>
        <a:bodyPr/>
        <a:lstStyle/>
        <a:p>
          <a:endParaRPr lang="en-US"/>
        </a:p>
      </dgm:t>
    </dgm:pt>
    <dgm:pt modelId="{79101F9A-446E-634E-8C55-3146CF1D4A75}" type="pres">
      <dgm:prSet presAssocID="{25220764-8C89-4346-9430-B9E366681F20}" presName="childText1" presStyleLbl="solidAlignAcc1" presStyleIdx="0" presStyleCnt="3">
        <dgm:presLayoutVars>
          <dgm:chMax val="0"/>
          <dgm:chPref val="0"/>
          <dgm:bulletEnabled val="1"/>
        </dgm:presLayoutVars>
      </dgm:prSet>
      <dgm:spPr/>
      <dgm:t>
        <a:bodyPr/>
        <a:lstStyle/>
        <a:p>
          <a:endParaRPr lang="en-US"/>
        </a:p>
      </dgm:t>
    </dgm:pt>
    <dgm:pt modelId="{ACF2B1B2-084A-B94A-BB38-02AFD13D79CF}" type="pres">
      <dgm:prSet presAssocID="{3B04FD0A-69A9-8D4A-91A8-9794843D5059}" presName="parentText2" presStyleLbl="node1" presStyleIdx="1" presStyleCnt="3">
        <dgm:presLayoutVars>
          <dgm:chMax/>
          <dgm:chPref val="3"/>
          <dgm:bulletEnabled val="1"/>
        </dgm:presLayoutVars>
      </dgm:prSet>
      <dgm:spPr/>
      <dgm:t>
        <a:bodyPr/>
        <a:lstStyle/>
        <a:p>
          <a:endParaRPr lang="en-US"/>
        </a:p>
      </dgm:t>
    </dgm:pt>
    <dgm:pt modelId="{1179DCEA-34CC-B44A-9DC5-CA876C73A9CE}" type="pres">
      <dgm:prSet presAssocID="{3B04FD0A-69A9-8D4A-91A8-9794843D5059}" presName="childText2" presStyleLbl="solidAlignAcc1" presStyleIdx="1" presStyleCnt="3" custScaleX="105612" custScaleY="139765" custLinFactNeighborX="1646" custLinFactNeighborY="18618">
        <dgm:presLayoutVars>
          <dgm:chMax val="0"/>
          <dgm:chPref val="0"/>
          <dgm:bulletEnabled val="1"/>
        </dgm:presLayoutVars>
      </dgm:prSet>
      <dgm:spPr/>
      <dgm:t>
        <a:bodyPr/>
        <a:lstStyle/>
        <a:p>
          <a:endParaRPr lang="en-US"/>
        </a:p>
      </dgm:t>
    </dgm:pt>
    <dgm:pt modelId="{627CD2E9-F1E7-0843-937E-D129E49C552F}" type="pres">
      <dgm:prSet presAssocID="{46533517-5D55-2B47-B149-1F9BDC5B5031}" presName="parentText3" presStyleLbl="node1" presStyleIdx="2" presStyleCnt="3">
        <dgm:presLayoutVars>
          <dgm:chMax/>
          <dgm:chPref val="3"/>
          <dgm:bulletEnabled val="1"/>
        </dgm:presLayoutVars>
      </dgm:prSet>
      <dgm:spPr/>
      <dgm:t>
        <a:bodyPr/>
        <a:lstStyle/>
        <a:p>
          <a:endParaRPr lang="en-US"/>
        </a:p>
      </dgm:t>
    </dgm:pt>
    <dgm:pt modelId="{9FA8F82A-E311-3443-BB80-6DC8AF246568}" type="pres">
      <dgm:prSet presAssocID="{46533517-5D55-2B47-B149-1F9BDC5B5031}" presName="childText3" presStyleLbl="solidAlignAcc1" presStyleIdx="2" presStyleCnt="3">
        <dgm:presLayoutVars>
          <dgm:chMax val="0"/>
          <dgm:chPref val="0"/>
          <dgm:bulletEnabled val="1"/>
        </dgm:presLayoutVars>
      </dgm:prSet>
      <dgm:spPr/>
      <dgm:t>
        <a:bodyPr/>
        <a:lstStyle/>
        <a:p>
          <a:endParaRPr lang="en-US"/>
        </a:p>
      </dgm:t>
    </dgm:pt>
  </dgm:ptLst>
  <dgm:cxnLst>
    <dgm:cxn modelId="{DE6ADFFA-B0C5-4D0C-AA96-AB00B3D20136}" type="presOf" srcId="{25220764-8C89-4346-9430-B9E366681F20}" destId="{4E1686E6-523C-4C45-B095-85F26C1C617F}" srcOrd="0" destOrd="0" presId="urn:microsoft.com/office/officeart/2009/3/layout/IncreasingArrowsProcess"/>
    <dgm:cxn modelId="{2C3063E7-1C19-4E70-A6E6-DDCD8FA44AA6}" type="presOf" srcId="{46533517-5D55-2B47-B149-1F9BDC5B5031}" destId="{627CD2E9-F1E7-0843-937E-D129E49C552F}" srcOrd="0" destOrd="0" presId="urn:microsoft.com/office/officeart/2009/3/layout/IncreasingArrowsProcess"/>
    <dgm:cxn modelId="{AAFAE02B-E382-4878-9665-05EC2A51A31D}" type="presOf" srcId="{88232051-31F7-0947-AB9A-7745083CD584}" destId="{9FA8F82A-E311-3443-BB80-6DC8AF246568}" srcOrd="0" destOrd="0" presId="urn:microsoft.com/office/officeart/2009/3/layout/IncreasingArrowsProcess"/>
    <dgm:cxn modelId="{EC8F9C89-24E1-0949-9D5C-E3D43CBB50E7}" srcId="{F7BF4A04-5EBB-2140-8788-E72318750B30}" destId="{3B04FD0A-69A9-8D4A-91A8-9794843D5059}" srcOrd="1" destOrd="0" parTransId="{FF906969-4A14-5540-B773-3A0218F64201}" sibTransId="{B3ECFEA3-D39C-C548-959E-23B18F0D723F}"/>
    <dgm:cxn modelId="{212B84F2-D0CC-6F47-BFB5-54FDF81AA0BF}" srcId="{46533517-5D55-2B47-B149-1F9BDC5B5031}" destId="{88232051-31F7-0947-AB9A-7745083CD584}" srcOrd="0" destOrd="0" parTransId="{7D66B11C-681A-4740-8E6A-3540147342D6}" sibTransId="{19F186CB-8A22-B842-A3C1-71544FE7D0F3}"/>
    <dgm:cxn modelId="{B144E1EC-34F9-43B2-8B36-89D6551B168F}" type="presOf" srcId="{82D5A52B-0D09-1A47-BB52-A41CFD2AD820}" destId="{1179DCEA-34CC-B44A-9DC5-CA876C73A9CE}" srcOrd="0" destOrd="0" presId="urn:microsoft.com/office/officeart/2009/3/layout/IncreasingArrowsProcess"/>
    <dgm:cxn modelId="{88A14558-9099-453C-8079-8F793972CE34}" type="presOf" srcId="{9289DFD7-36EF-3E41-866E-0FFCC4AE43EF}" destId="{79101F9A-446E-634E-8C55-3146CF1D4A75}" srcOrd="0" destOrd="0" presId="urn:microsoft.com/office/officeart/2009/3/layout/IncreasingArrowsProcess"/>
    <dgm:cxn modelId="{6E4E6391-A902-E142-ADF2-65369A93A368}" srcId="{F7BF4A04-5EBB-2140-8788-E72318750B30}" destId="{46533517-5D55-2B47-B149-1F9BDC5B5031}" srcOrd="2" destOrd="0" parTransId="{DCE0546B-5003-944A-A9BE-51717C2750CB}" sibTransId="{C796CFC7-271A-734B-99C2-333BD1070210}"/>
    <dgm:cxn modelId="{0752F7CB-A5BD-469B-BADD-98B7007AC550}" type="presOf" srcId="{3B04FD0A-69A9-8D4A-91A8-9794843D5059}" destId="{ACF2B1B2-084A-B94A-BB38-02AFD13D79CF}" srcOrd="0" destOrd="0" presId="urn:microsoft.com/office/officeart/2009/3/layout/IncreasingArrowsProcess"/>
    <dgm:cxn modelId="{DA59A08E-32B5-3944-A52A-EE6697A2F531}" srcId="{3B04FD0A-69A9-8D4A-91A8-9794843D5059}" destId="{82D5A52B-0D09-1A47-BB52-A41CFD2AD820}" srcOrd="0" destOrd="0" parTransId="{52E09C6D-8457-5249-BCDC-E2A4E0AB9EE2}" sibTransId="{A31D1344-3F00-F940-9E61-B90058C3EFA7}"/>
    <dgm:cxn modelId="{E0D0812D-CA94-5846-86B2-0ED9EFDB0D12}" srcId="{F7BF4A04-5EBB-2140-8788-E72318750B30}" destId="{25220764-8C89-4346-9430-B9E366681F20}" srcOrd="0" destOrd="0" parTransId="{4A69AF3E-7B7B-2E44-A14E-7A0A8780F80B}" sibTransId="{C8ED16E7-3945-1F41-B503-0BC1582BF701}"/>
    <dgm:cxn modelId="{8E3EE688-7019-4F03-89BA-70C1B0F05853}" type="presOf" srcId="{F7BF4A04-5EBB-2140-8788-E72318750B30}" destId="{2D8E5005-3328-614C-8EA7-09BFD6A2E4EB}" srcOrd="0" destOrd="0" presId="urn:microsoft.com/office/officeart/2009/3/layout/IncreasingArrowsProcess"/>
    <dgm:cxn modelId="{86BE1153-D212-D34F-86CA-953C13D22364}" srcId="{25220764-8C89-4346-9430-B9E366681F20}" destId="{9289DFD7-36EF-3E41-866E-0FFCC4AE43EF}" srcOrd="0" destOrd="0" parTransId="{72A74EE9-B494-754B-8D15-FAFD2BA7CF51}" sibTransId="{D511DED7-6047-0449-B71A-007C68DA6105}"/>
    <dgm:cxn modelId="{F68F57B1-67DE-4DB1-BBA6-01D3603C33A1}" type="presParOf" srcId="{2D8E5005-3328-614C-8EA7-09BFD6A2E4EB}" destId="{4E1686E6-523C-4C45-B095-85F26C1C617F}" srcOrd="0" destOrd="0" presId="urn:microsoft.com/office/officeart/2009/3/layout/IncreasingArrowsProcess"/>
    <dgm:cxn modelId="{7127CF69-E5DB-4E54-B1E6-1954662BD0E0}" type="presParOf" srcId="{2D8E5005-3328-614C-8EA7-09BFD6A2E4EB}" destId="{79101F9A-446E-634E-8C55-3146CF1D4A75}" srcOrd="1" destOrd="0" presId="urn:microsoft.com/office/officeart/2009/3/layout/IncreasingArrowsProcess"/>
    <dgm:cxn modelId="{56462A75-B28D-41FC-B369-7F17A1562ED5}" type="presParOf" srcId="{2D8E5005-3328-614C-8EA7-09BFD6A2E4EB}" destId="{ACF2B1B2-084A-B94A-BB38-02AFD13D79CF}" srcOrd="2" destOrd="0" presId="urn:microsoft.com/office/officeart/2009/3/layout/IncreasingArrowsProcess"/>
    <dgm:cxn modelId="{6F72A724-2816-4969-AEB5-2CC40549073F}" type="presParOf" srcId="{2D8E5005-3328-614C-8EA7-09BFD6A2E4EB}" destId="{1179DCEA-34CC-B44A-9DC5-CA876C73A9CE}" srcOrd="3" destOrd="0" presId="urn:microsoft.com/office/officeart/2009/3/layout/IncreasingArrowsProcess"/>
    <dgm:cxn modelId="{CD2BDFE5-1870-426E-887A-77B3339D6726}" type="presParOf" srcId="{2D8E5005-3328-614C-8EA7-09BFD6A2E4EB}" destId="{627CD2E9-F1E7-0843-937E-D129E49C552F}" srcOrd="4" destOrd="0" presId="urn:microsoft.com/office/officeart/2009/3/layout/IncreasingArrowsProcess"/>
    <dgm:cxn modelId="{FAC69A0C-72E3-4989-8F41-CD7F6D640347}" type="presParOf" srcId="{2D8E5005-3328-614C-8EA7-09BFD6A2E4EB}" destId="{9FA8F82A-E311-3443-BB80-6DC8AF246568}"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E1A586-9E94-8D4D-8DB6-5107EB2D3C5E}"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C1C72F7C-1AF9-B04A-88B5-8060F0DF3BBE}">
      <dgm:prSet phldrT="[Text]"/>
      <dgm:spPr/>
      <dgm:t>
        <a:bodyPr/>
        <a:lstStyle/>
        <a:p>
          <a:r>
            <a:rPr lang="en-US" b="1" dirty="0" smtClean="0">
              <a:solidFill>
                <a:schemeClr val="bg1"/>
              </a:solidFill>
            </a:rPr>
            <a:t>AEFLA Plan Elements</a:t>
          </a:r>
          <a:endParaRPr lang="en-US" b="1" dirty="0">
            <a:solidFill>
              <a:schemeClr val="bg1"/>
            </a:solidFill>
          </a:endParaRPr>
        </a:p>
      </dgm:t>
    </dgm:pt>
    <dgm:pt modelId="{3B1B6CCE-20CA-9749-B7C5-4CB672E6BEE4}" type="parTrans" cxnId="{A4AE586C-CB7A-9745-9374-77C383CE36F8}">
      <dgm:prSet/>
      <dgm:spPr/>
      <dgm:t>
        <a:bodyPr/>
        <a:lstStyle/>
        <a:p>
          <a:endParaRPr lang="en-US"/>
        </a:p>
      </dgm:t>
    </dgm:pt>
    <dgm:pt modelId="{1E52F5D9-5566-4D41-AC7F-B64DEA28CA82}" type="sibTrans" cxnId="{A4AE586C-CB7A-9745-9374-77C383CE36F8}">
      <dgm:prSet/>
      <dgm:spPr/>
      <dgm:t>
        <a:bodyPr/>
        <a:lstStyle/>
        <a:p>
          <a:endParaRPr lang="en-US"/>
        </a:p>
      </dgm:t>
    </dgm:pt>
    <dgm:pt modelId="{F7A851A7-C1D4-3148-AB46-D9D509CF5A53}">
      <dgm:prSet phldrT="[Text]"/>
      <dgm:spPr/>
      <dgm:t>
        <a:bodyPr/>
        <a:lstStyle/>
        <a:p>
          <a:r>
            <a:rPr lang="en-US" dirty="0" smtClean="0">
              <a:solidFill>
                <a:schemeClr val="accent6">
                  <a:lumMod val="50000"/>
                </a:schemeClr>
              </a:solidFill>
            </a:rPr>
            <a:t>Alignment of adult education content standards with ESEA State academic standards</a:t>
          </a:r>
          <a:endParaRPr lang="en-US" dirty="0">
            <a:solidFill>
              <a:schemeClr val="accent6">
                <a:lumMod val="50000"/>
              </a:schemeClr>
            </a:solidFill>
          </a:endParaRPr>
        </a:p>
      </dgm:t>
    </dgm:pt>
    <dgm:pt modelId="{18FA45E2-8F78-FD47-8060-D3E9A9806C95}" type="parTrans" cxnId="{DAABAE5B-63E1-C84E-989D-A1EB1A6B0C11}">
      <dgm:prSet/>
      <dgm:spPr/>
      <dgm:t>
        <a:bodyPr/>
        <a:lstStyle/>
        <a:p>
          <a:endParaRPr lang="en-US"/>
        </a:p>
      </dgm:t>
    </dgm:pt>
    <dgm:pt modelId="{F3CB97E6-5871-3F47-B749-76B3BE65D29A}" type="sibTrans" cxnId="{DAABAE5B-63E1-C84E-989D-A1EB1A6B0C11}">
      <dgm:prSet/>
      <dgm:spPr/>
      <dgm:t>
        <a:bodyPr/>
        <a:lstStyle/>
        <a:p>
          <a:endParaRPr lang="en-US"/>
        </a:p>
      </dgm:t>
    </dgm:pt>
    <dgm:pt modelId="{B91805F5-B754-EB4D-9623-FFCADECB5042}">
      <dgm:prSet phldrT="[Text]"/>
      <dgm:spPr/>
      <dgm:t>
        <a:bodyPr/>
        <a:lstStyle/>
        <a:p>
          <a:r>
            <a:rPr lang="en-US" dirty="0" smtClean="0">
              <a:solidFill>
                <a:schemeClr val="accent6">
                  <a:lumMod val="50000"/>
                </a:schemeClr>
              </a:solidFill>
            </a:rPr>
            <a:t>Funding of local activities using 13 considerations under AEFLA</a:t>
          </a:r>
          <a:endParaRPr lang="en-US" dirty="0">
            <a:solidFill>
              <a:schemeClr val="accent6">
                <a:lumMod val="50000"/>
              </a:schemeClr>
            </a:solidFill>
          </a:endParaRPr>
        </a:p>
      </dgm:t>
    </dgm:pt>
    <dgm:pt modelId="{9A7801FC-A82B-C042-8BBF-5AF1F41D87F1}" type="parTrans" cxnId="{2BF354F5-3537-E743-83FB-18E6CD89A4B3}">
      <dgm:prSet/>
      <dgm:spPr/>
      <dgm:t>
        <a:bodyPr/>
        <a:lstStyle/>
        <a:p>
          <a:endParaRPr lang="en-US"/>
        </a:p>
      </dgm:t>
    </dgm:pt>
    <dgm:pt modelId="{FC79C615-5DF2-D047-A635-40F69DEF7B72}" type="sibTrans" cxnId="{2BF354F5-3537-E743-83FB-18E6CD89A4B3}">
      <dgm:prSet/>
      <dgm:spPr/>
      <dgm:t>
        <a:bodyPr/>
        <a:lstStyle/>
        <a:p>
          <a:endParaRPr lang="en-US"/>
        </a:p>
      </dgm:t>
    </dgm:pt>
    <dgm:pt modelId="{9077BE63-D729-C04E-97BE-E9101A7A5C8E}">
      <dgm:prSet phldrT="[Text]"/>
      <dgm:spPr/>
      <dgm:t>
        <a:bodyPr/>
        <a:lstStyle/>
        <a:p>
          <a:r>
            <a:rPr lang="en-US" dirty="0" smtClean="0">
              <a:solidFill>
                <a:schemeClr val="accent6">
                  <a:lumMod val="50000"/>
                </a:schemeClr>
              </a:solidFill>
            </a:rPr>
            <a:t>Use of funds for adult education and literacy activities</a:t>
          </a:r>
          <a:endParaRPr lang="en-US" dirty="0">
            <a:solidFill>
              <a:schemeClr val="accent6">
                <a:lumMod val="50000"/>
              </a:schemeClr>
            </a:solidFill>
          </a:endParaRPr>
        </a:p>
      </dgm:t>
    </dgm:pt>
    <dgm:pt modelId="{D443E248-46FF-3F47-8875-52185E0EB1E1}" type="parTrans" cxnId="{2729C85A-5DF3-164B-B4B8-2B914C2FC7BC}">
      <dgm:prSet/>
      <dgm:spPr/>
      <dgm:t>
        <a:bodyPr/>
        <a:lstStyle/>
        <a:p>
          <a:endParaRPr lang="en-US"/>
        </a:p>
      </dgm:t>
    </dgm:pt>
    <dgm:pt modelId="{7B9E2270-F2B8-A34F-9C7B-7D164EA7CDB0}" type="sibTrans" cxnId="{2729C85A-5DF3-164B-B4B8-2B914C2FC7BC}">
      <dgm:prSet/>
      <dgm:spPr/>
      <dgm:t>
        <a:bodyPr/>
        <a:lstStyle/>
        <a:p>
          <a:endParaRPr lang="en-US"/>
        </a:p>
      </dgm:t>
    </dgm:pt>
    <dgm:pt modelId="{BD76FBD3-DBEC-BD47-932D-28A061EE9AC9}">
      <dgm:prSet phldrT="[Text]"/>
      <dgm:spPr/>
      <dgm:t>
        <a:bodyPr/>
        <a:lstStyle/>
        <a:p>
          <a:r>
            <a:rPr lang="en-US" dirty="0" smtClean="0">
              <a:solidFill>
                <a:schemeClr val="accent6">
                  <a:lumMod val="50000"/>
                </a:schemeClr>
              </a:solidFill>
            </a:rPr>
            <a:t>Assess and improve quality of adult education providers</a:t>
          </a:r>
          <a:endParaRPr lang="en-US" dirty="0">
            <a:solidFill>
              <a:schemeClr val="accent6">
                <a:lumMod val="50000"/>
              </a:schemeClr>
            </a:solidFill>
          </a:endParaRPr>
        </a:p>
      </dgm:t>
    </dgm:pt>
    <dgm:pt modelId="{5E41B93D-5545-AA4C-936B-D303F2D29086}" type="parTrans" cxnId="{84117E01-7FCF-5148-AF30-5EA31594F024}">
      <dgm:prSet/>
      <dgm:spPr/>
      <dgm:t>
        <a:bodyPr/>
        <a:lstStyle/>
        <a:p>
          <a:endParaRPr lang="en-US"/>
        </a:p>
      </dgm:t>
    </dgm:pt>
    <dgm:pt modelId="{1B5E9BC0-9203-D74A-A32C-BD651885D96D}" type="sibTrans" cxnId="{84117E01-7FCF-5148-AF30-5EA31594F024}">
      <dgm:prSet/>
      <dgm:spPr/>
      <dgm:t>
        <a:bodyPr/>
        <a:lstStyle/>
        <a:p>
          <a:endParaRPr lang="en-US"/>
        </a:p>
      </dgm:t>
    </dgm:pt>
    <dgm:pt modelId="{4C5F44D2-75A0-5D4F-A4AC-EC15DC58D577}" type="pres">
      <dgm:prSet presAssocID="{DBE1A586-9E94-8D4D-8DB6-5107EB2D3C5E}" presName="vert0" presStyleCnt="0">
        <dgm:presLayoutVars>
          <dgm:dir/>
          <dgm:animOne val="branch"/>
          <dgm:animLvl val="lvl"/>
        </dgm:presLayoutVars>
      </dgm:prSet>
      <dgm:spPr/>
      <dgm:t>
        <a:bodyPr/>
        <a:lstStyle/>
        <a:p>
          <a:endParaRPr lang="en-US"/>
        </a:p>
      </dgm:t>
    </dgm:pt>
    <dgm:pt modelId="{31E01D41-40F2-8E41-A315-63F2363F8E55}" type="pres">
      <dgm:prSet presAssocID="{C1C72F7C-1AF9-B04A-88B5-8060F0DF3BBE}" presName="thickLine" presStyleLbl="alignNode1" presStyleIdx="0" presStyleCnt="1"/>
      <dgm:spPr/>
    </dgm:pt>
    <dgm:pt modelId="{54F44C9F-6360-7B48-8FA7-74E0BCADF2B1}" type="pres">
      <dgm:prSet presAssocID="{C1C72F7C-1AF9-B04A-88B5-8060F0DF3BBE}" presName="horz1" presStyleCnt="0"/>
      <dgm:spPr/>
    </dgm:pt>
    <dgm:pt modelId="{E9770A43-564B-7D44-9208-C00FF75F99B6}" type="pres">
      <dgm:prSet presAssocID="{C1C72F7C-1AF9-B04A-88B5-8060F0DF3BBE}" presName="tx1" presStyleLbl="revTx" presStyleIdx="0" presStyleCnt="5"/>
      <dgm:spPr/>
      <dgm:t>
        <a:bodyPr/>
        <a:lstStyle/>
        <a:p>
          <a:endParaRPr lang="en-US"/>
        </a:p>
      </dgm:t>
    </dgm:pt>
    <dgm:pt modelId="{F20AC442-DC31-274E-81B9-685BEC51BB65}" type="pres">
      <dgm:prSet presAssocID="{C1C72F7C-1AF9-B04A-88B5-8060F0DF3BBE}" presName="vert1" presStyleCnt="0"/>
      <dgm:spPr/>
    </dgm:pt>
    <dgm:pt modelId="{D0285185-9090-534D-8E1A-A8F95F7449E1}" type="pres">
      <dgm:prSet presAssocID="{F7A851A7-C1D4-3148-AB46-D9D509CF5A53}" presName="vertSpace2a" presStyleCnt="0"/>
      <dgm:spPr/>
    </dgm:pt>
    <dgm:pt modelId="{03202554-590A-2C4D-BF5C-A5DC65DD9597}" type="pres">
      <dgm:prSet presAssocID="{F7A851A7-C1D4-3148-AB46-D9D509CF5A53}" presName="horz2" presStyleCnt="0"/>
      <dgm:spPr/>
    </dgm:pt>
    <dgm:pt modelId="{49EBF067-CA3F-5641-9699-93E7B67B8E1B}" type="pres">
      <dgm:prSet presAssocID="{F7A851A7-C1D4-3148-AB46-D9D509CF5A53}" presName="horzSpace2" presStyleCnt="0"/>
      <dgm:spPr/>
    </dgm:pt>
    <dgm:pt modelId="{F7CB4ACD-82FF-5047-A3DF-55C0018E0512}" type="pres">
      <dgm:prSet presAssocID="{F7A851A7-C1D4-3148-AB46-D9D509CF5A53}" presName="tx2" presStyleLbl="revTx" presStyleIdx="1" presStyleCnt="5"/>
      <dgm:spPr/>
      <dgm:t>
        <a:bodyPr/>
        <a:lstStyle/>
        <a:p>
          <a:endParaRPr lang="en-US"/>
        </a:p>
      </dgm:t>
    </dgm:pt>
    <dgm:pt modelId="{10F15FE9-923C-514F-8F5A-A67A66263912}" type="pres">
      <dgm:prSet presAssocID="{F7A851A7-C1D4-3148-AB46-D9D509CF5A53}" presName="vert2" presStyleCnt="0"/>
      <dgm:spPr/>
    </dgm:pt>
    <dgm:pt modelId="{38304038-21E5-CC43-A02B-A75BAC644469}" type="pres">
      <dgm:prSet presAssocID="{F7A851A7-C1D4-3148-AB46-D9D509CF5A53}" presName="thinLine2b" presStyleLbl="callout" presStyleIdx="0" presStyleCnt="4"/>
      <dgm:spPr/>
    </dgm:pt>
    <dgm:pt modelId="{6B34FC69-14F2-3A49-BB8F-BC8AE98375CD}" type="pres">
      <dgm:prSet presAssocID="{F7A851A7-C1D4-3148-AB46-D9D509CF5A53}" presName="vertSpace2b" presStyleCnt="0"/>
      <dgm:spPr/>
    </dgm:pt>
    <dgm:pt modelId="{C1E95F07-EDEF-BD4D-ABDF-E33653B56217}" type="pres">
      <dgm:prSet presAssocID="{B91805F5-B754-EB4D-9623-FFCADECB5042}" presName="horz2" presStyleCnt="0"/>
      <dgm:spPr/>
    </dgm:pt>
    <dgm:pt modelId="{2BB1902B-081A-C447-81C5-16F0EAA915C8}" type="pres">
      <dgm:prSet presAssocID="{B91805F5-B754-EB4D-9623-FFCADECB5042}" presName="horzSpace2" presStyleCnt="0"/>
      <dgm:spPr/>
    </dgm:pt>
    <dgm:pt modelId="{A6A5310C-01BB-CA45-A4FE-734FC396EB49}" type="pres">
      <dgm:prSet presAssocID="{B91805F5-B754-EB4D-9623-FFCADECB5042}" presName="tx2" presStyleLbl="revTx" presStyleIdx="2" presStyleCnt="5"/>
      <dgm:spPr/>
      <dgm:t>
        <a:bodyPr/>
        <a:lstStyle/>
        <a:p>
          <a:endParaRPr lang="en-US"/>
        </a:p>
      </dgm:t>
    </dgm:pt>
    <dgm:pt modelId="{F959AF6F-1213-934D-A552-9D4450208760}" type="pres">
      <dgm:prSet presAssocID="{B91805F5-B754-EB4D-9623-FFCADECB5042}" presName="vert2" presStyleCnt="0"/>
      <dgm:spPr/>
    </dgm:pt>
    <dgm:pt modelId="{D8A98F74-1CC8-9D45-A33E-AC3EA0BCB594}" type="pres">
      <dgm:prSet presAssocID="{B91805F5-B754-EB4D-9623-FFCADECB5042}" presName="thinLine2b" presStyleLbl="callout" presStyleIdx="1" presStyleCnt="4"/>
      <dgm:spPr/>
    </dgm:pt>
    <dgm:pt modelId="{D86893A7-AFA8-764A-BF4B-530BA9F37CC2}" type="pres">
      <dgm:prSet presAssocID="{B91805F5-B754-EB4D-9623-FFCADECB5042}" presName="vertSpace2b" presStyleCnt="0"/>
      <dgm:spPr/>
    </dgm:pt>
    <dgm:pt modelId="{E5D82005-01C0-BF4B-AF4B-B9F0EBCEB96A}" type="pres">
      <dgm:prSet presAssocID="{9077BE63-D729-C04E-97BE-E9101A7A5C8E}" presName="horz2" presStyleCnt="0"/>
      <dgm:spPr/>
    </dgm:pt>
    <dgm:pt modelId="{1AB7EA2A-483C-B04F-AF99-165A109C1727}" type="pres">
      <dgm:prSet presAssocID="{9077BE63-D729-C04E-97BE-E9101A7A5C8E}" presName="horzSpace2" presStyleCnt="0"/>
      <dgm:spPr/>
    </dgm:pt>
    <dgm:pt modelId="{EBC2ECC5-B5F4-574A-BE03-A048F429A3A8}" type="pres">
      <dgm:prSet presAssocID="{9077BE63-D729-C04E-97BE-E9101A7A5C8E}" presName="tx2" presStyleLbl="revTx" presStyleIdx="3" presStyleCnt="5"/>
      <dgm:spPr/>
      <dgm:t>
        <a:bodyPr/>
        <a:lstStyle/>
        <a:p>
          <a:endParaRPr lang="en-US"/>
        </a:p>
      </dgm:t>
    </dgm:pt>
    <dgm:pt modelId="{F643E55C-C143-F94C-BBC1-80F5B1ABF681}" type="pres">
      <dgm:prSet presAssocID="{9077BE63-D729-C04E-97BE-E9101A7A5C8E}" presName="vert2" presStyleCnt="0"/>
      <dgm:spPr/>
    </dgm:pt>
    <dgm:pt modelId="{F745A3C3-775C-9145-97E8-49F02CE2F880}" type="pres">
      <dgm:prSet presAssocID="{9077BE63-D729-C04E-97BE-E9101A7A5C8E}" presName="thinLine2b" presStyleLbl="callout" presStyleIdx="2" presStyleCnt="4"/>
      <dgm:spPr/>
    </dgm:pt>
    <dgm:pt modelId="{39B8585B-A16A-6143-B846-10E769ECB8C6}" type="pres">
      <dgm:prSet presAssocID="{9077BE63-D729-C04E-97BE-E9101A7A5C8E}" presName="vertSpace2b" presStyleCnt="0"/>
      <dgm:spPr/>
    </dgm:pt>
    <dgm:pt modelId="{34D93198-9111-D94A-ABB6-0649F3D62019}" type="pres">
      <dgm:prSet presAssocID="{BD76FBD3-DBEC-BD47-932D-28A061EE9AC9}" presName="horz2" presStyleCnt="0"/>
      <dgm:spPr/>
    </dgm:pt>
    <dgm:pt modelId="{BB757D8D-723F-F749-BAC1-22D03E0CD2EB}" type="pres">
      <dgm:prSet presAssocID="{BD76FBD3-DBEC-BD47-932D-28A061EE9AC9}" presName="horzSpace2" presStyleCnt="0"/>
      <dgm:spPr/>
    </dgm:pt>
    <dgm:pt modelId="{EC81AA1D-7122-8F4D-BB94-92DC0B5AB51C}" type="pres">
      <dgm:prSet presAssocID="{BD76FBD3-DBEC-BD47-932D-28A061EE9AC9}" presName="tx2" presStyleLbl="revTx" presStyleIdx="4" presStyleCnt="5"/>
      <dgm:spPr/>
      <dgm:t>
        <a:bodyPr/>
        <a:lstStyle/>
        <a:p>
          <a:endParaRPr lang="en-US"/>
        </a:p>
      </dgm:t>
    </dgm:pt>
    <dgm:pt modelId="{3475CAFE-666C-A94D-BE38-B7DA97CD59D8}" type="pres">
      <dgm:prSet presAssocID="{BD76FBD3-DBEC-BD47-932D-28A061EE9AC9}" presName="vert2" presStyleCnt="0"/>
      <dgm:spPr/>
    </dgm:pt>
    <dgm:pt modelId="{B10EEC3E-503B-7C47-9610-A1A02F1F3574}" type="pres">
      <dgm:prSet presAssocID="{BD76FBD3-DBEC-BD47-932D-28A061EE9AC9}" presName="thinLine2b" presStyleLbl="callout" presStyleIdx="3" presStyleCnt="4"/>
      <dgm:spPr/>
    </dgm:pt>
    <dgm:pt modelId="{59C96DB8-3A97-E842-B95F-47EF74AF6D38}" type="pres">
      <dgm:prSet presAssocID="{BD76FBD3-DBEC-BD47-932D-28A061EE9AC9}" presName="vertSpace2b" presStyleCnt="0"/>
      <dgm:spPr/>
    </dgm:pt>
  </dgm:ptLst>
  <dgm:cxnLst>
    <dgm:cxn modelId="{05987FA1-EA5E-4754-8FC4-91CE2C35F1E6}" type="presOf" srcId="{9077BE63-D729-C04E-97BE-E9101A7A5C8E}" destId="{EBC2ECC5-B5F4-574A-BE03-A048F429A3A8}" srcOrd="0" destOrd="0" presId="urn:microsoft.com/office/officeart/2008/layout/LinedList"/>
    <dgm:cxn modelId="{A4AE586C-CB7A-9745-9374-77C383CE36F8}" srcId="{DBE1A586-9E94-8D4D-8DB6-5107EB2D3C5E}" destId="{C1C72F7C-1AF9-B04A-88B5-8060F0DF3BBE}" srcOrd="0" destOrd="0" parTransId="{3B1B6CCE-20CA-9749-B7C5-4CB672E6BEE4}" sibTransId="{1E52F5D9-5566-4D41-AC7F-B64DEA28CA82}"/>
    <dgm:cxn modelId="{69378117-E4F5-4D75-A904-715EFFE97FF4}" type="presOf" srcId="{B91805F5-B754-EB4D-9623-FFCADECB5042}" destId="{A6A5310C-01BB-CA45-A4FE-734FC396EB49}" srcOrd="0" destOrd="0" presId="urn:microsoft.com/office/officeart/2008/layout/LinedList"/>
    <dgm:cxn modelId="{84117E01-7FCF-5148-AF30-5EA31594F024}" srcId="{C1C72F7C-1AF9-B04A-88B5-8060F0DF3BBE}" destId="{BD76FBD3-DBEC-BD47-932D-28A061EE9AC9}" srcOrd="3" destOrd="0" parTransId="{5E41B93D-5545-AA4C-936B-D303F2D29086}" sibTransId="{1B5E9BC0-9203-D74A-A32C-BD651885D96D}"/>
    <dgm:cxn modelId="{2729C85A-5DF3-164B-B4B8-2B914C2FC7BC}" srcId="{C1C72F7C-1AF9-B04A-88B5-8060F0DF3BBE}" destId="{9077BE63-D729-C04E-97BE-E9101A7A5C8E}" srcOrd="2" destOrd="0" parTransId="{D443E248-46FF-3F47-8875-52185E0EB1E1}" sibTransId="{7B9E2270-F2B8-A34F-9C7B-7D164EA7CDB0}"/>
    <dgm:cxn modelId="{DAABAE5B-63E1-C84E-989D-A1EB1A6B0C11}" srcId="{C1C72F7C-1AF9-B04A-88B5-8060F0DF3BBE}" destId="{F7A851A7-C1D4-3148-AB46-D9D509CF5A53}" srcOrd="0" destOrd="0" parTransId="{18FA45E2-8F78-FD47-8060-D3E9A9806C95}" sibTransId="{F3CB97E6-5871-3F47-B749-76B3BE65D29A}"/>
    <dgm:cxn modelId="{B27B6F0A-60C1-4ABF-9069-D133C29B4FD7}" type="presOf" srcId="{DBE1A586-9E94-8D4D-8DB6-5107EB2D3C5E}" destId="{4C5F44D2-75A0-5D4F-A4AC-EC15DC58D577}" srcOrd="0" destOrd="0" presId="urn:microsoft.com/office/officeart/2008/layout/LinedList"/>
    <dgm:cxn modelId="{2BF354F5-3537-E743-83FB-18E6CD89A4B3}" srcId="{C1C72F7C-1AF9-B04A-88B5-8060F0DF3BBE}" destId="{B91805F5-B754-EB4D-9623-FFCADECB5042}" srcOrd="1" destOrd="0" parTransId="{9A7801FC-A82B-C042-8BBF-5AF1F41D87F1}" sibTransId="{FC79C615-5DF2-D047-A635-40F69DEF7B72}"/>
    <dgm:cxn modelId="{37B11C40-3964-456B-AAD4-EED3A731C98F}" type="presOf" srcId="{C1C72F7C-1AF9-B04A-88B5-8060F0DF3BBE}" destId="{E9770A43-564B-7D44-9208-C00FF75F99B6}" srcOrd="0" destOrd="0" presId="urn:microsoft.com/office/officeart/2008/layout/LinedList"/>
    <dgm:cxn modelId="{9E033181-F16B-498E-BD6D-BCB17AAA3B72}" type="presOf" srcId="{F7A851A7-C1D4-3148-AB46-D9D509CF5A53}" destId="{F7CB4ACD-82FF-5047-A3DF-55C0018E0512}" srcOrd="0" destOrd="0" presId="urn:microsoft.com/office/officeart/2008/layout/LinedList"/>
    <dgm:cxn modelId="{DCBE8E96-3AAF-4094-BF87-A0E02C62A987}" type="presOf" srcId="{BD76FBD3-DBEC-BD47-932D-28A061EE9AC9}" destId="{EC81AA1D-7122-8F4D-BB94-92DC0B5AB51C}" srcOrd="0" destOrd="0" presId="urn:microsoft.com/office/officeart/2008/layout/LinedList"/>
    <dgm:cxn modelId="{22C56DBC-26F1-4531-8F3F-AB9BC89AADEF}" type="presParOf" srcId="{4C5F44D2-75A0-5D4F-A4AC-EC15DC58D577}" destId="{31E01D41-40F2-8E41-A315-63F2363F8E55}" srcOrd="0" destOrd="0" presId="urn:microsoft.com/office/officeart/2008/layout/LinedList"/>
    <dgm:cxn modelId="{79E97A7C-F157-4605-8BB2-C713D14F083D}" type="presParOf" srcId="{4C5F44D2-75A0-5D4F-A4AC-EC15DC58D577}" destId="{54F44C9F-6360-7B48-8FA7-74E0BCADF2B1}" srcOrd="1" destOrd="0" presId="urn:microsoft.com/office/officeart/2008/layout/LinedList"/>
    <dgm:cxn modelId="{36FEF132-280C-411C-A799-6004E685F04D}" type="presParOf" srcId="{54F44C9F-6360-7B48-8FA7-74E0BCADF2B1}" destId="{E9770A43-564B-7D44-9208-C00FF75F99B6}" srcOrd="0" destOrd="0" presId="urn:microsoft.com/office/officeart/2008/layout/LinedList"/>
    <dgm:cxn modelId="{5F6F188A-8BA9-45E4-99A9-88E6E590FFC0}" type="presParOf" srcId="{54F44C9F-6360-7B48-8FA7-74E0BCADF2B1}" destId="{F20AC442-DC31-274E-81B9-685BEC51BB65}" srcOrd="1" destOrd="0" presId="urn:microsoft.com/office/officeart/2008/layout/LinedList"/>
    <dgm:cxn modelId="{BCE8F5F1-FDBE-49F3-A9D4-BD116C955FC7}" type="presParOf" srcId="{F20AC442-DC31-274E-81B9-685BEC51BB65}" destId="{D0285185-9090-534D-8E1A-A8F95F7449E1}" srcOrd="0" destOrd="0" presId="urn:microsoft.com/office/officeart/2008/layout/LinedList"/>
    <dgm:cxn modelId="{848BA512-3E47-4A4A-B7CD-DFF35265FA32}" type="presParOf" srcId="{F20AC442-DC31-274E-81B9-685BEC51BB65}" destId="{03202554-590A-2C4D-BF5C-A5DC65DD9597}" srcOrd="1" destOrd="0" presId="urn:microsoft.com/office/officeart/2008/layout/LinedList"/>
    <dgm:cxn modelId="{AA5EE265-3803-4749-9738-674000ECCA30}" type="presParOf" srcId="{03202554-590A-2C4D-BF5C-A5DC65DD9597}" destId="{49EBF067-CA3F-5641-9699-93E7B67B8E1B}" srcOrd="0" destOrd="0" presId="urn:microsoft.com/office/officeart/2008/layout/LinedList"/>
    <dgm:cxn modelId="{1F8C6069-E23F-4023-8BD4-2F668E3C27E4}" type="presParOf" srcId="{03202554-590A-2C4D-BF5C-A5DC65DD9597}" destId="{F7CB4ACD-82FF-5047-A3DF-55C0018E0512}" srcOrd="1" destOrd="0" presId="urn:microsoft.com/office/officeart/2008/layout/LinedList"/>
    <dgm:cxn modelId="{E0A4E97C-86F8-4F8E-B916-8B8389D815A7}" type="presParOf" srcId="{03202554-590A-2C4D-BF5C-A5DC65DD9597}" destId="{10F15FE9-923C-514F-8F5A-A67A66263912}" srcOrd="2" destOrd="0" presId="urn:microsoft.com/office/officeart/2008/layout/LinedList"/>
    <dgm:cxn modelId="{0BDC3A91-F257-4CCA-B801-53D43B75679C}" type="presParOf" srcId="{F20AC442-DC31-274E-81B9-685BEC51BB65}" destId="{38304038-21E5-CC43-A02B-A75BAC644469}" srcOrd="2" destOrd="0" presId="urn:microsoft.com/office/officeart/2008/layout/LinedList"/>
    <dgm:cxn modelId="{E4696A24-A6BC-4636-8017-F1AF51E435AF}" type="presParOf" srcId="{F20AC442-DC31-274E-81B9-685BEC51BB65}" destId="{6B34FC69-14F2-3A49-BB8F-BC8AE98375CD}" srcOrd="3" destOrd="0" presId="urn:microsoft.com/office/officeart/2008/layout/LinedList"/>
    <dgm:cxn modelId="{3CC49DCF-3F25-4492-8197-2C0AE4EA1417}" type="presParOf" srcId="{F20AC442-DC31-274E-81B9-685BEC51BB65}" destId="{C1E95F07-EDEF-BD4D-ABDF-E33653B56217}" srcOrd="4" destOrd="0" presId="urn:microsoft.com/office/officeart/2008/layout/LinedList"/>
    <dgm:cxn modelId="{0296F4BD-E1F8-4BC1-85B1-AD3B5CBAEECF}" type="presParOf" srcId="{C1E95F07-EDEF-BD4D-ABDF-E33653B56217}" destId="{2BB1902B-081A-C447-81C5-16F0EAA915C8}" srcOrd="0" destOrd="0" presId="urn:microsoft.com/office/officeart/2008/layout/LinedList"/>
    <dgm:cxn modelId="{DBDCF82D-D7BC-4DAF-A589-708B6C789B95}" type="presParOf" srcId="{C1E95F07-EDEF-BD4D-ABDF-E33653B56217}" destId="{A6A5310C-01BB-CA45-A4FE-734FC396EB49}" srcOrd="1" destOrd="0" presId="urn:microsoft.com/office/officeart/2008/layout/LinedList"/>
    <dgm:cxn modelId="{5BDB5E10-FEED-4974-8FB7-6BA0F1F95459}" type="presParOf" srcId="{C1E95F07-EDEF-BD4D-ABDF-E33653B56217}" destId="{F959AF6F-1213-934D-A552-9D4450208760}" srcOrd="2" destOrd="0" presId="urn:microsoft.com/office/officeart/2008/layout/LinedList"/>
    <dgm:cxn modelId="{49B49C21-B72E-4F80-95FB-F97F290F4068}" type="presParOf" srcId="{F20AC442-DC31-274E-81B9-685BEC51BB65}" destId="{D8A98F74-1CC8-9D45-A33E-AC3EA0BCB594}" srcOrd="5" destOrd="0" presId="urn:microsoft.com/office/officeart/2008/layout/LinedList"/>
    <dgm:cxn modelId="{00D2569C-4DF7-4707-BFF3-B491674D44D0}" type="presParOf" srcId="{F20AC442-DC31-274E-81B9-685BEC51BB65}" destId="{D86893A7-AFA8-764A-BF4B-530BA9F37CC2}" srcOrd="6" destOrd="0" presId="urn:microsoft.com/office/officeart/2008/layout/LinedList"/>
    <dgm:cxn modelId="{C546F0E2-CBC3-41D8-B9E4-CB71B50249D3}" type="presParOf" srcId="{F20AC442-DC31-274E-81B9-685BEC51BB65}" destId="{E5D82005-01C0-BF4B-AF4B-B9F0EBCEB96A}" srcOrd="7" destOrd="0" presId="urn:microsoft.com/office/officeart/2008/layout/LinedList"/>
    <dgm:cxn modelId="{022C774B-A476-4417-A343-13CD83AF76FA}" type="presParOf" srcId="{E5D82005-01C0-BF4B-AF4B-B9F0EBCEB96A}" destId="{1AB7EA2A-483C-B04F-AF99-165A109C1727}" srcOrd="0" destOrd="0" presId="urn:microsoft.com/office/officeart/2008/layout/LinedList"/>
    <dgm:cxn modelId="{77475E08-45EE-49E9-AFB3-F53EBC3177D6}" type="presParOf" srcId="{E5D82005-01C0-BF4B-AF4B-B9F0EBCEB96A}" destId="{EBC2ECC5-B5F4-574A-BE03-A048F429A3A8}" srcOrd="1" destOrd="0" presId="urn:microsoft.com/office/officeart/2008/layout/LinedList"/>
    <dgm:cxn modelId="{4FB30F72-95B8-4401-BAEE-3E32065EA763}" type="presParOf" srcId="{E5D82005-01C0-BF4B-AF4B-B9F0EBCEB96A}" destId="{F643E55C-C143-F94C-BBC1-80F5B1ABF681}" srcOrd="2" destOrd="0" presId="urn:microsoft.com/office/officeart/2008/layout/LinedList"/>
    <dgm:cxn modelId="{579B996E-923C-4510-8724-CE7A0EFB94AC}" type="presParOf" srcId="{F20AC442-DC31-274E-81B9-685BEC51BB65}" destId="{F745A3C3-775C-9145-97E8-49F02CE2F880}" srcOrd="8" destOrd="0" presId="urn:microsoft.com/office/officeart/2008/layout/LinedList"/>
    <dgm:cxn modelId="{7F8DFD04-E697-46CB-8208-6656F0A3EE7C}" type="presParOf" srcId="{F20AC442-DC31-274E-81B9-685BEC51BB65}" destId="{39B8585B-A16A-6143-B846-10E769ECB8C6}" srcOrd="9" destOrd="0" presId="urn:microsoft.com/office/officeart/2008/layout/LinedList"/>
    <dgm:cxn modelId="{2C162C2B-0CF8-4BE5-9A92-61CA6800F6A8}" type="presParOf" srcId="{F20AC442-DC31-274E-81B9-685BEC51BB65}" destId="{34D93198-9111-D94A-ABB6-0649F3D62019}" srcOrd="10" destOrd="0" presId="urn:microsoft.com/office/officeart/2008/layout/LinedList"/>
    <dgm:cxn modelId="{EEF5F269-FCCB-4817-BC5F-0680AA06D8A6}" type="presParOf" srcId="{34D93198-9111-D94A-ABB6-0649F3D62019}" destId="{BB757D8D-723F-F749-BAC1-22D03E0CD2EB}" srcOrd="0" destOrd="0" presId="urn:microsoft.com/office/officeart/2008/layout/LinedList"/>
    <dgm:cxn modelId="{E4BA1AFF-6C74-4070-99C5-C4C4B64CFC93}" type="presParOf" srcId="{34D93198-9111-D94A-ABB6-0649F3D62019}" destId="{EC81AA1D-7122-8F4D-BB94-92DC0B5AB51C}" srcOrd="1" destOrd="0" presId="urn:microsoft.com/office/officeart/2008/layout/LinedList"/>
    <dgm:cxn modelId="{5076C5F7-68FE-492F-94EC-0A6DBA678909}" type="presParOf" srcId="{34D93198-9111-D94A-ABB6-0649F3D62019}" destId="{3475CAFE-666C-A94D-BE38-B7DA97CD59D8}" srcOrd="2" destOrd="0" presId="urn:microsoft.com/office/officeart/2008/layout/LinedList"/>
    <dgm:cxn modelId="{923EACA7-4BD4-43B8-A34E-B9AFBC9B0D28}" type="presParOf" srcId="{F20AC442-DC31-274E-81B9-685BEC51BB65}" destId="{B10EEC3E-503B-7C47-9610-A1A02F1F3574}" srcOrd="11" destOrd="0" presId="urn:microsoft.com/office/officeart/2008/layout/LinedList"/>
    <dgm:cxn modelId="{2D64C886-99F8-4406-A9AA-FB1F74C871AB}" type="presParOf" srcId="{F20AC442-DC31-274E-81B9-685BEC51BB65}" destId="{59C96DB8-3A97-E842-B95F-47EF74AF6D38}"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9459C3-9FB4-F546-A2B6-D48728B729C2}" type="doc">
      <dgm:prSet loTypeId="urn:microsoft.com/office/officeart/2005/8/layout/vList2" loCatId="" qsTypeId="urn:microsoft.com/office/officeart/2005/8/quickstyle/simple4" qsCatId="simple" csTypeId="urn:microsoft.com/office/officeart/2005/8/colors/accent0_3" csCatId="mainScheme" phldr="1"/>
      <dgm:spPr/>
      <dgm:t>
        <a:bodyPr/>
        <a:lstStyle/>
        <a:p>
          <a:endParaRPr lang="en-US"/>
        </a:p>
      </dgm:t>
    </dgm:pt>
    <dgm:pt modelId="{B884E315-6A1A-9C48-808F-ABB0CCA044AA}">
      <dgm:prSet phldrT="[Text]" custT="1"/>
      <dgm:spPr/>
      <dgm:t>
        <a:bodyPr/>
        <a:lstStyle/>
        <a:p>
          <a:r>
            <a:rPr lang="en-US" sz="3200" b="1" dirty="0" smtClean="0">
              <a:solidFill>
                <a:srgbClr val="FFF8E7"/>
              </a:solidFill>
            </a:rPr>
            <a:t>Submission Dates</a:t>
          </a:r>
          <a:endParaRPr lang="en-US" sz="3200" b="1" dirty="0">
            <a:solidFill>
              <a:srgbClr val="FFF8E7"/>
            </a:solidFill>
          </a:endParaRPr>
        </a:p>
      </dgm:t>
    </dgm:pt>
    <dgm:pt modelId="{6878B390-1D00-5048-ACDA-45ED920C07E8}" type="parTrans" cxnId="{81EF7310-0D31-E742-BF09-130382245FAE}">
      <dgm:prSet/>
      <dgm:spPr/>
      <dgm:t>
        <a:bodyPr/>
        <a:lstStyle/>
        <a:p>
          <a:endParaRPr lang="en-US" sz="2400"/>
        </a:p>
      </dgm:t>
    </dgm:pt>
    <dgm:pt modelId="{26245FA4-5A0D-C447-8230-F188141FD5D9}" type="sibTrans" cxnId="{81EF7310-0D31-E742-BF09-130382245FAE}">
      <dgm:prSet/>
      <dgm:spPr/>
      <dgm:t>
        <a:bodyPr/>
        <a:lstStyle/>
        <a:p>
          <a:endParaRPr lang="en-US" sz="2400"/>
        </a:p>
      </dgm:t>
    </dgm:pt>
    <dgm:pt modelId="{C2C0D75F-F2F1-EA45-873E-F9D54E4AB35A}">
      <dgm:prSet phldrT="[Text]" custT="1"/>
      <dgm:spPr/>
      <dgm:t>
        <a:bodyPr/>
        <a:lstStyle/>
        <a:p>
          <a:r>
            <a:rPr lang="en-US" sz="3600" dirty="0" smtClean="0">
              <a:solidFill>
                <a:schemeClr val="accent6">
                  <a:lumMod val="50000"/>
                </a:schemeClr>
              </a:solidFill>
            </a:rPr>
            <a:t>Plans submitted March 2016</a:t>
          </a:r>
          <a:endParaRPr lang="en-US" sz="3600" dirty="0">
            <a:solidFill>
              <a:schemeClr val="accent6">
                <a:lumMod val="50000"/>
              </a:schemeClr>
            </a:solidFill>
          </a:endParaRPr>
        </a:p>
      </dgm:t>
    </dgm:pt>
    <dgm:pt modelId="{94FEDB6E-4474-F34B-9BA2-5FA9FACC42C0}" type="parTrans" cxnId="{DB38988E-6E25-2A4A-B073-9B67DB13BFD6}">
      <dgm:prSet/>
      <dgm:spPr/>
      <dgm:t>
        <a:bodyPr/>
        <a:lstStyle/>
        <a:p>
          <a:endParaRPr lang="en-US" sz="2400"/>
        </a:p>
      </dgm:t>
    </dgm:pt>
    <dgm:pt modelId="{F44F121E-9AB7-9A44-B617-E525D09885DC}" type="sibTrans" cxnId="{DB38988E-6E25-2A4A-B073-9B67DB13BFD6}">
      <dgm:prSet/>
      <dgm:spPr/>
      <dgm:t>
        <a:bodyPr/>
        <a:lstStyle/>
        <a:p>
          <a:endParaRPr lang="en-US" sz="2400"/>
        </a:p>
      </dgm:t>
    </dgm:pt>
    <dgm:pt modelId="{DED81D65-0F3A-C24A-BA1A-39CAD04DDF9D}">
      <dgm:prSet phldrT="[Text]" custT="1"/>
      <dgm:spPr/>
      <dgm:t>
        <a:bodyPr/>
        <a:lstStyle/>
        <a:p>
          <a:r>
            <a:rPr lang="en-US" sz="3600" dirty="0" smtClean="0">
              <a:solidFill>
                <a:schemeClr val="accent6">
                  <a:lumMod val="50000"/>
                </a:schemeClr>
              </a:solidFill>
            </a:rPr>
            <a:t>May be modified at end of first 2-year period</a:t>
          </a:r>
          <a:endParaRPr lang="en-US" sz="3600" dirty="0">
            <a:solidFill>
              <a:schemeClr val="accent6">
                <a:lumMod val="50000"/>
              </a:schemeClr>
            </a:solidFill>
          </a:endParaRPr>
        </a:p>
      </dgm:t>
    </dgm:pt>
    <dgm:pt modelId="{B7ECB6FF-726C-CB41-B4B8-52AEE6127811}" type="parTrans" cxnId="{D519B716-5E80-EB43-8B17-7BFF2F340287}">
      <dgm:prSet/>
      <dgm:spPr/>
      <dgm:t>
        <a:bodyPr/>
        <a:lstStyle/>
        <a:p>
          <a:endParaRPr lang="en-US" sz="2400"/>
        </a:p>
      </dgm:t>
    </dgm:pt>
    <dgm:pt modelId="{7C52E120-9689-834D-953F-106F68D332C0}" type="sibTrans" cxnId="{D519B716-5E80-EB43-8B17-7BFF2F340287}">
      <dgm:prSet/>
      <dgm:spPr/>
      <dgm:t>
        <a:bodyPr/>
        <a:lstStyle/>
        <a:p>
          <a:endParaRPr lang="en-US" sz="2400"/>
        </a:p>
      </dgm:t>
    </dgm:pt>
    <dgm:pt modelId="{8DCBE566-9F6D-5148-BE70-B3823ECE132A}">
      <dgm:prSet phldrT="[Text]" custT="1"/>
      <dgm:spPr/>
      <dgm:t>
        <a:bodyPr/>
        <a:lstStyle/>
        <a:p>
          <a:r>
            <a:rPr lang="en-US" sz="3600" dirty="0" smtClean="0">
              <a:solidFill>
                <a:schemeClr val="accent6">
                  <a:lumMod val="50000"/>
                </a:schemeClr>
              </a:solidFill>
            </a:rPr>
            <a:t>Subsequent plans submitted 120 days prior to end of 4-year period</a:t>
          </a:r>
          <a:endParaRPr lang="en-US" sz="3600" dirty="0">
            <a:solidFill>
              <a:schemeClr val="accent6">
                <a:lumMod val="50000"/>
              </a:schemeClr>
            </a:solidFill>
          </a:endParaRPr>
        </a:p>
      </dgm:t>
    </dgm:pt>
    <dgm:pt modelId="{2C6B4BDB-EADF-8842-9695-5B1441C373FF}" type="parTrans" cxnId="{AB55EB31-16FF-C343-A3D4-48EAB812D6E5}">
      <dgm:prSet/>
      <dgm:spPr/>
      <dgm:t>
        <a:bodyPr/>
        <a:lstStyle/>
        <a:p>
          <a:endParaRPr lang="en-US" sz="2400"/>
        </a:p>
      </dgm:t>
    </dgm:pt>
    <dgm:pt modelId="{FD713A9B-B007-2D47-B4A3-2CA97BACFF56}" type="sibTrans" cxnId="{AB55EB31-16FF-C343-A3D4-48EAB812D6E5}">
      <dgm:prSet/>
      <dgm:spPr/>
      <dgm:t>
        <a:bodyPr/>
        <a:lstStyle/>
        <a:p>
          <a:endParaRPr lang="en-US" sz="2400"/>
        </a:p>
      </dgm:t>
    </dgm:pt>
    <dgm:pt modelId="{F9E32882-CBD7-8F4F-9CF5-A46024FF0038}" type="pres">
      <dgm:prSet presAssocID="{DE9459C3-9FB4-F546-A2B6-D48728B729C2}" presName="linear" presStyleCnt="0">
        <dgm:presLayoutVars>
          <dgm:animLvl val="lvl"/>
          <dgm:resizeHandles val="exact"/>
        </dgm:presLayoutVars>
      </dgm:prSet>
      <dgm:spPr/>
      <dgm:t>
        <a:bodyPr/>
        <a:lstStyle/>
        <a:p>
          <a:endParaRPr lang="en-US"/>
        </a:p>
      </dgm:t>
    </dgm:pt>
    <dgm:pt modelId="{920331E7-2745-B647-9B52-5AF1D03A935F}" type="pres">
      <dgm:prSet presAssocID="{B884E315-6A1A-9C48-808F-ABB0CCA044AA}" presName="parentText" presStyleLbl="node1" presStyleIdx="0" presStyleCnt="1">
        <dgm:presLayoutVars>
          <dgm:chMax val="0"/>
          <dgm:bulletEnabled val="1"/>
        </dgm:presLayoutVars>
      </dgm:prSet>
      <dgm:spPr/>
      <dgm:t>
        <a:bodyPr/>
        <a:lstStyle/>
        <a:p>
          <a:endParaRPr lang="en-US"/>
        </a:p>
      </dgm:t>
    </dgm:pt>
    <dgm:pt modelId="{3714D6AE-3386-1E4C-9FEE-795A344C8092}" type="pres">
      <dgm:prSet presAssocID="{B884E315-6A1A-9C48-808F-ABB0CCA044AA}" presName="childText" presStyleLbl="revTx" presStyleIdx="0" presStyleCnt="1">
        <dgm:presLayoutVars>
          <dgm:bulletEnabled val="1"/>
        </dgm:presLayoutVars>
      </dgm:prSet>
      <dgm:spPr/>
      <dgm:t>
        <a:bodyPr/>
        <a:lstStyle/>
        <a:p>
          <a:endParaRPr lang="en-US"/>
        </a:p>
      </dgm:t>
    </dgm:pt>
  </dgm:ptLst>
  <dgm:cxnLst>
    <dgm:cxn modelId="{DB38988E-6E25-2A4A-B073-9B67DB13BFD6}" srcId="{B884E315-6A1A-9C48-808F-ABB0CCA044AA}" destId="{C2C0D75F-F2F1-EA45-873E-F9D54E4AB35A}" srcOrd="0" destOrd="0" parTransId="{94FEDB6E-4474-F34B-9BA2-5FA9FACC42C0}" sibTransId="{F44F121E-9AB7-9A44-B617-E525D09885DC}"/>
    <dgm:cxn modelId="{8901E873-2959-4642-B080-CD78C1F2AC7F}" type="presOf" srcId="{DE9459C3-9FB4-F546-A2B6-D48728B729C2}" destId="{F9E32882-CBD7-8F4F-9CF5-A46024FF0038}" srcOrd="0" destOrd="0" presId="urn:microsoft.com/office/officeart/2005/8/layout/vList2"/>
    <dgm:cxn modelId="{AB55EB31-16FF-C343-A3D4-48EAB812D6E5}" srcId="{B884E315-6A1A-9C48-808F-ABB0CCA044AA}" destId="{8DCBE566-9F6D-5148-BE70-B3823ECE132A}" srcOrd="2" destOrd="0" parTransId="{2C6B4BDB-EADF-8842-9695-5B1441C373FF}" sibTransId="{FD713A9B-B007-2D47-B4A3-2CA97BACFF56}"/>
    <dgm:cxn modelId="{8120B1BB-589A-4754-8B52-925DE6278E16}" type="presOf" srcId="{DED81D65-0F3A-C24A-BA1A-39CAD04DDF9D}" destId="{3714D6AE-3386-1E4C-9FEE-795A344C8092}" srcOrd="0" destOrd="1" presId="urn:microsoft.com/office/officeart/2005/8/layout/vList2"/>
    <dgm:cxn modelId="{D519B716-5E80-EB43-8B17-7BFF2F340287}" srcId="{B884E315-6A1A-9C48-808F-ABB0CCA044AA}" destId="{DED81D65-0F3A-C24A-BA1A-39CAD04DDF9D}" srcOrd="1" destOrd="0" parTransId="{B7ECB6FF-726C-CB41-B4B8-52AEE6127811}" sibTransId="{7C52E120-9689-834D-953F-106F68D332C0}"/>
    <dgm:cxn modelId="{0FD1BECA-EAF7-45AB-9AB4-F504D6EA1066}" type="presOf" srcId="{C2C0D75F-F2F1-EA45-873E-F9D54E4AB35A}" destId="{3714D6AE-3386-1E4C-9FEE-795A344C8092}" srcOrd="0" destOrd="0" presId="urn:microsoft.com/office/officeart/2005/8/layout/vList2"/>
    <dgm:cxn modelId="{BBB255AD-8A92-4B73-9A9E-803E1BF1419E}" type="presOf" srcId="{8DCBE566-9F6D-5148-BE70-B3823ECE132A}" destId="{3714D6AE-3386-1E4C-9FEE-795A344C8092}" srcOrd="0" destOrd="2" presId="urn:microsoft.com/office/officeart/2005/8/layout/vList2"/>
    <dgm:cxn modelId="{81EF7310-0D31-E742-BF09-130382245FAE}" srcId="{DE9459C3-9FB4-F546-A2B6-D48728B729C2}" destId="{B884E315-6A1A-9C48-808F-ABB0CCA044AA}" srcOrd="0" destOrd="0" parTransId="{6878B390-1D00-5048-ACDA-45ED920C07E8}" sibTransId="{26245FA4-5A0D-C447-8230-F188141FD5D9}"/>
    <dgm:cxn modelId="{28E85620-F5E4-4F8A-A748-423E432474EC}" type="presOf" srcId="{B884E315-6A1A-9C48-808F-ABB0CCA044AA}" destId="{920331E7-2745-B647-9B52-5AF1D03A935F}" srcOrd="0" destOrd="0" presId="urn:microsoft.com/office/officeart/2005/8/layout/vList2"/>
    <dgm:cxn modelId="{C42C61D8-6142-4936-9599-9D57271AE058}" type="presParOf" srcId="{F9E32882-CBD7-8F4F-9CF5-A46024FF0038}" destId="{920331E7-2745-B647-9B52-5AF1D03A935F}" srcOrd="0" destOrd="0" presId="urn:microsoft.com/office/officeart/2005/8/layout/vList2"/>
    <dgm:cxn modelId="{22304263-3834-46DD-BE76-7BF1E3E35F28}" type="presParOf" srcId="{F9E32882-CBD7-8F4F-9CF5-A46024FF0038}" destId="{3714D6AE-3386-1E4C-9FEE-795A344C809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DCF628-C433-2F43-88EA-02C208C3FD3D}"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24DCB034-AB55-D343-BC67-E166DFE43735}">
      <dgm:prSet phldrT="[Text]"/>
      <dgm:spPr/>
      <dgm:t>
        <a:bodyPr/>
        <a:lstStyle/>
        <a:p>
          <a:r>
            <a:rPr lang="en-US" dirty="0" smtClean="0">
              <a:solidFill>
                <a:schemeClr val="bg1"/>
              </a:solidFill>
              <a:latin typeface="Tw Cen MT" panose="020B0602020104020603" pitchFamily="34" charset="0"/>
            </a:rPr>
            <a:t>Factors for consideration</a:t>
          </a:r>
          <a:endParaRPr lang="en-US" dirty="0">
            <a:solidFill>
              <a:schemeClr val="bg1"/>
            </a:solidFill>
            <a:latin typeface="Tw Cen MT" panose="020B0602020104020603" pitchFamily="34" charset="0"/>
          </a:endParaRPr>
        </a:p>
      </dgm:t>
    </dgm:pt>
    <dgm:pt modelId="{E5389962-EF8F-4041-AD8A-E2122C830FAA}" type="parTrans" cxnId="{527C8AF9-7B17-C74E-953C-3B2FEEB673E4}">
      <dgm:prSet/>
      <dgm:spPr/>
      <dgm:t>
        <a:bodyPr/>
        <a:lstStyle/>
        <a:p>
          <a:endParaRPr lang="en-US"/>
        </a:p>
      </dgm:t>
    </dgm:pt>
    <dgm:pt modelId="{31325763-535B-B542-80E4-9B8D330F08E9}" type="sibTrans" cxnId="{527C8AF9-7B17-C74E-953C-3B2FEEB673E4}">
      <dgm:prSet/>
      <dgm:spPr/>
      <dgm:t>
        <a:bodyPr/>
        <a:lstStyle/>
        <a:p>
          <a:endParaRPr lang="en-US"/>
        </a:p>
      </dgm:t>
    </dgm:pt>
    <dgm:pt modelId="{68A098D5-FB03-3743-A028-FDC2FC0F8A6A}">
      <dgm:prSet phldrT="[Text]" custT="1"/>
      <dgm:spPr/>
      <dgm:t>
        <a:bodyPr/>
        <a:lstStyle/>
        <a:p>
          <a:r>
            <a:rPr lang="en-US" sz="2400" dirty="0" smtClean="0">
              <a:solidFill>
                <a:srgbClr val="333333"/>
              </a:solidFill>
              <a:latin typeface="Tw Cen MT" panose="020B0602020104020603" pitchFamily="34" charset="0"/>
            </a:rPr>
            <a:t>Comparison with targets established by other States</a:t>
          </a:r>
          <a:endParaRPr lang="en-US" sz="2400" dirty="0">
            <a:solidFill>
              <a:srgbClr val="333333"/>
            </a:solidFill>
            <a:latin typeface="Tw Cen MT" panose="020B0602020104020603" pitchFamily="34" charset="0"/>
          </a:endParaRPr>
        </a:p>
      </dgm:t>
    </dgm:pt>
    <dgm:pt modelId="{6F8FAC3F-4474-F045-A827-8DDB70216663}" type="parTrans" cxnId="{868DF348-A3B1-264D-8DA2-E34995401AAC}">
      <dgm:prSet/>
      <dgm:spPr/>
      <dgm:t>
        <a:bodyPr/>
        <a:lstStyle/>
        <a:p>
          <a:endParaRPr lang="en-US"/>
        </a:p>
      </dgm:t>
    </dgm:pt>
    <dgm:pt modelId="{33C02FE5-58F0-B242-9F50-DEB93FFBB27F}" type="sibTrans" cxnId="{868DF348-A3B1-264D-8DA2-E34995401AAC}">
      <dgm:prSet/>
      <dgm:spPr/>
      <dgm:t>
        <a:bodyPr/>
        <a:lstStyle/>
        <a:p>
          <a:endParaRPr lang="en-US"/>
        </a:p>
      </dgm:t>
    </dgm:pt>
    <dgm:pt modelId="{9C113716-C168-D940-87E9-A410DD163C57}">
      <dgm:prSet phldrT="[Text]" custT="1"/>
      <dgm:spPr/>
      <dgm:t>
        <a:bodyPr/>
        <a:lstStyle/>
        <a:p>
          <a:r>
            <a:rPr lang="en-US" sz="2400" dirty="0" smtClean="0">
              <a:solidFill>
                <a:srgbClr val="333333"/>
              </a:solidFill>
              <a:latin typeface="Tw Cen MT" panose="020B0602020104020603" pitchFamily="34" charset="0"/>
            </a:rPr>
            <a:t>Adjustments using objective statistical model, taking into account economic conditions and characteristics of participants</a:t>
          </a:r>
          <a:endParaRPr lang="en-US" sz="2400" dirty="0">
            <a:solidFill>
              <a:srgbClr val="333333"/>
            </a:solidFill>
            <a:latin typeface="Tw Cen MT" panose="020B0602020104020603" pitchFamily="34" charset="0"/>
          </a:endParaRPr>
        </a:p>
      </dgm:t>
    </dgm:pt>
    <dgm:pt modelId="{05ABF972-8B02-6B41-8DB7-68D5920ED504}" type="parTrans" cxnId="{B48FA52B-E0E3-3746-AAA0-73A1D43040BC}">
      <dgm:prSet/>
      <dgm:spPr/>
      <dgm:t>
        <a:bodyPr/>
        <a:lstStyle/>
        <a:p>
          <a:endParaRPr lang="en-US"/>
        </a:p>
      </dgm:t>
    </dgm:pt>
    <dgm:pt modelId="{D9117987-7149-1F4F-BC52-7EEEB9436915}" type="sibTrans" cxnId="{B48FA52B-E0E3-3746-AAA0-73A1D43040BC}">
      <dgm:prSet/>
      <dgm:spPr/>
      <dgm:t>
        <a:bodyPr/>
        <a:lstStyle/>
        <a:p>
          <a:endParaRPr lang="en-US"/>
        </a:p>
      </dgm:t>
    </dgm:pt>
    <dgm:pt modelId="{BCE028A0-918B-444F-82EE-89035B91A1BC}">
      <dgm:prSet custT="1"/>
      <dgm:spPr/>
      <dgm:t>
        <a:bodyPr/>
        <a:lstStyle/>
        <a:p>
          <a:r>
            <a:rPr lang="en-US" sz="2400" dirty="0" smtClean="0">
              <a:solidFill>
                <a:srgbClr val="333333"/>
              </a:solidFill>
              <a:latin typeface="Tw Cen MT" panose="020B0602020104020603" pitchFamily="34" charset="0"/>
            </a:rPr>
            <a:t>Targets that assist in achieving long-term goals in accordance with the Government Performance and Results Act</a:t>
          </a:r>
        </a:p>
      </dgm:t>
    </dgm:pt>
    <dgm:pt modelId="{73C85453-CD0F-4845-8250-31B9BE88FB2E}" type="parTrans" cxnId="{1BCD9165-F32A-5F40-AD59-545DA482C913}">
      <dgm:prSet/>
      <dgm:spPr/>
      <dgm:t>
        <a:bodyPr/>
        <a:lstStyle/>
        <a:p>
          <a:endParaRPr lang="en-US"/>
        </a:p>
      </dgm:t>
    </dgm:pt>
    <dgm:pt modelId="{59F3FF0D-C661-6F4A-AC64-9CAC433BB1DD}" type="sibTrans" cxnId="{1BCD9165-F32A-5F40-AD59-545DA482C913}">
      <dgm:prSet/>
      <dgm:spPr/>
      <dgm:t>
        <a:bodyPr/>
        <a:lstStyle/>
        <a:p>
          <a:endParaRPr lang="en-US"/>
        </a:p>
      </dgm:t>
    </dgm:pt>
    <dgm:pt modelId="{40DE2C4F-0D86-764B-BBAA-14FFFFBA185F}">
      <dgm:prSet phldrT="[Text]" custT="1"/>
      <dgm:spPr/>
      <dgm:t>
        <a:bodyPr/>
        <a:lstStyle/>
        <a:p>
          <a:r>
            <a:rPr lang="en-US" sz="2400" dirty="0" smtClean="0">
              <a:solidFill>
                <a:srgbClr val="333333"/>
              </a:solidFill>
              <a:latin typeface="Tw Cen MT" panose="020B0602020104020603" pitchFamily="34" charset="0"/>
            </a:rPr>
            <a:t>Establishment of targets that promote continuous improvement and ensure optimal return on investment</a:t>
          </a:r>
          <a:endParaRPr lang="en-US" sz="2400" dirty="0">
            <a:solidFill>
              <a:srgbClr val="333333"/>
            </a:solidFill>
            <a:latin typeface="Tw Cen MT" panose="020B0602020104020603" pitchFamily="34" charset="0"/>
          </a:endParaRPr>
        </a:p>
      </dgm:t>
    </dgm:pt>
    <dgm:pt modelId="{94137DF4-808B-AF4D-B18F-5C4E27D2E672}" type="parTrans" cxnId="{E806E403-0322-FC44-8757-DA83C7F0BB51}">
      <dgm:prSet/>
      <dgm:spPr/>
      <dgm:t>
        <a:bodyPr/>
        <a:lstStyle/>
        <a:p>
          <a:endParaRPr lang="en-US"/>
        </a:p>
      </dgm:t>
    </dgm:pt>
    <dgm:pt modelId="{B3CF95E7-47AA-1342-BAF2-72A016291C1C}" type="sibTrans" cxnId="{E806E403-0322-FC44-8757-DA83C7F0BB51}">
      <dgm:prSet/>
      <dgm:spPr/>
      <dgm:t>
        <a:bodyPr/>
        <a:lstStyle/>
        <a:p>
          <a:endParaRPr lang="en-US"/>
        </a:p>
      </dgm:t>
    </dgm:pt>
    <dgm:pt modelId="{7DC704BD-0921-5548-8519-70D5D282968A}" type="pres">
      <dgm:prSet presAssocID="{3DDCF628-C433-2F43-88EA-02C208C3FD3D}" presName="linear" presStyleCnt="0">
        <dgm:presLayoutVars>
          <dgm:animLvl val="lvl"/>
          <dgm:resizeHandles val="exact"/>
        </dgm:presLayoutVars>
      </dgm:prSet>
      <dgm:spPr/>
      <dgm:t>
        <a:bodyPr/>
        <a:lstStyle/>
        <a:p>
          <a:endParaRPr lang="en-US"/>
        </a:p>
      </dgm:t>
    </dgm:pt>
    <dgm:pt modelId="{1446AFC9-74C9-E64C-91DB-CE0DF2577BA5}" type="pres">
      <dgm:prSet presAssocID="{24DCB034-AB55-D343-BC67-E166DFE43735}" presName="parentText" presStyleLbl="node1" presStyleIdx="0" presStyleCnt="1">
        <dgm:presLayoutVars>
          <dgm:chMax val="0"/>
          <dgm:bulletEnabled val="1"/>
        </dgm:presLayoutVars>
      </dgm:prSet>
      <dgm:spPr/>
      <dgm:t>
        <a:bodyPr/>
        <a:lstStyle/>
        <a:p>
          <a:endParaRPr lang="en-US"/>
        </a:p>
      </dgm:t>
    </dgm:pt>
    <dgm:pt modelId="{0481ECAA-7C7C-FF4C-BD28-D19599AF2720}" type="pres">
      <dgm:prSet presAssocID="{24DCB034-AB55-D343-BC67-E166DFE43735}" presName="childText" presStyleLbl="revTx" presStyleIdx="0" presStyleCnt="1" custScaleY="124189" custLinFactNeighborX="-901" custLinFactNeighborY="4818">
        <dgm:presLayoutVars>
          <dgm:bulletEnabled val="1"/>
        </dgm:presLayoutVars>
      </dgm:prSet>
      <dgm:spPr/>
      <dgm:t>
        <a:bodyPr/>
        <a:lstStyle/>
        <a:p>
          <a:endParaRPr lang="en-US"/>
        </a:p>
      </dgm:t>
    </dgm:pt>
  </dgm:ptLst>
  <dgm:cxnLst>
    <dgm:cxn modelId="{3FA1FEE0-1B1F-401C-9320-A4534CFBDE48}" type="presOf" srcId="{3DDCF628-C433-2F43-88EA-02C208C3FD3D}" destId="{7DC704BD-0921-5548-8519-70D5D282968A}" srcOrd="0" destOrd="0" presId="urn:microsoft.com/office/officeart/2005/8/layout/vList2"/>
    <dgm:cxn modelId="{527C8AF9-7B17-C74E-953C-3B2FEEB673E4}" srcId="{3DDCF628-C433-2F43-88EA-02C208C3FD3D}" destId="{24DCB034-AB55-D343-BC67-E166DFE43735}" srcOrd="0" destOrd="0" parTransId="{E5389962-EF8F-4041-AD8A-E2122C830FAA}" sibTransId="{31325763-535B-B542-80E4-9B8D330F08E9}"/>
    <dgm:cxn modelId="{1B4CC8FD-9D27-4F7F-AC9E-0B057B6201A5}" type="presOf" srcId="{68A098D5-FB03-3743-A028-FDC2FC0F8A6A}" destId="{0481ECAA-7C7C-FF4C-BD28-D19599AF2720}" srcOrd="0" destOrd="0" presId="urn:microsoft.com/office/officeart/2005/8/layout/vList2"/>
    <dgm:cxn modelId="{B48FA52B-E0E3-3746-AAA0-73A1D43040BC}" srcId="{24DCB034-AB55-D343-BC67-E166DFE43735}" destId="{9C113716-C168-D940-87E9-A410DD163C57}" srcOrd="1" destOrd="0" parTransId="{05ABF972-8B02-6B41-8DB7-68D5920ED504}" sibTransId="{D9117987-7149-1F4F-BC52-7EEEB9436915}"/>
    <dgm:cxn modelId="{868DF348-A3B1-264D-8DA2-E34995401AAC}" srcId="{24DCB034-AB55-D343-BC67-E166DFE43735}" destId="{68A098D5-FB03-3743-A028-FDC2FC0F8A6A}" srcOrd="0" destOrd="0" parTransId="{6F8FAC3F-4474-F045-A827-8DDB70216663}" sibTransId="{33C02FE5-58F0-B242-9F50-DEB93FFBB27F}"/>
    <dgm:cxn modelId="{55D56F84-5B50-460B-A41F-20516B48D359}" type="presOf" srcId="{40DE2C4F-0D86-764B-BBAA-14FFFFBA185F}" destId="{0481ECAA-7C7C-FF4C-BD28-D19599AF2720}" srcOrd="0" destOrd="2" presId="urn:microsoft.com/office/officeart/2005/8/layout/vList2"/>
    <dgm:cxn modelId="{1BCD9165-F32A-5F40-AD59-545DA482C913}" srcId="{24DCB034-AB55-D343-BC67-E166DFE43735}" destId="{BCE028A0-918B-444F-82EE-89035B91A1BC}" srcOrd="3" destOrd="0" parTransId="{73C85453-CD0F-4845-8250-31B9BE88FB2E}" sibTransId="{59F3FF0D-C661-6F4A-AC64-9CAC433BB1DD}"/>
    <dgm:cxn modelId="{846F7B0A-B5EE-4C92-BA76-FF0FDB0BB86D}" type="presOf" srcId="{24DCB034-AB55-D343-BC67-E166DFE43735}" destId="{1446AFC9-74C9-E64C-91DB-CE0DF2577BA5}" srcOrd="0" destOrd="0" presId="urn:microsoft.com/office/officeart/2005/8/layout/vList2"/>
    <dgm:cxn modelId="{CD9D5B35-7212-4F78-81EB-6049EF8F8088}" type="presOf" srcId="{BCE028A0-918B-444F-82EE-89035B91A1BC}" destId="{0481ECAA-7C7C-FF4C-BD28-D19599AF2720}" srcOrd="0" destOrd="3" presId="urn:microsoft.com/office/officeart/2005/8/layout/vList2"/>
    <dgm:cxn modelId="{C2E0CAA9-C8EC-4B85-9D24-7E0A4351AA3E}" type="presOf" srcId="{9C113716-C168-D940-87E9-A410DD163C57}" destId="{0481ECAA-7C7C-FF4C-BD28-D19599AF2720}" srcOrd="0" destOrd="1" presId="urn:microsoft.com/office/officeart/2005/8/layout/vList2"/>
    <dgm:cxn modelId="{E806E403-0322-FC44-8757-DA83C7F0BB51}" srcId="{24DCB034-AB55-D343-BC67-E166DFE43735}" destId="{40DE2C4F-0D86-764B-BBAA-14FFFFBA185F}" srcOrd="2" destOrd="0" parTransId="{94137DF4-808B-AF4D-B18F-5C4E27D2E672}" sibTransId="{B3CF95E7-47AA-1342-BAF2-72A016291C1C}"/>
    <dgm:cxn modelId="{DE9034EE-F4CD-4021-B446-D07292FDF42A}" type="presParOf" srcId="{7DC704BD-0921-5548-8519-70D5D282968A}" destId="{1446AFC9-74C9-E64C-91DB-CE0DF2577BA5}" srcOrd="0" destOrd="0" presId="urn:microsoft.com/office/officeart/2005/8/layout/vList2"/>
    <dgm:cxn modelId="{1A73C7A5-FA94-4B17-9D2A-0C301CC7001B}" type="presParOf" srcId="{7DC704BD-0921-5548-8519-70D5D282968A}" destId="{0481ECAA-7C7C-FF4C-BD28-D19599AF272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6C5CBF-08F9-114A-AA8E-2C3957F622ED}"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US"/>
        </a:p>
      </dgm:t>
    </dgm:pt>
    <dgm:pt modelId="{B72B4D9A-B2A0-8147-97D7-444343D565D9}">
      <dgm:prSet phldrT="[Text]" custT="1"/>
      <dgm:spPr/>
      <dgm:t>
        <a:bodyPr/>
        <a:lstStyle/>
        <a:p>
          <a:r>
            <a:rPr lang="en-US" sz="2800" b="1" dirty="0" smtClean="0">
              <a:solidFill>
                <a:schemeClr val="bg1"/>
              </a:solidFill>
            </a:rPr>
            <a:t>1</a:t>
          </a:r>
          <a:r>
            <a:rPr lang="en-US" sz="2800" b="1" baseline="30000" dirty="0" smtClean="0">
              <a:solidFill>
                <a:schemeClr val="bg1"/>
              </a:solidFill>
            </a:rPr>
            <a:t>st</a:t>
          </a:r>
          <a:r>
            <a:rPr lang="en-US" sz="2800" b="1" dirty="0" smtClean="0">
              <a:solidFill>
                <a:schemeClr val="bg1"/>
              </a:solidFill>
            </a:rPr>
            <a:t> Year</a:t>
          </a:r>
          <a:endParaRPr lang="en-US" sz="2800" b="1" dirty="0">
            <a:solidFill>
              <a:schemeClr val="bg1"/>
            </a:solidFill>
          </a:endParaRPr>
        </a:p>
      </dgm:t>
    </dgm:pt>
    <dgm:pt modelId="{18BF6904-2A6B-CB4A-8401-F5A22E777798}" type="parTrans" cxnId="{73BDC0D5-0907-D040-A88A-282ED675B21A}">
      <dgm:prSet/>
      <dgm:spPr/>
      <dgm:t>
        <a:bodyPr/>
        <a:lstStyle/>
        <a:p>
          <a:endParaRPr lang="en-US"/>
        </a:p>
      </dgm:t>
    </dgm:pt>
    <dgm:pt modelId="{3CB88913-045B-334A-8EE3-DEFE279B42C3}" type="sibTrans" cxnId="{73BDC0D5-0907-D040-A88A-282ED675B21A}">
      <dgm:prSet/>
      <dgm:spPr/>
      <dgm:t>
        <a:bodyPr/>
        <a:lstStyle/>
        <a:p>
          <a:endParaRPr lang="en-US"/>
        </a:p>
      </dgm:t>
    </dgm:pt>
    <dgm:pt modelId="{A0647212-201B-D04F-87CB-0E31C2ECA45C}">
      <dgm:prSet phldrT="[Text]"/>
      <dgm:spPr/>
      <dgm:t>
        <a:bodyPr/>
        <a:lstStyle/>
        <a:p>
          <a:r>
            <a:rPr lang="en-US" dirty="0" smtClean="0"/>
            <a:t>Technical assistance</a:t>
          </a:r>
          <a:endParaRPr lang="en-US" dirty="0"/>
        </a:p>
      </dgm:t>
    </dgm:pt>
    <dgm:pt modelId="{B6AD2F0B-335E-B540-8F05-ECF0A9993839}" type="parTrans" cxnId="{C3089E8D-F23B-2E40-A242-BF34697FAD9A}">
      <dgm:prSet/>
      <dgm:spPr/>
      <dgm:t>
        <a:bodyPr/>
        <a:lstStyle/>
        <a:p>
          <a:endParaRPr lang="en-US"/>
        </a:p>
      </dgm:t>
    </dgm:pt>
    <dgm:pt modelId="{350B8C4A-43EB-804D-9A47-2BF7795FE773}" type="sibTrans" cxnId="{C3089E8D-F23B-2E40-A242-BF34697FAD9A}">
      <dgm:prSet/>
      <dgm:spPr/>
      <dgm:t>
        <a:bodyPr/>
        <a:lstStyle/>
        <a:p>
          <a:endParaRPr lang="en-US"/>
        </a:p>
      </dgm:t>
    </dgm:pt>
    <dgm:pt modelId="{A73C3C4C-46AA-A24B-A6EA-29F65E9C8828}">
      <dgm:prSet phldrT="[Text]" custT="1"/>
      <dgm:spPr/>
      <dgm:t>
        <a:bodyPr/>
        <a:lstStyle/>
        <a:p>
          <a:r>
            <a:rPr lang="en-US" sz="2800" b="1" dirty="0" smtClean="0">
              <a:solidFill>
                <a:schemeClr val="bg1"/>
              </a:solidFill>
            </a:rPr>
            <a:t>2</a:t>
          </a:r>
          <a:r>
            <a:rPr lang="en-US" sz="2800" b="1" baseline="30000" dirty="0" smtClean="0">
              <a:solidFill>
                <a:schemeClr val="bg1"/>
              </a:solidFill>
            </a:rPr>
            <a:t>nd</a:t>
          </a:r>
          <a:r>
            <a:rPr lang="en-US" sz="2800" b="1" dirty="0" smtClean="0">
              <a:solidFill>
                <a:schemeClr val="bg1"/>
              </a:solidFill>
            </a:rPr>
            <a:t> Year</a:t>
          </a:r>
          <a:endParaRPr lang="en-US" sz="2800" b="1" dirty="0">
            <a:solidFill>
              <a:schemeClr val="bg1"/>
            </a:solidFill>
          </a:endParaRPr>
        </a:p>
      </dgm:t>
    </dgm:pt>
    <dgm:pt modelId="{EFBF584B-20E6-4D4C-8AD0-10E7F73CE671}" type="parTrans" cxnId="{FBD35DF4-825B-3746-9A1F-1EE70ED47831}">
      <dgm:prSet/>
      <dgm:spPr/>
      <dgm:t>
        <a:bodyPr/>
        <a:lstStyle/>
        <a:p>
          <a:endParaRPr lang="en-US"/>
        </a:p>
      </dgm:t>
    </dgm:pt>
    <dgm:pt modelId="{43F29EDD-07AF-CE4F-BAEF-00F9041FEC01}" type="sibTrans" cxnId="{FBD35DF4-825B-3746-9A1F-1EE70ED47831}">
      <dgm:prSet/>
      <dgm:spPr/>
      <dgm:t>
        <a:bodyPr/>
        <a:lstStyle/>
        <a:p>
          <a:endParaRPr lang="en-US"/>
        </a:p>
      </dgm:t>
    </dgm:pt>
    <dgm:pt modelId="{0BC24D52-00D4-C04F-9C97-89AA1A4CEAA9}">
      <dgm:prSet phldrT="[Text]"/>
      <dgm:spPr/>
      <dgm:t>
        <a:bodyPr/>
        <a:lstStyle/>
        <a:p>
          <a:r>
            <a:rPr lang="en-US" dirty="0" smtClean="0"/>
            <a:t>5% reduction in Governor’s reserve fund</a:t>
          </a:r>
          <a:endParaRPr lang="en-US" dirty="0"/>
        </a:p>
      </dgm:t>
    </dgm:pt>
    <dgm:pt modelId="{CEBA0410-2AFA-0A48-B365-1857299ABD30}" type="parTrans" cxnId="{F3DB011C-06DB-1947-8273-5770D7D95620}">
      <dgm:prSet/>
      <dgm:spPr/>
      <dgm:t>
        <a:bodyPr/>
        <a:lstStyle/>
        <a:p>
          <a:endParaRPr lang="en-US"/>
        </a:p>
      </dgm:t>
    </dgm:pt>
    <dgm:pt modelId="{9E9CF222-7F57-4541-ADC0-9CC0737785EE}" type="sibTrans" cxnId="{F3DB011C-06DB-1947-8273-5770D7D95620}">
      <dgm:prSet/>
      <dgm:spPr/>
      <dgm:t>
        <a:bodyPr/>
        <a:lstStyle/>
        <a:p>
          <a:endParaRPr lang="en-US"/>
        </a:p>
      </dgm:t>
    </dgm:pt>
    <dgm:pt modelId="{3A329F40-C7B9-3946-9F98-08637BBC57F7}">
      <dgm:prSet phldrT="[Text]"/>
      <dgm:spPr/>
      <dgm:t>
        <a:bodyPr/>
        <a:lstStyle/>
        <a:p>
          <a:r>
            <a:rPr lang="en-US" dirty="0" smtClean="0"/>
            <a:t>Develop performance improvement plan</a:t>
          </a:r>
          <a:endParaRPr lang="en-US" dirty="0"/>
        </a:p>
      </dgm:t>
    </dgm:pt>
    <dgm:pt modelId="{6DAE9B67-CD8C-1544-A6FD-D0C3AF1B7EB6}" type="parTrans" cxnId="{BE3992CC-F99C-7943-9E21-E76A7ECFB86B}">
      <dgm:prSet/>
      <dgm:spPr/>
      <dgm:t>
        <a:bodyPr/>
        <a:lstStyle/>
        <a:p>
          <a:endParaRPr lang="en-US"/>
        </a:p>
      </dgm:t>
    </dgm:pt>
    <dgm:pt modelId="{B7E61638-FC10-C744-8F90-5CEEC09DFC77}" type="sibTrans" cxnId="{BE3992CC-F99C-7943-9E21-E76A7ECFB86B}">
      <dgm:prSet/>
      <dgm:spPr/>
      <dgm:t>
        <a:bodyPr/>
        <a:lstStyle/>
        <a:p>
          <a:endParaRPr lang="en-US"/>
        </a:p>
      </dgm:t>
    </dgm:pt>
    <dgm:pt modelId="{9AB32A71-8F7B-E144-AD6B-ED73C9FCA33B}" type="pres">
      <dgm:prSet presAssocID="{CF6C5CBF-08F9-114A-AA8E-2C3957F622ED}" presName="linearFlow" presStyleCnt="0">
        <dgm:presLayoutVars>
          <dgm:dir/>
          <dgm:animLvl val="lvl"/>
          <dgm:resizeHandles val="exact"/>
        </dgm:presLayoutVars>
      </dgm:prSet>
      <dgm:spPr/>
      <dgm:t>
        <a:bodyPr/>
        <a:lstStyle/>
        <a:p>
          <a:endParaRPr lang="en-US"/>
        </a:p>
      </dgm:t>
    </dgm:pt>
    <dgm:pt modelId="{C657A748-46A7-9340-975F-7FDBF060706B}" type="pres">
      <dgm:prSet presAssocID="{B72B4D9A-B2A0-8147-97D7-444343D565D9}" presName="composite" presStyleCnt="0"/>
      <dgm:spPr/>
    </dgm:pt>
    <dgm:pt modelId="{FF408AE3-B08A-BF46-84C7-B30D814C6AF3}" type="pres">
      <dgm:prSet presAssocID="{B72B4D9A-B2A0-8147-97D7-444343D565D9}" presName="parTx" presStyleLbl="node1" presStyleIdx="0" presStyleCnt="2">
        <dgm:presLayoutVars>
          <dgm:chMax val="0"/>
          <dgm:chPref val="0"/>
          <dgm:bulletEnabled val="1"/>
        </dgm:presLayoutVars>
      </dgm:prSet>
      <dgm:spPr/>
      <dgm:t>
        <a:bodyPr/>
        <a:lstStyle/>
        <a:p>
          <a:endParaRPr lang="en-US"/>
        </a:p>
      </dgm:t>
    </dgm:pt>
    <dgm:pt modelId="{E1B10F27-D6E5-284D-BA75-90A9812CFE50}" type="pres">
      <dgm:prSet presAssocID="{B72B4D9A-B2A0-8147-97D7-444343D565D9}" presName="parSh" presStyleLbl="node1" presStyleIdx="0" presStyleCnt="2"/>
      <dgm:spPr/>
      <dgm:t>
        <a:bodyPr/>
        <a:lstStyle/>
        <a:p>
          <a:endParaRPr lang="en-US"/>
        </a:p>
      </dgm:t>
    </dgm:pt>
    <dgm:pt modelId="{E31AB151-0E26-9E47-B129-38A41A18715B}" type="pres">
      <dgm:prSet presAssocID="{B72B4D9A-B2A0-8147-97D7-444343D565D9}" presName="desTx" presStyleLbl="fgAcc1" presStyleIdx="0" presStyleCnt="2">
        <dgm:presLayoutVars>
          <dgm:bulletEnabled val="1"/>
        </dgm:presLayoutVars>
      </dgm:prSet>
      <dgm:spPr/>
      <dgm:t>
        <a:bodyPr/>
        <a:lstStyle/>
        <a:p>
          <a:endParaRPr lang="en-US"/>
        </a:p>
      </dgm:t>
    </dgm:pt>
    <dgm:pt modelId="{88A1650A-ADE2-D047-B45B-DEB873C70A59}" type="pres">
      <dgm:prSet presAssocID="{3CB88913-045B-334A-8EE3-DEFE279B42C3}" presName="sibTrans" presStyleLbl="sibTrans2D1" presStyleIdx="0" presStyleCnt="1"/>
      <dgm:spPr/>
      <dgm:t>
        <a:bodyPr/>
        <a:lstStyle/>
        <a:p>
          <a:endParaRPr lang="en-US"/>
        </a:p>
      </dgm:t>
    </dgm:pt>
    <dgm:pt modelId="{82B27735-F983-3E48-BE24-18EB9DD90F12}" type="pres">
      <dgm:prSet presAssocID="{3CB88913-045B-334A-8EE3-DEFE279B42C3}" presName="connTx" presStyleLbl="sibTrans2D1" presStyleIdx="0" presStyleCnt="1"/>
      <dgm:spPr/>
      <dgm:t>
        <a:bodyPr/>
        <a:lstStyle/>
        <a:p>
          <a:endParaRPr lang="en-US"/>
        </a:p>
      </dgm:t>
    </dgm:pt>
    <dgm:pt modelId="{09C78EE0-0CAB-F44E-833D-40C0D9124DCE}" type="pres">
      <dgm:prSet presAssocID="{A73C3C4C-46AA-A24B-A6EA-29F65E9C8828}" presName="composite" presStyleCnt="0"/>
      <dgm:spPr/>
    </dgm:pt>
    <dgm:pt modelId="{28C8C885-8B50-974F-A6A1-BDC4E2C9AD85}" type="pres">
      <dgm:prSet presAssocID="{A73C3C4C-46AA-A24B-A6EA-29F65E9C8828}" presName="parTx" presStyleLbl="node1" presStyleIdx="0" presStyleCnt="2">
        <dgm:presLayoutVars>
          <dgm:chMax val="0"/>
          <dgm:chPref val="0"/>
          <dgm:bulletEnabled val="1"/>
        </dgm:presLayoutVars>
      </dgm:prSet>
      <dgm:spPr/>
      <dgm:t>
        <a:bodyPr/>
        <a:lstStyle/>
        <a:p>
          <a:endParaRPr lang="en-US"/>
        </a:p>
      </dgm:t>
    </dgm:pt>
    <dgm:pt modelId="{C3C27035-4329-134E-A6FA-BC796F93C03E}" type="pres">
      <dgm:prSet presAssocID="{A73C3C4C-46AA-A24B-A6EA-29F65E9C8828}" presName="parSh" presStyleLbl="node1" presStyleIdx="1" presStyleCnt="2"/>
      <dgm:spPr/>
      <dgm:t>
        <a:bodyPr/>
        <a:lstStyle/>
        <a:p>
          <a:endParaRPr lang="en-US"/>
        </a:p>
      </dgm:t>
    </dgm:pt>
    <dgm:pt modelId="{EE646FB4-E415-0346-BBC1-3F04BD324B3E}" type="pres">
      <dgm:prSet presAssocID="{A73C3C4C-46AA-A24B-A6EA-29F65E9C8828}" presName="desTx" presStyleLbl="fgAcc1" presStyleIdx="1" presStyleCnt="2">
        <dgm:presLayoutVars>
          <dgm:bulletEnabled val="1"/>
        </dgm:presLayoutVars>
      </dgm:prSet>
      <dgm:spPr/>
      <dgm:t>
        <a:bodyPr/>
        <a:lstStyle/>
        <a:p>
          <a:endParaRPr lang="en-US"/>
        </a:p>
      </dgm:t>
    </dgm:pt>
  </dgm:ptLst>
  <dgm:cxnLst>
    <dgm:cxn modelId="{C901A888-1172-4541-BFFB-D661CDB9BE6A}" type="presOf" srcId="{A0647212-201B-D04F-87CB-0E31C2ECA45C}" destId="{E31AB151-0E26-9E47-B129-38A41A18715B}" srcOrd="0" destOrd="0" presId="urn:microsoft.com/office/officeart/2005/8/layout/process3"/>
    <dgm:cxn modelId="{DAC031DC-312C-4B30-869B-DEA90F21FE2C}" type="presOf" srcId="{CF6C5CBF-08F9-114A-AA8E-2C3957F622ED}" destId="{9AB32A71-8F7B-E144-AD6B-ED73C9FCA33B}" srcOrd="0" destOrd="0" presId="urn:microsoft.com/office/officeart/2005/8/layout/process3"/>
    <dgm:cxn modelId="{73BDC0D5-0907-D040-A88A-282ED675B21A}" srcId="{CF6C5CBF-08F9-114A-AA8E-2C3957F622ED}" destId="{B72B4D9A-B2A0-8147-97D7-444343D565D9}" srcOrd="0" destOrd="0" parTransId="{18BF6904-2A6B-CB4A-8401-F5A22E777798}" sibTransId="{3CB88913-045B-334A-8EE3-DEFE279B42C3}"/>
    <dgm:cxn modelId="{4B955C1B-DD3D-4698-88B6-2013C528D7EF}" type="presOf" srcId="{B72B4D9A-B2A0-8147-97D7-444343D565D9}" destId="{E1B10F27-D6E5-284D-BA75-90A9812CFE50}" srcOrd="1" destOrd="0" presId="urn:microsoft.com/office/officeart/2005/8/layout/process3"/>
    <dgm:cxn modelId="{FBD35DF4-825B-3746-9A1F-1EE70ED47831}" srcId="{CF6C5CBF-08F9-114A-AA8E-2C3957F622ED}" destId="{A73C3C4C-46AA-A24B-A6EA-29F65E9C8828}" srcOrd="1" destOrd="0" parTransId="{EFBF584B-20E6-4D4C-8AD0-10E7F73CE671}" sibTransId="{43F29EDD-07AF-CE4F-BAEF-00F9041FEC01}"/>
    <dgm:cxn modelId="{C3089E8D-F23B-2E40-A242-BF34697FAD9A}" srcId="{B72B4D9A-B2A0-8147-97D7-444343D565D9}" destId="{A0647212-201B-D04F-87CB-0E31C2ECA45C}" srcOrd="0" destOrd="0" parTransId="{B6AD2F0B-335E-B540-8F05-ECF0A9993839}" sibTransId="{350B8C4A-43EB-804D-9A47-2BF7795FE773}"/>
    <dgm:cxn modelId="{859FB3A1-B459-49C2-A1E5-9D9A38C6ADBE}" type="presOf" srcId="{A73C3C4C-46AA-A24B-A6EA-29F65E9C8828}" destId="{C3C27035-4329-134E-A6FA-BC796F93C03E}" srcOrd="1" destOrd="0" presId="urn:microsoft.com/office/officeart/2005/8/layout/process3"/>
    <dgm:cxn modelId="{A3177CEB-F003-4AA2-9EBF-3CAF308A67B3}" type="presOf" srcId="{3CB88913-045B-334A-8EE3-DEFE279B42C3}" destId="{82B27735-F983-3E48-BE24-18EB9DD90F12}" srcOrd="1" destOrd="0" presId="urn:microsoft.com/office/officeart/2005/8/layout/process3"/>
    <dgm:cxn modelId="{64E650F0-39DE-4E73-A295-952F505F659B}" type="presOf" srcId="{3CB88913-045B-334A-8EE3-DEFE279B42C3}" destId="{88A1650A-ADE2-D047-B45B-DEB873C70A59}" srcOrd="0" destOrd="0" presId="urn:microsoft.com/office/officeart/2005/8/layout/process3"/>
    <dgm:cxn modelId="{8A54E533-A2CF-4EA7-A25D-43A58F512A25}" type="presOf" srcId="{3A329F40-C7B9-3946-9F98-08637BBC57F7}" destId="{E31AB151-0E26-9E47-B129-38A41A18715B}" srcOrd="0" destOrd="1" presId="urn:microsoft.com/office/officeart/2005/8/layout/process3"/>
    <dgm:cxn modelId="{6697C420-8088-4172-A711-443E0115F06D}" type="presOf" srcId="{B72B4D9A-B2A0-8147-97D7-444343D565D9}" destId="{FF408AE3-B08A-BF46-84C7-B30D814C6AF3}" srcOrd="0" destOrd="0" presId="urn:microsoft.com/office/officeart/2005/8/layout/process3"/>
    <dgm:cxn modelId="{F3DB011C-06DB-1947-8273-5770D7D95620}" srcId="{A73C3C4C-46AA-A24B-A6EA-29F65E9C8828}" destId="{0BC24D52-00D4-C04F-9C97-89AA1A4CEAA9}" srcOrd="0" destOrd="0" parTransId="{CEBA0410-2AFA-0A48-B365-1857299ABD30}" sibTransId="{9E9CF222-7F57-4541-ADC0-9CC0737785EE}"/>
    <dgm:cxn modelId="{0303F8F5-0386-44A0-8650-F85CCB4CA4AB}" type="presOf" srcId="{A73C3C4C-46AA-A24B-A6EA-29F65E9C8828}" destId="{28C8C885-8B50-974F-A6A1-BDC4E2C9AD85}" srcOrd="0" destOrd="0" presId="urn:microsoft.com/office/officeart/2005/8/layout/process3"/>
    <dgm:cxn modelId="{BE3992CC-F99C-7943-9E21-E76A7ECFB86B}" srcId="{B72B4D9A-B2A0-8147-97D7-444343D565D9}" destId="{3A329F40-C7B9-3946-9F98-08637BBC57F7}" srcOrd="1" destOrd="0" parTransId="{6DAE9B67-CD8C-1544-A6FD-D0C3AF1B7EB6}" sibTransId="{B7E61638-FC10-C744-8F90-5CEEC09DFC77}"/>
    <dgm:cxn modelId="{2B86D612-90E4-4593-B62B-AD432B57CD29}" type="presOf" srcId="{0BC24D52-00D4-C04F-9C97-89AA1A4CEAA9}" destId="{EE646FB4-E415-0346-BBC1-3F04BD324B3E}" srcOrd="0" destOrd="0" presId="urn:microsoft.com/office/officeart/2005/8/layout/process3"/>
    <dgm:cxn modelId="{0C14264A-4D8E-4BC8-8BC8-92A0A8368D45}" type="presParOf" srcId="{9AB32A71-8F7B-E144-AD6B-ED73C9FCA33B}" destId="{C657A748-46A7-9340-975F-7FDBF060706B}" srcOrd="0" destOrd="0" presId="urn:microsoft.com/office/officeart/2005/8/layout/process3"/>
    <dgm:cxn modelId="{3D327E51-3F97-46B1-8800-340D38611FDE}" type="presParOf" srcId="{C657A748-46A7-9340-975F-7FDBF060706B}" destId="{FF408AE3-B08A-BF46-84C7-B30D814C6AF3}" srcOrd="0" destOrd="0" presId="urn:microsoft.com/office/officeart/2005/8/layout/process3"/>
    <dgm:cxn modelId="{F1777138-7595-4BC7-BD1F-555162E897B9}" type="presParOf" srcId="{C657A748-46A7-9340-975F-7FDBF060706B}" destId="{E1B10F27-D6E5-284D-BA75-90A9812CFE50}" srcOrd="1" destOrd="0" presId="urn:microsoft.com/office/officeart/2005/8/layout/process3"/>
    <dgm:cxn modelId="{E1CB4A16-B7CE-4DEF-A96E-AD6FDFB7F3CA}" type="presParOf" srcId="{C657A748-46A7-9340-975F-7FDBF060706B}" destId="{E31AB151-0E26-9E47-B129-38A41A18715B}" srcOrd="2" destOrd="0" presId="urn:microsoft.com/office/officeart/2005/8/layout/process3"/>
    <dgm:cxn modelId="{9C3ED392-617C-4C8F-A61B-17AC784BCFC8}" type="presParOf" srcId="{9AB32A71-8F7B-E144-AD6B-ED73C9FCA33B}" destId="{88A1650A-ADE2-D047-B45B-DEB873C70A59}" srcOrd="1" destOrd="0" presId="urn:microsoft.com/office/officeart/2005/8/layout/process3"/>
    <dgm:cxn modelId="{DC302930-8E09-4C63-ABEF-EC31F3EA9F5F}" type="presParOf" srcId="{88A1650A-ADE2-D047-B45B-DEB873C70A59}" destId="{82B27735-F983-3E48-BE24-18EB9DD90F12}" srcOrd="0" destOrd="0" presId="urn:microsoft.com/office/officeart/2005/8/layout/process3"/>
    <dgm:cxn modelId="{CA248FC1-D1A5-4E48-A70B-2B8793D7180E}" type="presParOf" srcId="{9AB32A71-8F7B-E144-AD6B-ED73C9FCA33B}" destId="{09C78EE0-0CAB-F44E-833D-40C0D9124DCE}" srcOrd="2" destOrd="0" presId="urn:microsoft.com/office/officeart/2005/8/layout/process3"/>
    <dgm:cxn modelId="{DF8D5FD8-6145-4341-B165-F5F1E59683B0}" type="presParOf" srcId="{09C78EE0-0CAB-F44E-833D-40C0D9124DCE}" destId="{28C8C885-8B50-974F-A6A1-BDC4E2C9AD85}" srcOrd="0" destOrd="0" presId="urn:microsoft.com/office/officeart/2005/8/layout/process3"/>
    <dgm:cxn modelId="{B7D94E70-4BEB-4F43-A74C-273D77F3A4CD}" type="presParOf" srcId="{09C78EE0-0CAB-F44E-833D-40C0D9124DCE}" destId="{C3C27035-4329-134E-A6FA-BC796F93C03E}" srcOrd="1" destOrd="0" presId="urn:microsoft.com/office/officeart/2005/8/layout/process3"/>
    <dgm:cxn modelId="{3187971A-9216-4F2C-BE44-E3B992CCD42D}" type="presParOf" srcId="{09C78EE0-0CAB-F44E-833D-40C0D9124DCE}" destId="{EE646FB4-E415-0346-BBC1-3F04BD324B3E}"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F705D2-EDCF-DB4A-8CD1-CCC585BACE5A}" type="doc">
      <dgm:prSet loTypeId="urn:microsoft.com/office/officeart/2005/8/layout/lProcess1" loCatId="" qsTypeId="urn:microsoft.com/office/officeart/2005/8/quickstyle/simple4" qsCatId="simple" csTypeId="urn:microsoft.com/office/officeart/2005/8/colors/accent1_2" csCatId="accent1" phldr="1"/>
      <dgm:spPr/>
      <dgm:t>
        <a:bodyPr/>
        <a:lstStyle/>
        <a:p>
          <a:endParaRPr lang="en-US"/>
        </a:p>
      </dgm:t>
    </dgm:pt>
    <dgm:pt modelId="{C3A0ACFF-9D46-724D-8378-C55BD966B1CF}">
      <dgm:prSet phldrT="[Text]" custT="1"/>
      <dgm:spPr/>
      <dgm:t>
        <a:bodyPr/>
        <a:lstStyle/>
        <a:p>
          <a:r>
            <a:rPr lang="en-US" sz="2400" b="1" dirty="0" smtClean="0">
              <a:solidFill>
                <a:schemeClr val="bg1"/>
              </a:solidFill>
            </a:rPr>
            <a:t>Enhanced Functions of Local Board</a:t>
          </a:r>
          <a:endParaRPr lang="en-US" sz="2400" b="1" dirty="0">
            <a:solidFill>
              <a:schemeClr val="bg1"/>
            </a:solidFill>
          </a:endParaRPr>
        </a:p>
      </dgm:t>
    </dgm:pt>
    <dgm:pt modelId="{A228AAFB-F99B-DC49-990A-C394D404A1F5}" type="parTrans" cxnId="{5CA72DE7-8114-324F-B762-89E758B4C6C6}">
      <dgm:prSet/>
      <dgm:spPr/>
      <dgm:t>
        <a:bodyPr/>
        <a:lstStyle/>
        <a:p>
          <a:endParaRPr lang="en-US"/>
        </a:p>
      </dgm:t>
    </dgm:pt>
    <dgm:pt modelId="{9845EBAC-3CED-174B-B623-B7FC07E2BDAD}" type="sibTrans" cxnId="{5CA72DE7-8114-324F-B762-89E758B4C6C6}">
      <dgm:prSet/>
      <dgm:spPr/>
      <dgm:t>
        <a:bodyPr/>
        <a:lstStyle/>
        <a:p>
          <a:endParaRPr lang="en-US"/>
        </a:p>
      </dgm:t>
    </dgm:pt>
    <dgm:pt modelId="{B8E69316-B1C9-D34B-8428-7BA58F4DF369}">
      <dgm:prSet phldrT="[Text]" custT="1"/>
      <dgm:spPr/>
      <dgm:t>
        <a:bodyPr/>
        <a:lstStyle/>
        <a:p>
          <a:r>
            <a:rPr lang="en-US" sz="2400" b="1" dirty="0" smtClean="0"/>
            <a:t>Develop 4-year local plan to support State plan strategy</a:t>
          </a:r>
          <a:endParaRPr lang="en-US" sz="2400" b="1" dirty="0"/>
        </a:p>
      </dgm:t>
    </dgm:pt>
    <dgm:pt modelId="{49397666-6B89-164B-94A8-FD5ADC5AF6D7}" type="parTrans" cxnId="{862BC962-2C0E-FB48-9278-2075F75B5D3E}">
      <dgm:prSet/>
      <dgm:spPr/>
      <dgm:t>
        <a:bodyPr/>
        <a:lstStyle/>
        <a:p>
          <a:endParaRPr lang="en-US"/>
        </a:p>
      </dgm:t>
    </dgm:pt>
    <dgm:pt modelId="{51953841-57E3-3E4D-88F7-59E84EB4D414}" type="sibTrans" cxnId="{862BC962-2C0E-FB48-9278-2075F75B5D3E}">
      <dgm:prSet/>
      <dgm:spPr/>
      <dgm:t>
        <a:bodyPr/>
        <a:lstStyle/>
        <a:p>
          <a:endParaRPr lang="en-US"/>
        </a:p>
      </dgm:t>
    </dgm:pt>
    <dgm:pt modelId="{F88D90D1-E071-1141-BDDC-6987F2C2E248}">
      <dgm:prSet phldrT="[Text]" custT="1"/>
      <dgm:spPr/>
      <dgm:t>
        <a:bodyPr/>
        <a:lstStyle/>
        <a:p>
          <a:r>
            <a:rPr lang="en-US" sz="2400" b="1" dirty="0" smtClean="0"/>
            <a:t>Develop and implement career pathways</a:t>
          </a:r>
          <a:endParaRPr lang="en-US" sz="2400" b="1" dirty="0"/>
        </a:p>
      </dgm:t>
    </dgm:pt>
    <dgm:pt modelId="{047516E9-00FE-C948-9B08-13A9A217904A}" type="parTrans" cxnId="{86EAE7AF-B474-1541-8F91-51F35F00E303}">
      <dgm:prSet/>
      <dgm:spPr/>
      <dgm:t>
        <a:bodyPr/>
        <a:lstStyle/>
        <a:p>
          <a:endParaRPr lang="en-US"/>
        </a:p>
      </dgm:t>
    </dgm:pt>
    <dgm:pt modelId="{51108CD3-A22D-2E4C-B24C-346D21D128D1}" type="sibTrans" cxnId="{86EAE7AF-B474-1541-8F91-51F35F00E303}">
      <dgm:prSet/>
      <dgm:spPr/>
      <dgm:t>
        <a:bodyPr/>
        <a:lstStyle/>
        <a:p>
          <a:endParaRPr lang="en-US"/>
        </a:p>
      </dgm:t>
    </dgm:pt>
    <dgm:pt modelId="{C458CB66-9AAE-D54B-A0E9-7BF619CF4314}">
      <dgm:prSet phldrT="[Text]" custT="1"/>
      <dgm:spPr/>
      <dgm:t>
        <a:bodyPr/>
        <a:lstStyle/>
        <a:p>
          <a:r>
            <a:rPr lang="en-US" sz="2400" b="1" dirty="0" smtClean="0"/>
            <a:t>Align technology and leverage resources</a:t>
          </a:r>
          <a:endParaRPr lang="en-US" sz="2400" b="1" dirty="0"/>
        </a:p>
      </dgm:t>
    </dgm:pt>
    <dgm:pt modelId="{D5BEFCB0-4564-D84C-8190-C55EE9B09FBE}" type="parTrans" cxnId="{D96D889C-6030-724D-B7F3-8BD96B60169A}">
      <dgm:prSet/>
      <dgm:spPr/>
      <dgm:t>
        <a:bodyPr/>
        <a:lstStyle/>
        <a:p>
          <a:endParaRPr lang="en-US"/>
        </a:p>
      </dgm:t>
    </dgm:pt>
    <dgm:pt modelId="{4BF54835-B764-6D4F-AD4F-046B32E265BE}" type="sibTrans" cxnId="{D96D889C-6030-724D-B7F3-8BD96B60169A}">
      <dgm:prSet/>
      <dgm:spPr/>
      <dgm:t>
        <a:bodyPr/>
        <a:lstStyle/>
        <a:p>
          <a:endParaRPr lang="en-US"/>
        </a:p>
      </dgm:t>
    </dgm:pt>
    <dgm:pt modelId="{D29588E4-37E8-C244-AD83-74B986E80966}">
      <dgm:prSet phldrT="[Text]" custT="1"/>
      <dgm:spPr/>
      <dgm:t>
        <a:bodyPr/>
        <a:lstStyle/>
        <a:p>
          <a:r>
            <a:rPr lang="en-US" sz="2400" b="1" dirty="0" smtClean="0">
              <a:solidFill>
                <a:schemeClr val="accent6">
                  <a:lumMod val="50000"/>
                </a:schemeClr>
              </a:solidFill>
            </a:rPr>
            <a:t>Review of adult education local provider applications</a:t>
          </a:r>
          <a:endParaRPr lang="en-US" sz="2400" b="1" dirty="0">
            <a:solidFill>
              <a:schemeClr val="accent6">
                <a:lumMod val="50000"/>
              </a:schemeClr>
            </a:solidFill>
          </a:endParaRPr>
        </a:p>
      </dgm:t>
    </dgm:pt>
    <dgm:pt modelId="{898C22C2-7344-054C-94DF-506AD6873FF6}" type="parTrans" cxnId="{2A2BC4F7-22C5-4045-8DF3-E0483D1186ED}">
      <dgm:prSet/>
      <dgm:spPr/>
      <dgm:t>
        <a:bodyPr/>
        <a:lstStyle/>
        <a:p>
          <a:endParaRPr lang="en-US"/>
        </a:p>
      </dgm:t>
    </dgm:pt>
    <dgm:pt modelId="{F680E4FB-FCB6-5741-8F99-269AB7DFB48A}" type="sibTrans" cxnId="{2A2BC4F7-22C5-4045-8DF3-E0483D1186ED}">
      <dgm:prSet/>
      <dgm:spPr/>
      <dgm:t>
        <a:bodyPr/>
        <a:lstStyle/>
        <a:p>
          <a:endParaRPr lang="en-US"/>
        </a:p>
      </dgm:t>
    </dgm:pt>
    <dgm:pt modelId="{2A624D2E-D821-3749-98CA-871F85F7F705}">
      <dgm:prSet phldrT="[Text]" custT="1"/>
      <dgm:spPr/>
      <dgm:t>
        <a:bodyPr/>
        <a:lstStyle/>
        <a:p>
          <a:r>
            <a:rPr lang="en-US" sz="2400" b="1" dirty="0" smtClean="0"/>
            <a:t>Analysis of regional conditions</a:t>
          </a:r>
          <a:endParaRPr lang="en-US" sz="2400" b="1" dirty="0"/>
        </a:p>
      </dgm:t>
    </dgm:pt>
    <dgm:pt modelId="{4F53B058-56B0-9D44-A15B-6876C3CFEE69}" type="sibTrans" cxnId="{73F870E5-AF4D-E24D-B0FD-C13883BAC04C}">
      <dgm:prSet/>
      <dgm:spPr/>
      <dgm:t>
        <a:bodyPr/>
        <a:lstStyle/>
        <a:p>
          <a:endParaRPr lang="en-US"/>
        </a:p>
      </dgm:t>
    </dgm:pt>
    <dgm:pt modelId="{D81C0D54-1249-2044-90DB-30161D9661F4}" type="parTrans" cxnId="{73F870E5-AF4D-E24D-B0FD-C13883BAC04C}">
      <dgm:prSet/>
      <dgm:spPr/>
      <dgm:t>
        <a:bodyPr/>
        <a:lstStyle/>
        <a:p>
          <a:endParaRPr lang="en-US"/>
        </a:p>
      </dgm:t>
    </dgm:pt>
    <dgm:pt modelId="{6BC838E2-DF62-A143-9BD4-0A759D2CC281}">
      <dgm:prSet custT="1"/>
      <dgm:spPr/>
      <dgm:t>
        <a:bodyPr/>
        <a:lstStyle/>
        <a:p>
          <a:r>
            <a:rPr lang="en-US" sz="2400" b="1" dirty="0" smtClean="0"/>
            <a:t>Engage and develop effective linkages with employers</a:t>
          </a:r>
          <a:endParaRPr lang="en-US" sz="2400" b="1" dirty="0"/>
        </a:p>
      </dgm:t>
    </dgm:pt>
    <dgm:pt modelId="{9645657D-7D88-064C-AD1D-C2D7CA10D21A}" type="parTrans" cxnId="{BF714CBA-C899-9C4E-B3F4-37F190E6EE28}">
      <dgm:prSet/>
      <dgm:spPr/>
      <dgm:t>
        <a:bodyPr/>
        <a:lstStyle/>
        <a:p>
          <a:endParaRPr lang="en-US"/>
        </a:p>
      </dgm:t>
    </dgm:pt>
    <dgm:pt modelId="{AF9500DB-253A-9045-89D2-DDB9B22E6FE1}" type="sibTrans" cxnId="{BF714CBA-C899-9C4E-B3F4-37F190E6EE28}">
      <dgm:prSet/>
      <dgm:spPr/>
      <dgm:t>
        <a:bodyPr/>
        <a:lstStyle/>
        <a:p>
          <a:endParaRPr lang="en-US"/>
        </a:p>
      </dgm:t>
    </dgm:pt>
    <dgm:pt modelId="{B1C6B193-E4DB-1A4D-95C4-9895482E3903}" type="pres">
      <dgm:prSet presAssocID="{A2F705D2-EDCF-DB4A-8CD1-CCC585BACE5A}" presName="Name0" presStyleCnt="0">
        <dgm:presLayoutVars>
          <dgm:dir/>
          <dgm:animLvl val="lvl"/>
          <dgm:resizeHandles val="exact"/>
        </dgm:presLayoutVars>
      </dgm:prSet>
      <dgm:spPr/>
      <dgm:t>
        <a:bodyPr/>
        <a:lstStyle/>
        <a:p>
          <a:endParaRPr lang="en-US"/>
        </a:p>
      </dgm:t>
    </dgm:pt>
    <dgm:pt modelId="{4508ABE8-84A3-7640-B347-55D0D5485E6B}" type="pres">
      <dgm:prSet presAssocID="{C3A0ACFF-9D46-724D-8378-C55BD966B1CF}" presName="vertFlow" presStyleCnt="0"/>
      <dgm:spPr/>
    </dgm:pt>
    <dgm:pt modelId="{92BF5C31-6961-2E4E-B696-1FB67330115C}" type="pres">
      <dgm:prSet presAssocID="{C3A0ACFF-9D46-724D-8378-C55BD966B1CF}" presName="header" presStyleLbl="node1" presStyleIdx="0" presStyleCnt="1" custScaleX="327232" custScaleY="101275" custLinFactNeighborX="251" custLinFactNeighborY="-60679"/>
      <dgm:spPr/>
      <dgm:t>
        <a:bodyPr/>
        <a:lstStyle/>
        <a:p>
          <a:endParaRPr lang="en-US"/>
        </a:p>
      </dgm:t>
    </dgm:pt>
    <dgm:pt modelId="{3E83527C-E2A2-B14B-8B25-D949D4473E37}" type="pres">
      <dgm:prSet presAssocID="{49397666-6B89-164B-94A8-FD5ADC5AF6D7}" presName="parTrans" presStyleLbl="sibTrans2D1" presStyleIdx="0" presStyleCnt="6"/>
      <dgm:spPr/>
      <dgm:t>
        <a:bodyPr/>
        <a:lstStyle/>
        <a:p>
          <a:endParaRPr lang="en-US"/>
        </a:p>
      </dgm:t>
    </dgm:pt>
    <dgm:pt modelId="{F321B1C3-80D8-AE40-9C00-84CE7A1D198D}" type="pres">
      <dgm:prSet presAssocID="{B8E69316-B1C9-D34B-8428-7BA58F4DF369}" presName="child" presStyleLbl="alignAccFollowNode1" presStyleIdx="0" presStyleCnt="6" custScaleX="327020" custScaleY="79672">
        <dgm:presLayoutVars>
          <dgm:chMax val="0"/>
          <dgm:bulletEnabled val="1"/>
        </dgm:presLayoutVars>
      </dgm:prSet>
      <dgm:spPr/>
      <dgm:t>
        <a:bodyPr/>
        <a:lstStyle/>
        <a:p>
          <a:endParaRPr lang="en-US"/>
        </a:p>
      </dgm:t>
    </dgm:pt>
    <dgm:pt modelId="{48AC439C-02E1-5A41-9E6D-A9BB1759FD6D}" type="pres">
      <dgm:prSet presAssocID="{51953841-57E3-3E4D-88F7-59E84EB4D414}" presName="sibTrans" presStyleLbl="sibTrans2D1" presStyleIdx="1" presStyleCnt="6"/>
      <dgm:spPr/>
      <dgm:t>
        <a:bodyPr/>
        <a:lstStyle/>
        <a:p>
          <a:endParaRPr lang="en-US"/>
        </a:p>
      </dgm:t>
    </dgm:pt>
    <dgm:pt modelId="{CFFB54D9-50B5-F949-8000-F3B566FCDF84}" type="pres">
      <dgm:prSet presAssocID="{2A624D2E-D821-3749-98CA-871F85F7F705}" presName="child" presStyleLbl="alignAccFollowNode1" presStyleIdx="1" presStyleCnt="6" custScaleX="327020" custScaleY="69017">
        <dgm:presLayoutVars>
          <dgm:chMax val="0"/>
          <dgm:bulletEnabled val="1"/>
        </dgm:presLayoutVars>
      </dgm:prSet>
      <dgm:spPr/>
      <dgm:t>
        <a:bodyPr/>
        <a:lstStyle/>
        <a:p>
          <a:endParaRPr lang="en-US"/>
        </a:p>
      </dgm:t>
    </dgm:pt>
    <dgm:pt modelId="{9D3EE32E-1696-B94F-87E0-EE428A3511CD}" type="pres">
      <dgm:prSet presAssocID="{4F53B058-56B0-9D44-A15B-6876C3CFEE69}" presName="sibTrans" presStyleLbl="sibTrans2D1" presStyleIdx="2" presStyleCnt="6"/>
      <dgm:spPr/>
      <dgm:t>
        <a:bodyPr/>
        <a:lstStyle/>
        <a:p>
          <a:endParaRPr lang="en-US"/>
        </a:p>
      </dgm:t>
    </dgm:pt>
    <dgm:pt modelId="{ED891FFD-F81E-554E-80D4-A396AB7D300A}" type="pres">
      <dgm:prSet presAssocID="{F88D90D1-E071-1141-BDDC-6987F2C2E248}" presName="child" presStyleLbl="alignAccFollowNode1" presStyleIdx="2" presStyleCnt="6" custScaleX="327020" custScaleY="58524">
        <dgm:presLayoutVars>
          <dgm:chMax val="0"/>
          <dgm:bulletEnabled val="1"/>
        </dgm:presLayoutVars>
      </dgm:prSet>
      <dgm:spPr/>
      <dgm:t>
        <a:bodyPr/>
        <a:lstStyle/>
        <a:p>
          <a:endParaRPr lang="en-US"/>
        </a:p>
      </dgm:t>
    </dgm:pt>
    <dgm:pt modelId="{7F090954-92DE-BD44-92C7-ECB32726540C}" type="pres">
      <dgm:prSet presAssocID="{51108CD3-A22D-2E4C-B24C-346D21D128D1}" presName="sibTrans" presStyleLbl="sibTrans2D1" presStyleIdx="3" presStyleCnt="6"/>
      <dgm:spPr/>
      <dgm:t>
        <a:bodyPr/>
        <a:lstStyle/>
        <a:p>
          <a:endParaRPr lang="en-US"/>
        </a:p>
      </dgm:t>
    </dgm:pt>
    <dgm:pt modelId="{0356A68F-1B12-314A-A15A-239F7531366A}" type="pres">
      <dgm:prSet presAssocID="{6BC838E2-DF62-A143-9BD4-0A759D2CC281}" presName="child" presStyleLbl="alignAccFollowNode1" presStyleIdx="3" presStyleCnt="6" custScaleX="327454" custScaleY="104011">
        <dgm:presLayoutVars>
          <dgm:chMax val="0"/>
          <dgm:bulletEnabled val="1"/>
        </dgm:presLayoutVars>
      </dgm:prSet>
      <dgm:spPr/>
      <dgm:t>
        <a:bodyPr/>
        <a:lstStyle/>
        <a:p>
          <a:endParaRPr lang="en-US"/>
        </a:p>
      </dgm:t>
    </dgm:pt>
    <dgm:pt modelId="{8803E8F9-1571-F04E-B12E-583CA4FB8F53}" type="pres">
      <dgm:prSet presAssocID="{AF9500DB-253A-9045-89D2-DDB9B22E6FE1}" presName="sibTrans" presStyleLbl="sibTrans2D1" presStyleIdx="4" presStyleCnt="6"/>
      <dgm:spPr/>
      <dgm:t>
        <a:bodyPr/>
        <a:lstStyle/>
        <a:p>
          <a:endParaRPr lang="en-US"/>
        </a:p>
      </dgm:t>
    </dgm:pt>
    <dgm:pt modelId="{2E42C575-F5F7-E642-B566-92F61163B148}" type="pres">
      <dgm:prSet presAssocID="{C458CB66-9AAE-D54B-A0E9-7BF619CF4314}" presName="child" presStyleLbl="alignAccFollowNode1" presStyleIdx="4" presStyleCnt="6" custScaleX="327020" custScaleY="73493">
        <dgm:presLayoutVars>
          <dgm:chMax val="0"/>
          <dgm:bulletEnabled val="1"/>
        </dgm:presLayoutVars>
      </dgm:prSet>
      <dgm:spPr/>
      <dgm:t>
        <a:bodyPr/>
        <a:lstStyle/>
        <a:p>
          <a:endParaRPr lang="en-US"/>
        </a:p>
      </dgm:t>
    </dgm:pt>
    <dgm:pt modelId="{630595DB-928F-754C-9E92-7B6D22AE5598}" type="pres">
      <dgm:prSet presAssocID="{4BF54835-B764-6D4F-AD4F-046B32E265BE}" presName="sibTrans" presStyleLbl="sibTrans2D1" presStyleIdx="5" presStyleCnt="6"/>
      <dgm:spPr/>
      <dgm:t>
        <a:bodyPr/>
        <a:lstStyle/>
        <a:p>
          <a:endParaRPr lang="en-US"/>
        </a:p>
      </dgm:t>
    </dgm:pt>
    <dgm:pt modelId="{49D9D0D0-D110-D743-9BF5-5379CB0ADE85}" type="pres">
      <dgm:prSet presAssocID="{D29588E4-37E8-C244-AD83-74B986E80966}" presName="child" presStyleLbl="alignAccFollowNode1" presStyleIdx="5" presStyleCnt="6" custScaleX="324607" custScaleY="61524">
        <dgm:presLayoutVars>
          <dgm:chMax val="0"/>
          <dgm:bulletEnabled val="1"/>
        </dgm:presLayoutVars>
      </dgm:prSet>
      <dgm:spPr/>
      <dgm:t>
        <a:bodyPr/>
        <a:lstStyle/>
        <a:p>
          <a:endParaRPr lang="en-US"/>
        </a:p>
      </dgm:t>
    </dgm:pt>
  </dgm:ptLst>
  <dgm:cxnLst>
    <dgm:cxn modelId="{862BC962-2C0E-FB48-9278-2075F75B5D3E}" srcId="{C3A0ACFF-9D46-724D-8378-C55BD966B1CF}" destId="{B8E69316-B1C9-D34B-8428-7BA58F4DF369}" srcOrd="0" destOrd="0" parTransId="{49397666-6B89-164B-94A8-FD5ADC5AF6D7}" sibTransId="{51953841-57E3-3E4D-88F7-59E84EB4D414}"/>
    <dgm:cxn modelId="{1C786D5D-CEDA-4468-8485-8DA704C4FBE0}" type="presOf" srcId="{B8E69316-B1C9-D34B-8428-7BA58F4DF369}" destId="{F321B1C3-80D8-AE40-9C00-84CE7A1D198D}" srcOrd="0" destOrd="0" presId="urn:microsoft.com/office/officeart/2005/8/layout/lProcess1"/>
    <dgm:cxn modelId="{D96D889C-6030-724D-B7F3-8BD96B60169A}" srcId="{C3A0ACFF-9D46-724D-8378-C55BD966B1CF}" destId="{C458CB66-9AAE-D54B-A0E9-7BF619CF4314}" srcOrd="4" destOrd="0" parTransId="{D5BEFCB0-4564-D84C-8190-C55EE9B09FBE}" sibTransId="{4BF54835-B764-6D4F-AD4F-046B32E265BE}"/>
    <dgm:cxn modelId="{F927DB01-A316-4B76-B4DF-D18423D791D0}" type="presOf" srcId="{51953841-57E3-3E4D-88F7-59E84EB4D414}" destId="{48AC439C-02E1-5A41-9E6D-A9BB1759FD6D}" srcOrd="0" destOrd="0" presId="urn:microsoft.com/office/officeart/2005/8/layout/lProcess1"/>
    <dgm:cxn modelId="{86EAE7AF-B474-1541-8F91-51F35F00E303}" srcId="{C3A0ACFF-9D46-724D-8378-C55BD966B1CF}" destId="{F88D90D1-E071-1141-BDDC-6987F2C2E248}" srcOrd="2" destOrd="0" parTransId="{047516E9-00FE-C948-9B08-13A9A217904A}" sibTransId="{51108CD3-A22D-2E4C-B24C-346D21D128D1}"/>
    <dgm:cxn modelId="{B44D7859-26E9-4765-832A-2A5A23A0B3F8}" type="presOf" srcId="{6BC838E2-DF62-A143-9BD4-0A759D2CC281}" destId="{0356A68F-1B12-314A-A15A-239F7531366A}" srcOrd="0" destOrd="0" presId="urn:microsoft.com/office/officeart/2005/8/layout/lProcess1"/>
    <dgm:cxn modelId="{68223B32-B314-49D9-B8FF-EF97BDD3BE7F}" type="presOf" srcId="{F88D90D1-E071-1141-BDDC-6987F2C2E248}" destId="{ED891FFD-F81E-554E-80D4-A396AB7D300A}" srcOrd="0" destOrd="0" presId="urn:microsoft.com/office/officeart/2005/8/layout/lProcess1"/>
    <dgm:cxn modelId="{4CA54AEE-B58F-46EC-8531-AB022F82F525}" type="presOf" srcId="{4F53B058-56B0-9D44-A15B-6876C3CFEE69}" destId="{9D3EE32E-1696-B94F-87E0-EE428A3511CD}" srcOrd="0" destOrd="0" presId="urn:microsoft.com/office/officeart/2005/8/layout/lProcess1"/>
    <dgm:cxn modelId="{9CC065B3-C3C5-4232-953C-B0BCE1787DC7}" type="presOf" srcId="{AF9500DB-253A-9045-89D2-DDB9B22E6FE1}" destId="{8803E8F9-1571-F04E-B12E-583CA4FB8F53}" srcOrd="0" destOrd="0" presId="urn:microsoft.com/office/officeart/2005/8/layout/lProcess1"/>
    <dgm:cxn modelId="{BA6CCFC7-22E4-4006-9B9D-9848A32BF743}" type="presOf" srcId="{49397666-6B89-164B-94A8-FD5ADC5AF6D7}" destId="{3E83527C-E2A2-B14B-8B25-D949D4473E37}" srcOrd="0" destOrd="0" presId="urn:microsoft.com/office/officeart/2005/8/layout/lProcess1"/>
    <dgm:cxn modelId="{B4BE21D3-0743-426D-AEE8-BCF09BFDB728}" type="presOf" srcId="{4BF54835-B764-6D4F-AD4F-046B32E265BE}" destId="{630595DB-928F-754C-9E92-7B6D22AE5598}" srcOrd="0" destOrd="0" presId="urn:microsoft.com/office/officeart/2005/8/layout/lProcess1"/>
    <dgm:cxn modelId="{C6A79F0D-E6DC-45DC-B3B9-13C69A322782}" type="presOf" srcId="{A2F705D2-EDCF-DB4A-8CD1-CCC585BACE5A}" destId="{B1C6B193-E4DB-1A4D-95C4-9895482E3903}" srcOrd="0" destOrd="0" presId="urn:microsoft.com/office/officeart/2005/8/layout/lProcess1"/>
    <dgm:cxn modelId="{3F898C32-F12A-423A-AC3D-DEB92DB9BA1E}" type="presOf" srcId="{C458CB66-9AAE-D54B-A0E9-7BF619CF4314}" destId="{2E42C575-F5F7-E642-B566-92F61163B148}" srcOrd="0" destOrd="0" presId="urn:microsoft.com/office/officeart/2005/8/layout/lProcess1"/>
    <dgm:cxn modelId="{5CA72DE7-8114-324F-B762-89E758B4C6C6}" srcId="{A2F705D2-EDCF-DB4A-8CD1-CCC585BACE5A}" destId="{C3A0ACFF-9D46-724D-8378-C55BD966B1CF}" srcOrd="0" destOrd="0" parTransId="{A228AAFB-F99B-DC49-990A-C394D404A1F5}" sibTransId="{9845EBAC-3CED-174B-B623-B7FC07E2BDAD}"/>
    <dgm:cxn modelId="{C12D46A0-EEFB-4994-94F2-A49F514A40B8}" type="presOf" srcId="{D29588E4-37E8-C244-AD83-74B986E80966}" destId="{49D9D0D0-D110-D743-9BF5-5379CB0ADE85}" srcOrd="0" destOrd="0" presId="urn:microsoft.com/office/officeart/2005/8/layout/lProcess1"/>
    <dgm:cxn modelId="{BF714CBA-C899-9C4E-B3F4-37F190E6EE28}" srcId="{C3A0ACFF-9D46-724D-8378-C55BD966B1CF}" destId="{6BC838E2-DF62-A143-9BD4-0A759D2CC281}" srcOrd="3" destOrd="0" parTransId="{9645657D-7D88-064C-AD1D-C2D7CA10D21A}" sibTransId="{AF9500DB-253A-9045-89D2-DDB9B22E6FE1}"/>
    <dgm:cxn modelId="{73F870E5-AF4D-E24D-B0FD-C13883BAC04C}" srcId="{C3A0ACFF-9D46-724D-8378-C55BD966B1CF}" destId="{2A624D2E-D821-3749-98CA-871F85F7F705}" srcOrd="1" destOrd="0" parTransId="{D81C0D54-1249-2044-90DB-30161D9661F4}" sibTransId="{4F53B058-56B0-9D44-A15B-6876C3CFEE69}"/>
    <dgm:cxn modelId="{2A2BC4F7-22C5-4045-8DF3-E0483D1186ED}" srcId="{C3A0ACFF-9D46-724D-8378-C55BD966B1CF}" destId="{D29588E4-37E8-C244-AD83-74B986E80966}" srcOrd="5" destOrd="0" parTransId="{898C22C2-7344-054C-94DF-506AD6873FF6}" sibTransId="{F680E4FB-FCB6-5741-8F99-269AB7DFB48A}"/>
    <dgm:cxn modelId="{A625E1CB-68A2-44DE-971D-269479AE8BB2}" type="presOf" srcId="{2A624D2E-D821-3749-98CA-871F85F7F705}" destId="{CFFB54D9-50B5-F949-8000-F3B566FCDF84}" srcOrd="0" destOrd="0" presId="urn:microsoft.com/office/officeart/2005/8/layout/lProcess1"/>
    <dgm:cxn modelId="{A1ADAF7A-7C1F-4804-9F97-3C54B6F0FADF}" type="presOf" srcId="{C3A0ACFF-9D46-724D-8378-C55BD966B1CF}" destId="{92BF5C31-6961-2E4E-B696-1FB67330115C}" srcOrd="0" destOrd="0" presId="urn:microsoft.com/office/officeart/2005/8/layout/lProcess1"/>
    <dgm:cxn modelId="{F0E1762F-B632-46E3-B4C0-E95EE94E0793}" type="presOf" srcId="{51108CD3-A22D-2E4C-B24C-346D21D128D1}" destId="{7F090954-92DE-BD44-92C7-ECB32726540C}" srcOrd="0" destOrd="0" presId="urn:microsoft.com/office/officeart/2005/8/layout/lProcess1"/>
    <dgm:cxn modelId="{6F582EB9-2764-4DF2-B21D-655C02723BFE}" type="presParOf" srcId="{B1C6B193-E4DB-1A4D-95C4-9895482E3903}" destId="{4508ABE8-84A3-7640-B347-55D0D5485E6B}" srcOrd="0" destOrd="0" presId="urn:microsoft.com/office/officeart/2005/8/layout/lProcess1"/>
    <dgm:cxn modelId="{FEB25033-7820-4619-A33C-1CA42620A1FF}" type="presParOf" srcId="{4508ABE8-84A3-7640-B347-55D0D5485E6B}" destId="{92BF5C31-6961-2E4E-B696-1FB67330115C}" srcOrd="0" destOrd="0" presId="urn:microsoft.com/office/officeart/2005/8/layout/lProcess1"/>
    <dgm:cxn modelId="{70D03BA2-1FA3-4F68-AE31-4A4F7DB14D0A}" type="presParOf" srcId="{4508ABE8-84A3-7640-B347-55D0D5485E6B}" destId="{3E83527C-E2A2-B14B-8B25-D949D4473E37}" srcOrd="1" destOrd="0" presId="urn:microsoft.com/office/officeart/2005/8/layout/lProcess1"/>
    <dgm:cxn modelId="{18469EF0-0994-44B5-AEAA-337142632906}" type="presParOf" srcId="{4508ABE8-84A3-7640-B347-55D0D5485E6B}" destId="{F321B1C3-80D8-AE40-9C00-84CE7A1D198D}" srcOrd="2" destOrd="0" presId="urn:microsoft.com/office/officeart/2005/8/layout/lProcess1"/>
    <dgm:cxn modelId="{1FEDA4B9-384A-4C09-B1EB-DCF299793715}" type="presParOf" srcId="{4508ABE8-84A3-7640-B347-55D0D5485E6B}" destId="{48AC439C-02E1-5A41-9E6D-A9BB1759FD6D}" srcOrd="3" destOrd="0" presId="urn:microsoft.com/office/officeart/2005/8/layout/lProcess1"/>
    <dgm:cxn modelId="{DDFCD6B1-345F-4947-B391-96838DD8D8AB}" type="presParOf" srcId="{4508ABE8-84A3-7640-B347-55D0D5485E6B}" destId="{CFFB54D9-50B5-F949-8000-F3B566FCDF84}" srcOrd="4" destOrd="0" presId="urn:microsoft.com/office/officeart/2005/8/layout/lProcess1"/>
    <dgm:cxn modelId="{81CD3325-20ED-4154-8314-084C6B65283B}" type="presParOf" srcId="{4508ABE8-84A3-7640-B347-55D0D5485E6B}" destId="{9D3EE32E-1696-B94F-87E0-EE428A3511CD}" srcOrd="5" destOrd="0" presId="urn:microsoft.com/office/officeart/2005/8/layout/lProcess1"/>
    <dgm:cxn modelId="{76CF1EFE-3899-4459-82D2-9CFD3A917361}" type="presParOf" srcId="{4508ABE8-84A3-7640-B347-55D0D5485E6B}" destId="{ED891FFD-F81E-554E-80D4-A396AB7D300A}" srcOrd="6" destOrd="0" presId="urn:microsoft.com/office/officeart/2005/8/layout/lProcess1"/>
    <dgm:cxn modelId="{FC3AF0CE-3B6C-43D1-B756-279C22414CD5}" type="presParOf" srcId="{4508ABE8-84A3-7640-B347-55D0D5485E6B}" destId="{7F090954-92DE-BD44-92C7-ECB32726540C}" srcOrd="7" destOrd="0" presId="urn:microsoft.com/office/officeart/2005/8/layout/lProcess1"/>
    <dgm:cxn modelId="{FE18BEF9-FF81-45B3-89EE-952346E19599}" type="presParOf" srcId="{4508ABE8-84A3-7640-B347-55D0D5485E6B}" destId="{0356A68F-1B12-314A-A15A-239F7531366A}" srcOrd="8" destOrd="0" presId="urn:microsoft.com/office/officeart/2005/8/layout/lProcess1"/>
    <dgm:cxn modelId="{695D36F6-BE0E-4C66-A34E-75EEC99630D4}" type="presParOf" srcId="{4508ABE8-84A3-7640-B347-55D0D5485E6B}" destId="{8803E8F9-1571-F04E-B12E-583CA4FB8F53}" srcOrd="9" destOrd="0" presId="urn:microsoft.com/office/officeart/2005/8/layout/lProcess1"/>
    <dgm:cxn modelId="{9D262C4F-A607-4C52-BEBE-10EA8A36EDD5}" type="presParOf" srcId="{4508ABE8-84A3-7640-B347-55D0D5485E6B}" destId="{2E42C575-F5F7-E642-B566-92F61163B148}" srcOrd="10" destOrd="0" presId="urn:microsoft.com/office/officeart/2005/8/layout/lProcess1"/>
    <dgm:cxn modelId="{A7E8727D-8CB0-4FFC-8169-14150760FDF6}" type="presParOf" srcId="{4508ABE8-84A3-7640-B347-55D0D5485E6B}" destId="{630595DB-928F-754C-9E92-7B6D22AE5598}" srcOrd="11" destOrd="0" presId="urn:microsoft.com/office/officeart/2005/8/layout/lProcess1"/>
    <dgm:cxn modelId="{314AF10E-6004-411F-99FA-2DCC7F77F08A}" type="presParOf" srcId="{4508ABE8-84A3-7640-B347-55D0D5485E6B}" destId="{49D9D0D0-D110-D743-9BF5-5379CB0ADE85}" srcOrd="1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9B2374-A7F8-4647-A3C3-B43E3CE4F08C}" type="doc">
      <dgm:prSet loTypeId="urn:microsoft.com/office/officeart/2009/3/layout/IncreasingArrowsProcess" loCatId="" qsTypeId="urn:microsoft.com/office/officeart/2005/8/quickstyle/simple4" qsCatId="simple" csTypeId="urn:microsoft.com/office/officeart/2005/8/colors/accent1_2" csCatId="accent1" phldr="1"/>
      <dgm:spPr/>
      <dgm:t>
        <a:bodyPr/>
        <a:lstStyle/>
        <a:p>
          <a:endParaRPr lang="en-US"/>
        </a:p>
      </dgm:t>
    </dgm:pt>
    <dgm:pt modelId="{4054C8B5-5A3F-0B4E-9E50-43851B4070A7}">
      <dgm:prSet phldrT="[Text]"/>
      <dgm:spPr/>
      <dgm:t>
        <a:bodyPr/>
        <a:lstStyle/>
        <a:p>
          <a:r>
            <a:rPr lang="en-US" dirty="0" smtClean="0">
              <a:solidFill>
                <a:schemeClr val="accent6">
                  <a:lumMod val="50000"/>
                </a:schemeClr>
              </a:solidFill>
            </a:rPr>
            <a:t>November/December 2014</a:t>
          </a:r>
          <a:endParaRPr lang="en-US" dirty="0">
            <a:solidFill>
              <a:schemeClr val="accent6">
                <a:lumMod val="50000"/>
              </a:schemeClr>
            </a:solidFill>
          </a:endParaRPr>
        </a:p>
      </dgm:t>
    </dgm:pt>
    <dgm:pt modelId="{FB00E180-D74C-6948-A0C0-5EC65BFDD5FF}" type="parTrans" cxnId="{ACA166A6-C8E5-3245-B176-BE08C7FC0B4F}">
      <dgm:prSet/>
      <dgm:spPr/>
      <dgm:t>
        <a:bodyPr/>
        <a:lstStyle/>
        <a:p>
          <a:endParaRPr lang="en-US"/>
        </a:p>
      </dgm:t>
    </dgm:pt>
    <dgm:pt modelId="{5E91FC2E-C5AB-D342-BFD8-7B141DA1E64C}" type="sibTrans" cxnId="{ACA166A6-C8E5-3245-B176-BE08C7FC0B4F}">
      <dgm:prSet/>
      <dgm:spPr/>
      <dgm:t>
        <a:bodyPr/>
        <a:lstStyle/>
        <a:p>
          <a:endParaRPr lang="en-US"/>
        </a:p>
      </dgm:t>
    </dgm:pt>
    <dgm:pt modelId="{071B773A-91A5-814E-8629-A1D209B113C5}">
      <dgm:prSet phldrT="[Text]" custT="1"/>
      <dgm:spPr/>
      <dgm:t>
        <a:bodyPr/>
        <a:lstStyle/>
        <a:p>
          <a:r>
            <a:rPr lang="en-US" sz="1000" b="1" dirty="0" smtClean="0"/>
            <a:t>- Participation in consultation sessions with DOL/ED</a:t>
          </a:r>
          <a:endParaRPr lang="en-US" sz="1000" dirty="0"/>
        </a:p>
      </dgm:t>
    </dgm:pt>
    <dgm:pt modelId="{F0EC9D05-5DEE-8646-B4BF-9E180BED9820}" type="parTrans" cxnId="{12D4C127-BBE4-8B45-951E-01F860BB952C}">
      <dgm:prSet/>
      <dgm:spPr/>
      <dgm:t>
        <a:bodyPr/>
        <a:lstStyle/>
        <a:p>
          <a:endParaRPr lang="en-US"/>
        </a:p>
      </dgm:t>
    </dgm:pt>
    <dgm:pt modelId="{A5E844AF-B974-EE4E-845A-955E39D1AC9E}" type="sibTrans" cxnId="{12D4C127-BBE4-8B45-951E-01F860BB952C}">
      <dgm:prSet/>
      <dgm:spPr/>
      <dgm:t>
        <a:bodyPr/>
        <a:lstStyle/>
        <a:p>
          <a:endParaRPr lang="en-US"/>
        </a:p>
      </dgm:t>
    </dgm:pt>
    <dgm:pt modelId="{4502F1B7-78F8-BD4D-8D96-B7928593FA0B}">
      <dgm:prSet phldrT="[Text]"/>
      <dgm:spPr/>
      <dgm:t>
        <a:bodyPr/>
        <a:lstStyle/>
        <a:p>
          <a:r>
            <a:rPr lang="en-US" dirty="0" smtClean="0">
              <a:solidFill>
                <a:schemeClr val="accent6">
                  <a:lumMod val="50000"/>
                </a:schemeClr>
              </a:solidFill>
            </a:rPr>
            <a:t>January/February 2015	</a:t>
          </a:r>
          <a:endParaRPr lang="en-US" dirty="0">
            <a:solidFill>
              <a:schemeClr val="accent6">
                <a:lumMod val="50000"/>
              </a:schemeClr>
            </a:solidFill>
          </a:endParaRPr>
        </a:p>
      </dgm:t>
    </dgm:pt>
    <dgm:pt modelId="{99703B3B-D89E-2A49-AE31-E6DFA3E980F0}" type="parTrans" cxnId="{AC04DBFF-5FBB-8742-B888-58FEA6F569D6}">
      <dgm:prSet/>
      <dgm:spPr/>
      <dgm:t>
        <a:bodyPr/>
        <a:lstStyle/>
        <a:p>
          <a:endParaRPr lang="en-US"/>
        </a:p>
      </dgm:t>
    </dgm:pt>
    <dgm:pt modelId="{3E9792CA-13D3-6C44-AA91-603D72809EAD}" type="sibTrans" cxnId="{AC04DBFF-5FBB-8742-B888-58FEA6F569D6}">
      <dgm:prSet/>
      <dgm:spPr/>
      <dgm:t>
        <a:bodyPr/>
        <a:lstStyle/>
        <a:p>
          <a:endParaRPr lang="en-US"/>
        </a:p>
      </dgm:t>
    </dgm:pt>
    <dgm:pt modelId="{EA60A3C4-5D21-8047-8598-E1330095E09A}">
      <dgm:prSet phldrT="[Text]"/>
      <dgm:spPr/>
      <dgm:t>
        <a:bodyPr/>
        <a:lstStyle/>
        <a:p>
          <a:r>
            <a:rPr lang="en-US" b="1" dirty="0" smtClean="0"/>
            <a:t>- Notice of Proposed Rulemaking (NPRM) published</a:t>
          </a:r>
          <a:endParaRPr lang="en-US" dirty="0"/>
        </a:p>
      </dgm:t>
    </dgm:pt>
    <dgm:pt modelId="{0C9279E6-F9DE-344D-85E7-C5C51479251E}" type="parTrans" cxnId="{CD0B6174-D110-114A-A772-D786FAB61B43}">
      <dgm:prSet/>
      <dgm:spPr/>
      <dgm:t>
        <a:bodyPr/>
        <a:lstStyle/>
        <a:p>
          <a:endParaRPr lang="en-US"/>
        </a:p>
      </dgm:t>
    </dgm:pt>
    <dgm:pt modelId="{7E76240F-F35E-C140-81C6-076D63979DC7}" type="sibTrans" cxnId="{CD0B6174-D110-114A-A772-D786FAB61B43}">
      <dgm:prSet/>
      <dgm:spPr/>
      <dgm:t>
        <a:bodyPr/>
        <a:lstStyle/>
        <a:p>
          <a:endParaRPr lang="en-US"/>
        </a:p>
      </dgm:t>
    </dgm:pt>
    <dgm:pt modelId="{FA1DDCFA-CDAE-1440-8FAC-13547D90D8E4}">
      <dgm:prSet phldrT="[Text]"/>
      <dgm:spPr/>
      <dgm:t>
        <a:bodyPr/>
        <a:lstStyle/>
        <a:p>
          <a:r>
            <a:rPr lang="en-US" dirty="0" smtClean="0">
              <a:solidFill>
                <a:schemeClr val="accent6">
                  <a:lumMod val="50000"/>
                </a:schemeClr>
              </a:solidFill>
            </a:rPr>
            <a:t>March/April 2015</a:t>
          </a:r>
          <a:endParaRPr lang="en-US" dirty="0">
            <a:solidFill>
              <a:schemeClr val="accent6">
                <a:lumMod val="50000"/>
              </a:schemeClr>
            </a:solidFill>
          </a:endParaRPr>
        </a:p>
      </dgm:t>
    </dgm:pt>
    <dgm:pt modelId="{EBAC6C2F-AD40-1349-A439-B0C2AB7756D8}" type="parTrans" cxnId="{B588B4EA-2C48-6B47-95A4-07BE3D09A584}">
      <dgm:prSet/>
      <dgm:spPr/>
      <dgm:t>
        <a:bodyPr/>
        <a:lstStyle/>
        <a:p>
          <a:endParaRPr lang="en-US"/>
        </a:p>
      </dgm:t>
    </dgm:pt>
    <dgm:pt modelId="{506A0961-5113-9E43-91F6-E2AE6167B02B}" type="sibTrans" cxnId="{B588B4EA-2C48-6B47-95A4-07BE3D09A584}">
      <dgm:prSet/>
      <dgm:spPr/>
      <dgm:t>
        <a:bodyPr/>
        <a:lstStyle/>
        <a:p>
          <a:endParaRPr lang="en-US"/>
        </a:p>
      </dgm:t>
    </dgm:pt>
    <dgm:pt modelId="{5AB7C4ED-BA09-5840-87CF-5438EED245BE}">
      <dgm:prSet phldrT="[Text]"/>
      <dgm:spPr/>
      <dgm:t>
        <a:bodyPr/>
        <a:lstStyle/>
        <a:p>
          <a:r>
            <a:rPr lang="en-US" b="1" dirty="0" smtClean="0"/>
            <a:t>- States submit comments to NPRM</a:t>
          </a:r>
          <a:endParaRPr lang="en-US" dirty="0"/>
        </a:p>
      </dgm:t>
    </dgm:pt>
    <dgm:pt modelId="{34E4C326-0F59-104A-86A1-5CF921D469EF}" type="parTrans" cxnId="{02EE84AE-DDFD-8E46-993D-8841DFFF4FFF}">
      <dgm:prSet/>
      <dgm:spPr/>
      <dgm:t>
        <a:bodyPr/>
        <a:lstStyle/>
        <a:p>
          <a:endParaRPr lang="en-US"/>
        </a:p>
      </dgm:t>
    </dgm:pt>
    <dgm:pt modelId="{B3E6335A-6137-A84E-8FD9-7DF01BE32B6E}" type="sibTrans" cxnId="{02EE84AE-DDFD-8E46-993D-8841DFFF4FFF}">
      <dgm:prSet/>
      <dgm:spPr/>
      <dgm:t>
        <a:bodyPr/>
        <a:lstStyle/>
        <a:p>
          <a:endParaRPr lang="en-US"/>
        </a:p>
      </dgm:t>
    </dgm:pt>
    <dgm:pt modelId="{DFFCE908-651A-5642-A69A-193558B2D375}">
      <dgm:prSet custT="1"/>
      <dgm:spPr/>
      <dgm:t>
        <a:bodyPr/>
        <a:lstStyle/>
        <a:p>
          <a:r>
            <a:rPr lang="en-US" sz="1000" b="1" dirty="0" smtClean="0"/>
            <a:t>- WIOA planning meetings and partnership building with labor and other agencies (ongoing)</a:t>
          </a:r>
          <a:endParaRPr lang="en-US" sz="1000" b="1" dirty="0"/>
        </a:p>
      </dgm:t>
    </dgm:pt>
    <dgm:pt modelId="{CCDACF01-141E-364A-B57F-EF8959AE14A2}" type="parTrans" cxnId="{11241490-6A23-164F-B953-3FD078B925E7}">
      <dgm:prSet/>
      <dgm:spPr/>
      <dgm:t>
        <a:bodyPr/>
        <a:lstStyle/>
        <a:p>
          <a:endParaRPr lang="en-US"/>
        </a:p>
      </dgm:t>
    </dgm:pt>
    <dgm:pt modelId="{D3EB311F-4988-2846-A31F-77BEB2022BB5}" type="sibTrans" cxnId="{11241490-6A23-164F-B953-3FD078B925E7}">
      <dgm:prSet/>
      <dgm:spPr/>
      <dgm:t>
        <a:bodyPr/>
        <a:lstStyle/>
        <a:p>
          <a:endParaRPr lang="en-US"/>
        </a:p>
      </dgm:t>
    </dgm:pt>
    <dgm:pt modelId="{3CC24228-0B67-8144-9ADA-B88F1AA26A48}">
      <dgm:prSet custT="1"/>
      <dgm:spPr/>
      <dgm:t>
        <a:bodyPr/>
        <a:lstStyle/>
        <a:p>
          <a:r>
            <a:rPr lang="en-US" sz="1000" b="1" dirty="0" smtClean="0"/>
            <a:t>- States receive PY 2015-16 Transition State Plan guidance for transition year</a:t>
          </a:r>
          <a:endParaRPr lang="en-US" sz="1000" b="1" dirty="0"/>
        </a:p>
      </dgm:t>
    </dgm:pt>
    <dgm:pt modelId="{B663997F-4874-CD46-98ED-3FC10B007B2B}" type="parTrans" cxnId="{A63C685C-73D8-F64B-9005-0A8C98156713}">
      <dgm:prSet/>
      <dgm:spPr/>
      <dgm:t>
        <a:bodyPr/>
        <a:lstStyle/>
        <a:p>
          <a:endParaRPr lang="en-US"/>
        </a:p>
      </dgm:t>
    </dgm:pt>
    <dgm:pt modelId="{165389FB-6CCC-4E49-A12B-8A33C4BC0BA3}" type="sibTrans" cxnId="{A63C685C-73D8-F64B-9005-0A8C98156713}">
      <dgm:prSet/>
      <dgm:spPr/>
      <dgm:t>
        <a:bodyPr/>
        <a:lstStyle/>
        <a:p>
          <a:endParaRPr lang="en-US"/>
        </a:p>
      </dgm:t>
    </dgm:pt>
    <dgm:pt modelId="{C0382EC3-A029-C14C-918A-392E27FF1B10}">
      <dgm:prSet custT="1"/>
      <dgm:spPr/>
      <dgm:t>
        <a:bodyPr/>
        <a:lstStyle/>
        <a:p>
          <a:r>
            <a:rPr lang="en-US" sz="1000" b="1" dirty="0" smtClean="0"/>
            <a:t>- States begin development of PY 2015-16 State Plan for (WIA performance measures remain in effect; transition activities included in 2015 State Plan)</a:t>
          </a:r>
        </a:p>
      </dgm:t>
    </dgm:pt>
    <dgm:pt modelId="{E707814B-BF2A-7042-A9C5-378FAC9D32E1}" type="parTrans" cxnId="{A5A125E8-2F88-CC46-8719-E05486133187}">
      <dgm:prSet/>
      <dgm:spPr/>
      <dgm:t>
        <a:bodyPr/>
        <a:lstStyle/>
        <a:p>
          <a:endParaRPr lang="en-US"/>
        </a:p>
      </dgm:t>
    </dgm:pt>
    <dgm:pt modelId="{BD86DF16-9EEB-064A-86AB-1CBF9D119DB5}" type="sibTrans" cxnId="{A5A125E8-2F88-CC46-8719-E05486133187}">
      <dgm:prSet/>
      <dgm:spPr/>
      <dgm:t>
        <a:bodyPr/>
        <a:lstStyle/>
        <a:p>
          <a:endParaRPr lang="en-US"/>
        </a:p>
      </dgm:t>
    </dgm:pt>
    <dgm:pt modelId="{9233C468-2AD9-474F-A64C-5463E79325BA}">
      <dgm:prSet custT="1"/>
      <dgm:spPr/>
      <dgm:t>
        <a:bodyPr/>
        <a:lstStyle/>
        <a:p>
          <a:r>
            <a:rPr lang="en-US" sz="1000" b="1" dirty="0" smtClean="0"/>
            <a:t>- States submit PY 2013-14 performance data and narrative to ED (December 31)</a:t>
          </a:r>
          <a:endParaRPr lang="en-US" sz="1000" b="1" dirty="0"/>
        </a:p>
      </dgm:t>
    </dgm:pt>
    <dgm:pt modelId="{CE62EAB0-4F57-834E-A35E-B724EF45F43C}" type="parTrans" cxnId="{43ABFB46-47AC-1942-942A-1F1183A37AEF}">
      <dgm:prSet/>
      <dgm:spPr/>
      <dgm:t>
        <a:bodyPr/>
        <a:lstStyle/>
        <a:p>
          <a:endParaRPr lang="en-US"/>
        </a:p>
      </dgm:t>
    </dgm:pt>
    <dgm:pt modelId="{54D0016A-AA14-394E-960B-B1BAA9BA5471}" type="sibTrans" cxnId="{43ABFB46-47AC-1942-942A-1F1183A37AEF}">
      <dgm:prSet/>
      <dgm:spPr/>
      <dgm:t>
        <a:bodyPr/>
        <a:lstStyle/>
        <a:p>
          <a:endParaRPr lang="en-US"/>
        </a:p>
      </dgm:t>
    </dgm:pt>
    <dgm:pt modelId="{BC130733-311A-B14E-BBCA-D428119B4374}">
      <dgm:prSet/>
      <dgm:spPr/>
      <dgm:t>
        <a:bodyPr/>
        <a:lstStyle/>
        <a:p>
          <a:r>
            <a:rPr lang="en-US" b="1" dirty="0" smtClean="0"/>
            <a:t>- Work with stakeholders to develop and submit comments</a:t>
          </a:r>
        </a:p>
      </dgm:t>
    </dgm:pt>
    <dgm:pt modelId="{E47DF656-38FF-134F-AFD8-995270621154}" type="parTrans" cxnId="{63EC34E0-F194-4F4F-843A-9EC55DFDEAD7}">
      <dgm:prSet/>
      <dgm:spPr/>
      <dgm:t>
        <a:bodyPr/>
        <a:lstStyle/>
        <a:p>
          <a:endParaRPr lang="en-US"/>
        </a:p>
      </dgm:t>
    </dgm:pt>
    <dgm:pt modelId="{0B2D05DB-70D6-E04C-89E4-F6EF2F72DF6E}" type="sibTrans" cxnId="{63EC34E0-F194-4F4F-843A-9EC55DFDEAD7}">
      <dgm:prSet/>
      <dgm:spPr/>
      <dgm:t>
        <a:bodyPr/>
        <a:lstStyle/>
        <a:p>
          <a:endParaRPr lang="en-US"/>
        </a:p>
      </dgm:t>
    </dgm:pt>
    <dgm:pt modelId="{08082D30-4207-EF4A-8302-4AEB7FF0C2D6}">
      <dgm:prSet/>
      <dgm:spPr/>
      <dgm:t>
        <a:bodyPr/>
        <a:lstStyle/>
        <a:p>
          <a:r>
            <a:rPr lang="en-US" b="1" dirty="0" smtClean="0"/>
            <a:t>- States begin to develop application/reapplication requirements for PY 2015-16 to eligible providers to include any new WIOA activities</a:t>
          </a:r>
        </a:p>
      </dgm:t>
    </dgm:pt>
    <dgm:pt modelId="{DA522687-9D95-FB4B-A855-07FC54E5F1EF}" type="parTrans" cxnId="{A16E1E00-9261-1A42-9F38-CC024E637E66}">
      <dgm:prSet/>
      <dgm:spPr/>
      <dgm:t>
        <a:bodyPr/>
        <a:lstStyle/>
        <a:p>
          <a:endParaRPr lang="en-US"/>
        </a:p>
      </dgm:t>
    </dgm:pt>
    <dgm:pt modelId="{C1EB11AE-15ED-7F40-9527-A189966C1A9F}" type="sibTrans" cxnId="{A16E1E00-9261-1A42-9F38-CC024E637E66}">
      <dgm:prSet/>
      <dgm:spPr/>
      <dgm:t>
        <a:bodyPr/>
        <a:lstStyle/>
        <a:p>
          <a:endParaRPr lang="en-US"/>
        </a:p>
      </dgm:t>
    </dgm:pt>
    <dgm:pt modelId="{9466B3E2-108D-6544-8D95-4A20BC7BA45C}">
      <dgm:prSet/>
      <dgm:spPr/>
      <dgm:t>
        <a:bodyPr/>
        <a:lstStyle/>
        <a:p>
          <a:r>
            <a:rPr lang="en-US" b="1" dirty="0" smtClean="0"/>
            <a:t>- States begin performance negotiations for PY 2015-16 targets</a:t>
          </a:r>
        </a:p>
      </dgm:t>
    </dgm:pt>
    <dgm:pt modelId="{8E70621B-92AB-3A46-92BB-C5EE0B82148E}" type="parTrans" cxnId="{B8433617-ACD3-7D41-B71B-8B8A2842E5E4}">
      <dgm:prSet/>
      <dgm:spPr/>
      <dgm:t>
        <a:bodyPr/>
        <a:lstStyle/>
        <a:p>
          <a:endParaRPr lang="en-US"/>
        </a:p>
      </dgm:t>
    </dgm:pt>
    <dgm:pt modelId="{9E5C50AC-3753-B447-88DB-0CD8B46FC086}" type="sibTrans" cxnId="{B8433617-ACD3-7D41-B71B-8B8A2842E5E4}">
      <dgm:prSet/>
      <dgm:spPr/>
      <dgm:t>
        <a:bodyPr/>
        <a:lstStyle/>
        <a:p>
          <a:endParaRPr lang="en-US"/>
        </a:p>
      </dgm:t>
    </dgm:pt>
    <dgm:pt modelId="{2ABDA5D8-5826-6D46-AA46-CBEA6C1794FE}">
      <dgm:prSet/>
      <dgm:spPr/>
      <dgm:t>
        <a:bodyPr/>
        <a:lstStyle/>
        <a:p>
          <a:r>
            <a:rPr lang="en-US" b="1" dirty="0" smtClean="0"/>
            <a:t>- Anticipated release of Federal Register Notice announcing States eligible to apply for incentive awards based on PY 2013-14 performance </a:t>
          </a:r>
          <a:endParaRPr lang="en-US" b="1" dirty="0"/>
        </a:p>
      </dgm:t>
    </dgm:pt>
    <dgm:pt modelId="{9C67649F-7D29-DE49-8554-04094564B18E}" type="parTrans" cxnId="{DB05CDF6-8675-DE48-A521-A7E0F607E084}">
      <dgm:prSet/>
      <dgm:spPr/>
      <dgm:t>
        <a:bodyPr/>
        <a:lstStyle/>
        <a:p>
          <a:endParaRPr lang="en-US"/>
        </a:p>
      </dgm:t>
    </dgm:pt>
    <dgm:pt modelId="{7E7EA313-BEEE-F742-938C-9BE2AA659F42}" type="sibTrans" cxnId="{DB05CDF6-8675-DE48-A521-A7E0F607E084}">
      <dgm:prSet/>
      <dgm:spPr/>
      <dgm:t>
        <a:bodyPr/>
        <a:lstStyle/>
        <a:p>
          <a:endParaRPr lang="en-US"/>
        </a:p>
      </dgm:t>
    </dgm:pt>
    <dgm:pt modelId="{3C646434-9425-8D48-8DC4-970D5E33D1F9}">
      <dgm:prSet/>
      <dgm:spPr/>
      <dgm:t>
        <a:bodyPr/>
        <a:lstStyle/>
        <a:p>
          <a:r>
            <a:rPr lang="en-US" b="1" dirty="0" smtClean="0"/>
            <a:t>- States submit PY 2015-16 Transition State Plan (April 1)</a:t>
          </a:r>
        </a:p>
      </dgm:t>
    </dgm:pt>
    <dgm:pt modelId="{8A1921C4-E580-C748-9D12-8465F18BF05D}" type="sibTrans" cxnId="{31CC1A18-3BFB-6F4F-B4B1-9D8A23057AF3}">
      <dgm:prSet/>
      <dgm:spPr/>
      <dgm:t>
        <a:bodyPr/>
        <a:lstStyle/>
        <a:p>
          <a:endParaRPr lang="en-US"/>
        </a:p>
      </dgm:t>
    </dgm:pt>
    <dgm:pt modelId="{B9D8DA2B-CC4B-7840-9E21-0690EA8D0396}" type="parTrans" cxnId="{31CC1A18-3BFB-6F4F-B4B1-9D8A23057AF3}">
      <dgm:prSet/>
      <dgm:spPr/>
      <dgm:t>
        <a:bodyPr/>
        <a:lstStyle/>
        <a:p>
          <a:endParaRPr lang="en-US"/>
        </a:p>
      </dgm:t>
    </dgm:pt>
    <dgm:pt modelId="{E07DD4A3-7A3D-2C4B-B548-A9A9E5462D0F}" type="pres">
      <dgm:prSet presAssocID="{D99B2374-A7F8-4647-A3C3-B43E3CE4F08C}" presName="Name0" presStyleCnt="0">
        <dgm:presLayoutVars>
          <dgm:chMax val="5"/>
          <dgm:chPref val="5"/>
          <dgm:dir/>
          <dgm:animLvl val="lvl"/>
        </dgm:presLayoutVars>
      </dgm:prSet>
      <dgm:spPr/>
      <dgm:t>
        <a:bodyPr/>
        <a:lstStyle/>
        <a:p>
          <a:endParaRPr lang="en-US"/>
        </a:p>
      </dgm:t>
    </dgm:pt>
    <dgm:pt modelId="{45EA0F69-4B84-EB49-8EEF-CC0C8BAD337A}" type="pres">
      <dgm:prSet presAssocID="{4054C8B5-5A3F-0B4E-9E50-43851B4070A7}" presName="parentText1" presStyleLbl="node1" presStyleIdx="0" presStyleCnt="3">
        <dgm:presLayoutVars>
          <dgm:chMax/>
          <dgm:chPref val="3"/>
          <dgm:bulletEnabled val="1"/>
        </dgm:presLayoutVars>
      </dgm:prSet>
      <dgm:spPr/>
      <dgm:t>
        <a:bodyPr/>
        <a:lstStyle/>
        <a:p>
          <a:endParaRPr lang="en-US"/>
        </a:p>
      </dgm:t>
    </dgm:pt>
    <dgm:pt modelId="{A3D8F01C-6676-2F48-9322-D6674A35D6DB}" type="pres">
      <dgm:prSet presAssocID="{4054C8B5-5A3F-0B4E-9E50-43851B4070A7}" presName="childText1" presStyleLbl="solidAlignAcc1" presStyleIdx="0" presStyleCnt="3">
        <dgm:presLayoutVars>
          <dgm:chMax val="0"/>
          <dgm:chPref val="0"/>
          <dgm:bulletEnabled val="1"/>
        </dgm:presLayoutVars>
      </dgm:prSet>
      <dgm:spPr/>
      <dgm:t>
        <a:bodyPr/>
        <a:lstStyle/>
        <a:p>
          <a:endParaRPr lang="en-US"/>
        </a:p>
      </dgm:t>
    </dgm:pt>
    <dgm:pt modelId="{5B4217A1-5668-AD4A-94F6-44C1D96A5902}" type="pres">
      <dgm:prSet presAssocID="{4502F1B7-78F8-BD4D-8D96-B7928593FA0B}" presName="parentText2" presStyleLbl="node1" presStyleIdx="1" presStyleCnt="3">
        <dgm:presLayoutVars>
          <dgm:chMax/>
          <dgm:chPref val="3"/>
          <dgm:bulletEnabled val="1"/>
        </dgm:presLayoutVars>
      </dgm:prSet>
      <dgm:spPr/>
      <dgm:t>
        <a:bodyPr/>
        <a:lstStyle/>
        <a:p>
          <a:endParaRPr lang="en-US"/>
        </a:p>
      </dgm:t>
    </dgm:pt>
    <dgm:pt modelId="{C16ECBA4-4DBB-EF4A-BD1D-469642E537A2}" type="pres">
      <dgm:prSet presAssocID="{4502F1B7-78F8-BD4D-8D96-B7928593FA0B}" presName="childText2" presStyleLbl="solidAlignAcc1" presStyleIdx="1" presStyleCnt="3">
        <dgm:presLayoutVars>
          <dgm:chMax val="0"/>
          <dgm:chPref val="0"/>
          <dgm:bulletEnabled val="1"/>
        </dgm:presLayoutVars>
      </dgm:prSet>
      <dgm:spPr/>
      <dgm:t>
        <a:bodyPr/>
        <a:lstStyle/>
        <a:p>
          <a:endParaRPr lang="en-US"/>
        </a:p>
      </dgm:t>
    </dgm:pt>
    <dgm:pt modelId="{7BBE6B18-2A9C-1A4D-AC7F-ADADFACDDCD1}" type="pres">
      <dgm:prSet presAssocID="{FA1DDCFA-CDAE-1440-8FAC-13547D90D8E4}" presName="parentText3" presStyleLbl="node1" presStyleIdx="2" presStyleCnt="3">
        <dgm:presLayoutVars>
          <dgm:chMax/>
          <dgm:chPref val="3"/>
          <dgm:bulletEnabled val="1"/>
        </dgm:presLayoutVars>
      </dgm:prSet>
      <dgm:spPr/>
      <dgm:t>
        <a:bodyPr/>
        <a:lstStyle/>
        <a:p>
          <a:endParaRPr lang="en-US"/>
        </a:p>
      </dgm:t>
    </dgm:pt>
    <dgm:pt modelId="{D4BA829A-8C68-2D43-918F-BEE06CC5383C}" type="pres">
      <dgm:prSet presAssocID="{FA1DDCFA-CDAE-1440-8FAC-13547D90D8E4}" presName="childText3" presStyleLbl="solidAlignAcc1" presStyleIdx="2" presStyleCnt="3">
        <dgm:presLayoutVars>
          <dgm:chMax val="0"/>
          <dgm:chPref val="0"/>
          <dgm:bulletEnabled val="1"/>
        </dgm:presLayoutVars>
      </dgm:prSet>
      <dgm:spPr/>
      <dgm:t>
        <a:bodyPr/>
        <a:lstStyle/>
        <a:p>
          <a:endParaRPr lang="en-US"/>
        </a:p>
      </dgm:t>
    </dgm:pt>
  </dgm:ptLst>
  <dgm:cxnLst>
    <dgm:cxn modelId="{942630F0-F65F-404D-9833-EA76E7D9CB45}" type="presOf" srcId="{5AB7C4ED-BA09-5840-87CF-5438EED245BE}" destId="{D4BA829A-8C68-2D43-918F-BEE06CC5383C}" srcOrd="0" destOrd="0" presId="urn:microsoft.com/office/officeart/2009/3/layout/IncreasingArrowsProcess"/>
    <dgm:cxn modelId="{31CC1A18-3BFB-6F4F-B4B1-9D8A23057AF3}" srcId="{FA1DDCFA-CDAE-1440-8FAC-13547D90D8E4}" destId="{3C646434-9425-8D48-8DC4-970D5E33D1F9}" srcOrd="1" destOrd="0" parTransId="{B9D8DA2B-CC4B-7840-9E21-0690EA8D0396}" sibTransId="{8A1921C4-E580-C748-9D12-8465F18BF05D}"/>
    <dgm:cxn modelId="{11241490-6A23-164F-B953-3FD078B925E7}" srcId="{4054C8B5-5A3F-0B4E-9E50-43851B4070A7}" destId="{DFFCE908-651A-5642-A69A-193558B2D375}" srcOrd="1" destOrd="0" parTransId="{CCDACF01-141E-364A-B57F-EF8959AE14A2}" sibTransId="{D3EB311F-4988-2846-A31F-77BEB2022BB5}"/>
    <dgm:cxn modelId="{02EE84AE-DDFD-8E46-993D-8841DFFF4FFF}" srcId="{FA1DDCFA-CDAE-1440-8FAC-13547D90D8E4}" destId="{5AB7C4ED-BA09-5840-87CF-5438EED245BE}" srcOrd="0" destOrd="0" parTransId="{34E4C326-0F59-104A-86A1-5CF921D469EF}" sibTransId="{B3E6335A-6137-A84E-8FD9-7DF01BE32B6E}"/>
    <dgm:cxn modelId="{19810C64-FA45-4719-8827-FD7EE8C9011C}" type="presOf" srcId="{D99B2374-A7F8-4647-A3C3-B43E3CE4F08C}" destId="{E07DD4A3-7A3D-2C4B-B548-A9A9E5462D0F}" srcOrd="0" destOrd="0" presId="urn:microsoft.com/office/officeart/2009/3/layout/IncreasingArrowsProcess"/>
    <dgm:cxn modelId="{B9608743-FB0C-47B5-A7B8-F6BECD9B4DB7}" type="presOf" srcId="{C0382EC3-A029-C14C-918A-392E27FF1B10}" destId="{A3D8F01C-6676-2F48-9322-D6674A35D6DB}" srcOrd="0" destOrd="3" presId="urn:microsoft.com/office/officeart/2009/3/layout/IncreasingArrowsProcess"/>
    <dgm:cxn modelId="{63EC34E0-F194-4F4F-843A-9EC55DFDEAD7}" srcId="{4502F1B7-78F8-BD4D-8D96-B7928593FA0B}" destId="{BC130733-311A-B14E-BBCA-D428119B4374}" srcOrd="1" destOrd="0" parTransId="{E47DF656-38FF-134F-AFD8-995270621154}" sibTransId="{0B2D05DB-70D6-E04C-89E4-F6EF2F72DF6E}"/>
    <dgm:cxn modelId="{A5A125E8-2F88-CC46-8719-E05486133187}" srcId="{4054C8B5-5A3F-0B4E-9E50-43851B4070A7}" destId="{C0382EC3-A029-C14C-918A-392E27FF1B10}" srcOrd="3" destOrd="0" parTransId="{E707814B-BF2A-7042-A9C5-378FAC9D32E1}" sibTransId="{BD86DF16-9EEB-064A-86AB-1CBF9D119DB5}"/>
    <dgm:cxn modelId="{A20B88F3-9BD4-43EF-A375-AEAE531F6F93}" type="presOf" srcId="{3C646434-9425-8D48-8DC4-970D5E33D1F9}" destId="{D4BA829A-8C68-2D43-918F-BEE06CC5383C}" srcOrd="0" destOrd="1" presId="urn:microsoft.com/office/officeart/2009/3/layout/IncreasingArrowsProcess"/>
    <dgm:cxn modelId="{A16E1E00-9261-1A42-9F38-CC024E637E66}" srcId="{4502F1B7-78F8-BD4D-8D96-B7928593FA0B}" destId="{08082D30-4207-EF4A-8302-4AEB7FF0C2D6}" srcOrd="2" destOrd="0" parTransId="{DA522687-9D95-FB4B-A855-07FC54E5F1EF}" sibTransId="{C1EB11AE-15ED-7F40-9527-A189966C1A9F}"/>
    <dgm:cxn modelId="{4A52EEC7-272A-44EB-B26D-71EB5BC23ABF}" type="presOf" srcId="{9233C468-2AD9-474F-A64C-5463E79325BA}" destId="{A3D8F01C-6676-2F48-9322-D6674A35D6DB}" srcOrd="0" destOrd="4" presId="urn:microsoft.com/office/officeart/2009/3/layout/IncreasingArrowsProcess"/>
    <dgm:cxn modelId="{C33BB854-7089-422E-81E6-F3DCB98CC642}" type="presOf" srcId="{08082D30-4207-EF4A-8302-4AEB7FF0C2D6}" destId="{C16ECBA4-4DBB-EF4A-BD1D-469642E537A2}" srcOrd="0" destOrd="2" presId="urn:microsoft.com/office/officeart/2009/3/layout/IncreasingArrowsProcess"/>
    <dgm:cxn modelId="{29C3817C-EA2C-46ED-99FD-2BF67B50DC08}" type="presOf" srcId="{EA60A3C4-5D21-8047-8598-E1330095E09A}" destId="{C16ECBA4-4DBB-EF4A-BD1D-469642E537A2}" srcOrd="0" destOrd="0" presId="urn:microsoft.com/office/officeart/2009/3/layout/IncreasingArrowsProcess"/>
    <dgm:cxn modelId="{DB05CDF6-8675-DE48-A521-A7E0F607E084}" srcId="{FA1DDCFA-CDAE-1440-8FAC-13547D90D8E4}" destId="{2ABDA5D8-5826-6D46-AA46-CBEA6C1794FE}" srcOrd="3" destOrd="0" parTransId="{9C67649F-7D29-DE49-8554-04094564B18E}" sibTransId="{7E7EA313-BEEE-F742-938C-9BE2AA659F42}"/>
    <dgm:cxn modelId="{71D63369-5685-4507-95C9-7C25B1CE17B7}" type="presOf" srcId="{DFFCE908-651A-5642-A69A-193558B2D375}" destId="{A3D8F01C-6676-2F48-9322-D6674A35D6DB}" srcOrd="0" destOrd="1" presId="urn:microsoft.com/office/officeart/2009/3/layout/IncreasingArrowsProcess"/>
    <dgm:cxn modelId="{12D4C127-BBE4-8B45-951E-01F860BB952C}" srcId="{4054C8B5-5A3F-0B4E-9E50-43851B4070A7}" destId="{071B773A-91A5-814E-8629-A1D209B113C5}" srcOrd="0" destOrd="0" parTransId="{F0EC9D05-5DEE-8646-B4BF-9E180BED9820}" sibTransId="{A5E844AF-B974-EE4E-845A-955E39D1AC9E}"/>
    <dgm:cxn modelId="{A7B35275-0A61-4B77-B000-E2B80F8E6783}" type="presOf" srcId="{071B773A-91A5-814E-8629-A1D209B113C5}" destId="{A3D8F01C-6676-2F48-9322-D6674A35D6DB}" srcOrd="0" destOrd="0" presId="urn:microsoft.com/office/officeart/2009/3/layout/IncreasingArrowsProcess"/>
    <dgm:cxn modelId="{BC255C38-FE04-4BA9-BF9D-7D061D3E2570}" type="presOf" srcId="{2ABDA5D8-5826-6D46-AA46-CBEA6C1794FE}" destId="{D4BA829A-8C68-2D43-918F-BEE06CC5383C}" srcOrd="0" destOrd="3" presId="urn:microsoft.com/office/officeart/2009/3/layout/IncreasingArrowsProcess"/>
    <dgm:cxn modelId="{B588B4EA-2C48-6B47-95A4-07BE3D09A584}" srcId="{D99B2374-A7F8-4647-A3C3-B43E3CE4F08C}" destId="{FA1DDCFA-CDAE-1440-8FAC-13547D90D8E4}" srcOrd="2" destOrd="0" parTransId="{EBAC6C2F-AD40-1349-A439-B0C2AB7756D8}" sibTransId="{506A0961-5113-9E43-91F6-E2AE6167B02B}"/>
    <dgm:cxn modelId="{FBD8B03E-1151-4DB7-BAD9-FAEA4ED328BB}" type="presOf" srcId="{BC130733-311A-B14E-BBCA-D428119B4374}" destId="{C16ECBA4-4DBB-EF4A-BD1D-469642E537A2}" srcOrd="0" destOrd="1" presId="urn:microsoft.com/office/officeart/2009/3/layout/IncreasingArrowsProcess"/>
    <dgm:cxn modelId="{AC04DBFF-5FBB-8742-B888-58FEA6F569D6}" srcId="{D99B2374-A7F8-4647-A3C3-B43E3CE4F08C}" destId="{4502F1B7-78F8-BD4D-8D96-B7928593FA0B}" srcOrd="1" destOrd="0" parTransId="{99703B3B-D89E-2A49-AE31-E6DFA3E980F0}" sibTransId="{3E9792CA-13D3-6C44-AA91-603D72809EAD}"/>
    <dgm:cxn modelId="{109CE5D0-C8D7-4DF8-B181-69B35410D75A}" type="presOf" srcId="{4054C8B5-5A3F-0B4E-9E50-43851B4070A7}" destId="{45EA0F69-4B84-EB49-8EEF-CC0C8BAD337A}" srcOrd="0" destOrd="0" presId="urn:microsoft.com/office/officeart/2009/3/layout/IncreasingArrowsProcess"/>
    <dgm:cxn modelId="{CD0B6174-D110-114A-A772-D786FAB61B43}" srcId="{4502F1B7-78F8-BD4D-8D96-B7928593FA0B}" destId="{EA60A3C4-5D21-8047-8598-E1330095E09A}" srcOrd="0" destOrd="0" parTransId="{0C9279E6-F9DE-344D-85E7-C5C51479251E}" sibTransId="{7E76240F-F35E-C140-81C6-076D63979DC7}"/>
    <dgm:cxn modelId="{43ABFB46-47AC-1942-942A-1F1183A37AEF}" srcId="{4054C8B5-5A3F-0B4E-9E50-43851B4070A7}" destId="{9233C468-2AD9-474F-A64C-5463E79325BA}" srcOrd="4" destOrd="0" parTransId="{CE62EAB0-4F57-834E-A35E-B724EF45F43C}" sibTransId="{54D0016A-AA14-394E-960B-B1BAA9BA5471}"/>
    <dgm:cxn modelId="{B8433617-ACD3-7D41-B71B-8B8A2842E5E4}" srcId="{FA1DDCFA-CDAE-1440-8FAC-13547D90D8E4}" destId="{9466B3E2-108D-6544-8D95-4A20BC7BA45C}" srcOrd="2" destOrd="0" parTransId="{8E70621B-92AB-3A46-92BB-C5EE0B82148E}" sibTransId="{9E5C50AC-3753-B447-88DB-0CD8B46FC086}"/>
    <dgm:cxn modelId="{ACA166A6-C8E5-3245-B176-BE08C7FC0B4F}" srcId="{D99B2374-A7F8-4647-A3C3-B43E3CE4F08C}" destId="{4054C8B5-5A3F-0B4E-9E50-43851B4070A7}" srcOrd="0" destOrd="0" parTransId="{FB00E180-D74C-6948-A0C0-5EC65BFDD5FF}" sibTransId="{5E91FC2E-C5AB-D342-BFD8-7B141DA1E64C}"/>
    <dgm:cxn modelId="{CE3D26C9-6231-4F30-B9F2-88F7066F8F9D}" type="presOf" srcId="{4502F1B7-78F8-BD4D-8D96-B7928593FA0B}" destId="{5B4217A1-5668-AD4A-94F6-44C1D96A5902}" srcOrd="0" destOrd="0" presId="urn:microsoft.com/office/officeart/2009/3/layout/IncreasingArrowsProcess"/>
    <dgm:cxn modelId="{7E89B5D4-6953-4780-931D-E1285F1D7F58}" type="presOf" srcId="{3CC24228-0B67-8144-9ADA-B88F1AA26A48}" destId="{A3D8F01C-6676-2F48-9322-D6674A35D6DB}" srcOrd="0" destOrd="2" presId="urn:microsoft.com/office/officeart/2009/3/layout/IncreasingArrowsProcess"/>
    <dgm:cxn modelId="{C1C001C7-1F8B-4DEB-B323-E208D0942B56}" type="presOf" srcId="{9466B3E2-108D-6544-8D95-4A20BC7BA45C}" destId="{D4BA829A-8C68-2D43-918F-BEE06CC5383C}" srcOrd="0" destOrd="2" presId="urn:microsoft.com/office/officeart/2009/3/layout/IncreasingArrowsProcess"/>
    <dgm:cxn modelId="{052B58AB-AC5F-41B1-8567-18DA4615B8D4}" type="presOf" srcId="{FA1DDCFA-CDAE-1440-8FAC-13547D90D8E4}" destId="{7BBE6B18-2A9C-1A4D-AC7F-ADADFACDDCD1}" srcOrd="0" destOrd="0" presId="urn:microsoft.com/office/officeart/2009/3/layout/IncreasingArrowsProcess"/>
    <dgm:cxn modelId="{A63C685C-73D8-F64B-9005-0A8C98156713}" srcId="{4054C8B5-5A3F-0B4E-9E50-43851B4070A7}" destId="{3CC24228-0B67-8144-9ADA-B88F1AA26A48}" srcOrd="2" destOrd="0" parTransId="{B663997F-4874-CD46-98ED-3FC10B007B2B}" sibTransId="{165389FB-6CCC-4E49-A12B-8A33C4BC0BA3}"/>
    <dgm:cxn modelId="{0449C35F-1D55-47F4-BA77-6F1A72E6A125}" type="presParOf" srcId="{E07DD4A3-7A3D-2C4B-B548-A9A9E5462D0F}" destId="{45EA0F69-4B84-EB49-8EEF-CC0C8BAD337A}" srcOrd="0" destOrd="0" presId="urn:microsoft.com/office/officeart/2009/3/layout/IncreasingArrowsProcess"/>
    <dgm:cxn modelId="{9769508E-AECB-4C6D-8B1A-B362EEE03E8A}" type="presParOf" srcId="{E07DD4A3-7A3D-2C4B-B548-A9A9E5462D0F}" destId="{A3D8F01C-6676-2F48-9322-D6674A35D6DB}" srcOrd="1" destOrd="0" presId="urn:microsoft.com/office/officeart/2009/3/layout/IncreasingArrowsProcess"/>
    <dgm:cxn modelId="{E851ECE3-31EE-4A38-B170-22A16AB9CB01}" type="presParOf" srcId="{E07DD4A3-7A3D-2C4B-B548-A9A9E5462D0F}" destId="{5B4217A1-5668-AD4A-94F6-44C1D96A5902}" srcOrd="2" destOrd="0" presId="urn:microsoft.com/office/officeart/2009/3/layout/IncreasingArrowsProcess"/>
    <dgm:cxn modelId="{2AAF0F97-B2AE-4951-AE72-15565369E7E1}" type="presParOf" srcId="{E07DD4A3-7A3D-2C4B-B548-A9A9E5462D0F}" destId="{C16ECBA4-4DBB-EF4A-BD1D-469642E537A2}" srcOrd="3" destOrd="0" presId="urn:microsoft.com/office/officeart/2009/3/layout/IncreasingArrowsProcess"/>
    <dgm:cxn modelId="{72E36321-0477-46CF-8E5C-11F370EEE46E}" type="presParOf" srcId="{E07DD4A3-7A3D-2C4B-B548-A9A9E5462D0F}" destId="{7BBE6B18-2A9C-1A4D-AC7F-ADADFACDDCD1}" srcOrd="4" destOrd="0" presId="urn:microsoft.com/office/officeart/2009/3/layout/IncreasingArrowsProcess"/>
    <dgm:cxn modelId="{741BCB46-7137-43FB-8F34-245DB25F6AC3}" type="presParOf" srcId="{E07DD4A3-7A3D-2C4B-B548-A9A9E5462D0F}" destId="{D4BA829A-8C68-2D43-918F-BEE06CC5383C}"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9C6DA8-2238-FB4F-9010-95C590D51644}" type="doc">
      <dgm:prSet loTypeId="urn:microsoft.com/office/officeart/2009/3/layout/IncreasingArrowsProcess" loCatId="" qsTypeId="urn:microsoft.com/office/officeart/2005/8/quickstyle/simple4" qsCatId="simple" csTypeId="urn:microsoft.com/office/officeart/2005/8/colors/accent1_2" csCatId="accent1" phldr="1"/>
      <dgm:spPr/>
      <dgm:t>
        <a:bodyPr/>
        <a:lstStyle/>
        <a:p>
          <a:endParaRPr lang="en-US"/>
        </a:p>
      </dgm:t>
    </dgm:pt>
    <dgm:pt modelId="{8FB71F69-DED0-5A41-BB26-764E93288AFC}">
      <dgm:prSet phldrT="[Text]"/>
      <dgm:spPr/>
      <dgm:t>
        <a:bodyPr/>
        <a:lstStyle/>
        <a:p>
          <a:r>
            <a:rPr lang="en-US" b="0" dirty="0" smtClean="0">
              <a:solidFill>
                <a:schemeClr val="accent6">
                  <a:lumMod val="50000"/>
                </a:schemeClr>
              </a:solidFill>
            </a:rPr>
            <a:t>May/June 2015	</a:t>
          </a:r>
          <a:endParaRPr lang="en-US" b="0" dirty="0">
            <a:solidFill>
              <a:schemeClr val="accent6">
                <a:lumMod val="50000"/>
              </a:schemeClr>
            </a:solidFill>
          </a:endParaRPr>
        </a:p>
      </dgm:t>
    </dgm:pt>
    <dgm:pt modelId="{49D4436B-5998-E049-A9FD-673D4F1AAFE2}" type="parTrans" cxnId="{4867521E-439A-7C42-BB72-AFDAAFEB032E}">
      <dgm:prSet/>
      <dgm:spPr/>
      <dgm:t>
        <a:bodyPr/>
        <a:lstStyle/>
        <a:p>
          <a:endParaRPr lang="en-US"/>
        </a:p>
      </dgm:t>
    </dgm:pt>
    <dgm:pt modelId="{16014B1A-8EED-1345-B191-80724509C328}" type="sibTrans" cxnId="{4867521E-439A-7C42-BB72-AFDAAFEB032E}">
      <dgm:prSet/>
      <dgm:spPr/>
      <dgm:t>
        <a:bodyPr/>
        <a:lstStyle/>
        <a:p>
          <a:endParaRPr lang="en-US"/>
        </a:p>
      </dgm:t>
    </dgm:pt>
    <dgm:pt modelId="{1278054E-AA82-7E4E-91A8-1DDEDFDF1E90}">
      <dgm:prSet phldrT="[Text]"/>
      <dgm:spPr/>
      <dgm:t>
        <a:bodyPr/>
        <a:lstStyle/>
        <a:p>
          <a:r>
            <a:rPr lang="en-US" b="1" dirty="0" smtClean="0"/>
            <a:t>- Performance negotiations continue and targets approved by June 2015</a:t>
          </a:r>
          <a:endParaRPr lang="en-US" dirty="0"/>
        </a:p>
      </dgm:t>
    </dgm:pt>
    <dgm:pt modelId="{8A7BBFF3-34C0-B74F-BA05-6056BCF39073}" type="parTrans" cxnId="{AF25A5AD-1BF3-6440-9778-025BB347AC7E}">
      <dgm:prSet/>
      <dgm:spPr/>
      <dgm:t>
        <a:bodyPr/>
        <a:lstStyle/>
        <a:p>
          <a:endParaRPr lang="en-US"/>
        </a:p>
      </dgm:t>
    </dgm:pt>
    <dgm:pt modelId="{E71A5FD1-1894-4A46-811F-1D5FCDB85F02}" type="sibTrans" cxnId="{AF25A5AD-1BF3-6440-9778-025BB347AC7E}">
      <dgm:prSet/>
      <dgm:spPr/>
      <dgm:t>
        <a:bodyPr/>
        <a:lstStyle/>
        <a:p>
          <a:endParaRPr lang="en-US"/>
        </a:p>
      </dgm:t>
    </dgm:pt>
    <dgm:pt modelId="{4F180F68-82DC-AB4A-934C-EB33F03F7445}">
      <dgm:prSet phldrT="[Text]"/>
      <dgm:spPr/>
      <dgm:t>
        <a:bodyPr/>
        <a:lstStyle/>
        <a:p>
          <a:r>
            <a:rPr lang="en-US" b="0" dirty="0" smtClean="0">
              <a:solidFill>
                <a:schemeClr val="accent6">
                  <a:lumMod val="50000"/>
                </a:schemeClr>
              </a:solidFill>
            </a:rPr>
            <a:t>July/August 2015</a:t>
          </a:r>
          <a:endParaRPr lang="en-US" b="0" dirty="0">
            <a:solidFill>
              <a:schemeClr val="accent6">
                <a:lumMod val="50000"/>
              </a:schemeClr>
            </a:solidFill>
          </a:endParaRPr>
        </a:p>
      </dgm:t>
    </dgm:pt>
    <dgm:pt modelId="{77DB80A7-7302-3B4B-B885-1701B4E96925}" type="parTrans" cxnId="{A150628D-870F-8945-8968-9F38943E0CB2}">
      <dgm:prSet/>
      <dgm:spPr/>
      <dgm:t>
        <a:bodyPr/>
        <a:lstStyle/>
        <a:p>
          <a:endParaRPr lang="en-US"/>
        </a:p>
      </dgm:t>
    </dgm:pt>
    <dgm:pt modelId="{1E166E1E-5C5B-A64B-9214-B1FD72928EA2}" type="sibTrans" cxnId="{A150628D-870F-8945-8968-9F38943E0CB2}">
      <dgm:prSet/>
      <dgm:spPr/>
      <dgm:t>
        <a:bodyPr/>
        <a:lstStyle/>
        <a:p>
          <a:endParaRPr lang="en-US"/>
        </a:p>
      </dgm:t>
    </dgm:pt>
    <dgm:pt modelId="{BEB5CB3E-BC41-DE45-AE1F-BFB1B3EEBB1D}">
      <dgm:prSet phldrT="[Text]"/>
      <dgm:spPr/>
      <dgm:t>
        <a:bodyPr/>
        <a:lstStyle/>
        <a:p>
          <a:r>
            <a:rPr lang="en-US" b="1" dirty="0" smtClean="0"/>
            <a:t>- WIOA goes into effect (July 1, 2015)</a:t>
          </a:r>
        </a:p>
        <a:p>
          <a:r>
            <a:rPr lang="en-US" b="1" dirty="0" smtClean="0"/>
            <a:t>- WIA core indicators of performance remain in effect</a:t>
          </a:r>
        </a:p>
        <a:p>
          <a:r>
            <a:rPr lang="en-US" b="1" dirty="0" smtClean="0"/>
            <a:t>- PY 2015-16 Transition State Plan goes into effect</a:t>
          </a:r>
        </a:p>
      </dgm:t>
    </dgm:pt>
    <dgm:pt modelId="{94A01450-B209-724F-B78E-0B532F0A525D}" type="parTrans" cxnId="{3B7CC3E9-3A52-F543-B5F7-50189B4DF839}">
      <dgm:prSet/>
      <dgm:spPr/>
      <dgm:t>
        <a:bodyPr/>
        <a:lstStyle/>
        <a:p>
          <a:endParaRPr lang="en-US"/>
        </a:p>
      </dgm:t>
    </dgm:pt>
    <dgm:pt modelId="{BCF8133F-87A6-7046-B785-A09669243761}" type="sibTrans" cxnId="{3B7CC3E9-3A52-F543-B5F7-50189B4DF839}">
      <dgm:prSet/>
      <dgm:spPr/>
      <dgm:t>
        <a:bodyPr/>
        <a:lstStyle/>
        <a:p>
          <a:endParaRPr lang="en-US"/>
        </a:p>
      </dgm:t>
    </dgm:pt>
    <dgm:pt modelId="{E51DA968-FF77-AE47-8CDD-597F3BAC2B53}">
      <dgm:prSet phldrT="[Text]"/>
      <dgm:spPr/>
      <dgm:t>
        <a:bodyPr/>
        <a:lstStyle/>
        <a:p>
          <a:r>
            <a:rPr lang="en-US" b="0" dirty="0" smtClean="0">
              <a:solidFill>
                <a:schemeClr val="accent6">
                  <a:lumMod val="50000"/>
                </a:schemeClr>
              </a:solidFill>
            </a:rPr>
            <a:t>September/October 2015</a:t>
          </a:r>
          <a:endParaRPr lang="en-US" b="0" dirty="0">
            <a:solidFill>
              <a:schemeClr val="accent6">
                <a:lumMod val="50000"/>
              </a:schemeClr>
            </a:solidFill>
          </a:endParaRPr>
        </a:p>
      </dgm:t>
    </dgm:pt>
    <dgm:pt modelId="{A52C279A-64FB-D840-B40C-FD6DA7A15615}" type="parTrans" cxnId="{AED2403D-E166-E843-9C14-B909271944E4}">
      <dgm:prSet/>
      <dgm:spPr/>
      <dgm:t>
        <a:bodyPr/>
        <a:lstStyle/>
        <a:p>
          <a:endParaRPr lang="en-US"/>
        </a:p>
      </dgm:t>
    </dgm:pt>
    <dgm:pt modelId="{1D913A82-C531-CF4A-A8B3-DCAD37DB5845}" type="sibTrans" cxnId="{AED2403D-E166-E843-9C14-B909271944E4}">
      <dgm:prSet/>
      <dgm:spPr/>
      <dgm:t>
        <a:bodyPr/>
        <a:lstStyle/>
        <a:p>
          <a:endParaRPr lang="en-US"/>
        </a:p>
      </dgm:t>
    </dgm:pt>
    <dgm:pt modelId="{1EFC27FC-AB33-C34F-AB76-77BF0B347CB9}">
      <dgm:prSet phldrT="[Text]"/>
      <dgm:spPr/>
      <dgm:t>
        <a:bodyPr/>
        <a:lstStyle/>
        <a:p>
          <a:r>
            <a:rPr lang="en-US" b="1" dirty="0" smtClean="0"/>
            <a:t>- WIOA Unified Plan guidance release anticipated</a:t>
          </a:r>
          <a:endParaRPr lang="en-US" dirty="0"/>
        </a:p>
      </dgm:t>
    </dgm:pt>
    <dgm:pt modelId="{DDAFD672-4B13-A04F-8B1B-A4709328F9ED}" type="parTrans" cxnId="{A2E9E7D6-2C43-B84C-A320-59A15C96CC25}">
      <dgm:prSet/>
      <dgm:spPr/>
      <dgm:t>
        <a:bodyPr/>
        <a:lstStyle/>
        <a:p>
          <a:endParaRPr lang="en-US"/>
        </a:p>
      </dgm:t>
    </dgm:pt>
    <dgm:pt modelId="{522C9152-0754-8E45-AF75-3D7223D19A06}" type="sibTrans" cxnId="{A2E9E7D6-2C43-B84C-A320-59A15C96CC25}">
      <dgm:prSet/>
      <dgm:spPr/>
      <dgm:t>
        <a:bodyPr/>
        <a:lstStyle/>
        <a:p>
          <a:endParaRPr lang="en-US"/>
        </a:p>
      </dgm:t>
    </dgm:pt>
    <dgm:pt modelId="{A7A9CE21-7EB4-4F21-BD53-CD4938C166CD}">
      <dgm:prSet/>
      <dgm:spPr/>
      <dgm:t>
        <a:bodyPr/>
        <a:lstStyle/>
        <a:p>
          <a:r>
            <a:rPr lang="en-US" b="1" dirty="0" smtClean="0"/>
            <a:t>-  Incentive eligible States  prepare and submit applications for incentive funds  (final round of incentive funds awarded by June 30, 2015)</a:t>
          </a:r>
        </a:p>
      </dgm:t>
    </dgm:pt>
    <dgm:pt modelId="{3D71E257-2E55-4EB2-AEB7-E885A262D40D}" type="parTrans" cxnId="{07FC65BA-D8C0-49FF-8182-CC67F3B81F0A}">
      <dgm:prSet/>
      <dgm:spPr/>
      <dgm:t>
        <a:bodyPr/>
        <a:lstStyle/>
        <a:p>
          <a:endParaRPr lang="en-US"/>
        </a:p>
      </dgm:t>
    </dgm:pt>
    <dgm:pt modelId="{60B3BED5-E34F-45D0-9560-5022ACDD9DE3}" type="sibTrans" cxnId="{07FC65BA-D8C0-49FF-8182-CC67F3B81F0A}">
      <dgm:prSet/>
      <dgm:spPr/>
      <dgm:t>
        <a:bodyPr/>
        <a:lstStyle/>
        <a:p>
          <a:endParaRPr lang="en-US"/>
        </a:p>
      </dgm:t>
    </dgm:pt>
    <dgm:pt modelId="{140BA53D-8108-45FE-8162-682AF272397B}">
      <dgm:prSet/>
      <dgm:spPr/>
      <dgm:t>
        <a:bodyPr/>
        <a:lstStyle/>
        <a:p>
          <a:r>
            <a:rPr lang="en-US" b="1" dirty="0" smtClean="0"/>
            <a:t>- WIOA performance accountability guidance release anticipated</a:t>
          </a:r>
        </a:p>
      </dgm:t>
    </dgm:pt>
    <dgm:pt modelId="{EB32DD38-F449-41F9-B9C1-DD14D13A23E6}" type="parTrans" cxnId="{1E5CACDE-FA5E-4138-BA02-2AED7B1E6C2E}">
      <dgm:prSet/>
      <dgm:spPr/>
      <dgm:t>
        <a:bodyPr/>
        <a:lstStyle/>
        <a:p>
          <a:endParaRPr lang="en-US"/>
        </a:p>
      </dgm:t>
    </dgm:pt>
    <dgm:pt modelId="{1138C5C1-259F-46A4-8320-0907BD5F67F9}" type="sibTrans" cxnId="{1E5CACDE-FA5E-4138-BA02-2AED7B1E6C2E}">
      <dgm:prSet/>
      <dgm:spPr/>
      <dgm:t>
        <a:bodyPr/>
        <a:lstStyle/>
        <a:p>
          <a:endParaRPr lang="en-US"/>
        </a:p>
      </dgm:t>
    </dgm:pt>
    <dgm:pt modelId="{3B039645-CD09-4A3C-8C3A-9E9FB3AFD500}">
      <dgm:prSet/>
      <dgm:spPr/>
      <dgm:t>
        <a:bodyPr/>
        <a:lstStyle/>
        <a:p>
          <a:r>
            <a:rPr lang="en-US" b="1" dirty="0" smtClean="0"/>
            <a:t>- States begin considerations for MIS needs</a:t>
          </a:r>
        </a:p>
      </dgm:t>
    </dgm:pt>
    <dgm:pt modelId="{9F68C1BB-FA24-4E7B-89DF-9554385EF8D2}" type="parTrans" cxnId="{A00C63D3-9EF8-471F-8F6C-74AA17E4A6AE}">
      <dgm:prSet/>
      <dgm:spPr/>
      <dgm:t>
        <a:bodyPr/>
        <a:lstStyle/>
        <a:p>
          <a:endParaRPr lang="en-US"/>
        </a:p>
      </dgm:t>
    </dgm:pt>
    <dgm:pt modelId="{E7D908B0-166F-4238-B124-5AD8E8A7C83D}" type="sibTrans" cxnId="{A00C63D3-9EF8-471F-8F6C-74AA17E4A6AE}">
      <dgm:prSet/>
      <dgm:spPr/>
      <dgm:t>
        <a:bodyPr/>
        <a:lstStyle/>
        <a:p>
          <a:endParaRPr lang="en-US"/>
        </a:p>
      </dgm:t>
    </dgm:pt>
    <dgm:pt modelId="{6A4100F3-7A5A-4958-8001-3769D10DC49D}">
      <dgm:prSet/>
      <dgm:spPr/>
      <dgm:t>
        <a:bodyPr/>
        <a:lstStyle/>
        <a:p>
          <a:r>
            <a:rPr lang="en-US" b="1" dirty="0" smtClean="0"/>
            <a:t>- States organize for unified state planning process</a:t>
          </a:r>
          <a:endParaRPr lang="en-US" b="1" dirty="0"/>
        </a:p>
      </dgm:t>
    </dgm:pt>
    <dgm:pt modelId="{02AECA1A-B32B-4204-96CC-A21FDDF231AD}" type="parTrans" cxnId="{74ADF1F5-CBD9-4190-80FB-D3B99E9BF0E3}">
      <dgm:prSet/>
      <dgm:spPr/>
      <dgm:t>
        <a:bodyPr/>
        <a:lstStyle/>
        <a:p>
          <a:endParaRPr lang="en-US"/>
        </a:p>
      </dgm:t>
    </dgm:pt>
    <dgm:pt modelId="{F9B4646B-E878-4BC3-B01A-0ED321152D76}" type="sibTrans" cxnId="{74ADF1F5-CBD9-4190-80FB-D3B99E9BF0E3}">
      <dgm:prSet/>
      <dgm:spPr/>
      <dgm:t>
        <a:bodyPr/>
        <a:lstStyle/>
        <a:p>
          <a:endParaRPr lang="en-US"/>
        </a:p>
      </dgm:t>
    </dgm:pt>
    <dgm:pt modelId="{D2B04C4D-05FB-4640-B5DC-2F87CDCABA37}" type="pres">
      <dgm:prSet presAssocID="{399C6DA8-2238-FB4F-9010-95C590D51644}" presName="Name0" presStyleCnt="0">
        <dgm:presLayoutVars>
          <dgm:chMax val="5"/>
          <dgm:chPref val="5"/>
          <dgm:dir/>
          <dgm:animLvl val="lvl"/>
        </dgm:presLayoutVars>
      </dgm:prSet>
      <dgm:spPr/>
      <dgm:t>
        <a:bodyPr/>
        <a:lstStyle/>
        <a:p>
          <a:endParaRPr lang="en-US"/>
        </a:p>
      </dgm:t>
    </dgm:pt>
    <dgm:pt modelId="{6CDA269B-83AE-BD4A-8DE5-776F969DCB42}" type="pres">
      <dgm:prSet presAssocID="{8FB71F69-DED0-5A41-BB26-764E93288AFC}" presName="parentText1" presStyleLbl="node1" presStyleIdx="0" presStyleCnt="3">
        <dgm:presLayoutVars>
          <dgm:chMax/>
          <dgm:chPref val="3"/>
          <dgm:bulletEnabled val="1"/>
        </dgm:presLayoutVars>
      </dgm:prSet>
      <dgm:spPr/>
      <dgm:t>
        <a:bodyPr/>
        <a:lstStyle/>
        <a:p>
          <a:endParaRPr lang="en-US"/>
        </a:p>
      </dgm:t>
    </dgm:pt>
    <dgm:pt modelId="{2ED87347-8286-3445-996E-A431926F4269}" type="pres">
      <dgm:prSet presAssocID="{8FB71F69-DED0-5A41-BB26-764E93288AFC}" presName="childText1" presStyleLbl="solidAlignAcc1" presStyleIdx="0" presStyleCnt="3">
        <dgm:presLayoutVars>
          <dgm:chMax val="0"/>
          <dgm:chPref val="0"/>
          <dgm:bulletEnabled val="1"/>
        </dgm:presLayoutVars>
      </dgm:prSet>
      <dgm:spPr/>
      <dgm:t>
        <a:bodyPr/>
        <a:lstStyle/>
        <a:p>
          <a:endParaRPr lang="en-US"/>
        </a:p>
      </dgm:t>
    </dgm:pt>
    <dgm:pt modelId="{367A8E04-A7F9-D148-B3CE-D29F08A7B6DE}" type="pres">
      <dgm:prSet presAssocID="{4F180F68-82DC-AB4A-934C-EB33F03F7445}" presName="parentText2" presStyleLbl="node1" presStyleIdx="1" presStyleCnt="3">
        <dgm:presLayoutVars>
          <dgm:chMax/>
          <dgm:chPref val="3"/>
          <dgm:bulletEnabled val="1"/>
        </dgm:presLayoutVars>
      </dgm:prSet>
      <dgm:spPr/>
      <dgm:t>
        <a:bodyPr/>
        <a:lstStyle/>
        <a:p>
          <a:endParaRPr lang="en-US"/>
        </a:p>
      </dgm:t>
    </dgm:pt>
    <dgm:pt modelId="{3F956A93-AAE0-0B45-887B-7BC316EBF99F}" type="pres">
      <dgm:prSet presAssocID="{4F180F68-82DC-AB4A-934C-EB33F03F7445}" presName="childText2" presStyleLbl="solidAlignAcc1" presStyleIdx="1" presStyleCnt="3">
        <dgm:presLayoutVars>
          <dgm:chMax val="0"/>
          <dgm:chPref val="0"/>
          <dgm:bulletEnabled val="1"/>
        </dgm:presLayoutVars>
      </dgm:prSet>
      <dgm:spPr/>
      <dgm:t>
        <a:bodyPr/>
        <a:lstStyle/>
        <a:p>
          <a:endParaRPr lang="en-US"/>
        </a:p>
      </dgm:t>
    </dgm:pt>
    <dgm:pt modelId="{D34B2431-DD8D-694D-843C-7741E00CFBEF}" type="pres">
      <dgm:prSet presAssocID="{E51DA968-FF77-AE47-8CDD-597F3BAC2B53}" presName="parentText3" presStyleLbl="node1" presStyleIdx="2" presStyleCnt="3">
        <dgm:presLayoutVars>
          <dgm:chMax/>
          <dgm:chPref val="3"/>
          <dgm:bulletEnabled val="1"/>
        </dgm:presLayoutVars>
      </dgm:prSet>
      <dgm:spPr/>
      <dgm:t>
        <a:bodyPr/>
        <a:lstStyle/>
        <a:p>
          <a:endParaRPr lang="en-US"/>
        </a:p>
      </dgm:t>
    </dgm:pt>
    <dgm:pt modelId="{3558ADE7-6274-B442-86F5-4271E88EA1FB}" type="pres">
      <dgm:prSet presAssocID="{E51DA968-FF77-AE47-8CDD-597F3BAC2B53}" presName="childText3" presStyleLbl="solidAlignAcc1" presStyleIdx="2" presStyleCnt="3">
        <dgm:presLayoutVars>
          <dgm:chMax val="0"/>
          <dgm:chPref val="0"/>
          <dgm:bulletEnabled val="1"/>
        </dgm:presLayoutVars>
      </dgm:prSet>
      <dgm:spPr/>
      <dgm:t>
        <a:bodyPr/>
        <a:lstStyle/>
        <a:p>
          <a:endParaRPr lang="en-US"/>
        </a:p>
      </dgm:t>
    </dgm:pt>
  </dgm:ptLst>
  <dgm:cxnLst>
    <dgm:cxn modelId="{74ADF1F5-CBD9-4190-80FB-D3B99E9BF0E3}" srcId="{E51DA968-FF77-AE47-8CDD-597F3BAC2B53}" destId="{6A4100F3-7A5A-4958-8001-3769D10DC49D}" srcOrd="3" destOrd="0" parTransId="{02AECA1A-B32B-4204-96CC-A21FDDF231AD}" sibTransId="{F9B4646B-E878-4BC3-B01A-0ED321152D76}"/>
    <dgm:cxn modelId="{30E8FC30-BC24-4161-9B53-233958BA9930}" type="presOf" srcId="{8FB71F69-DED0-5A41-BB26-764E93288AFC}" destId="{6CDA269B-83AE-BD4A-8DE5-776F969DCB42}" srcOrd="0" destOrd="0" presId="urn:microsoft.com/office/officeart/2009/3/layout/IncreasingArrowsProcess"/>
    <dgm:cxn modelId="{4867521E-439A-7C42-BB72-AFDAAFEB032E}" srcId="{399C6DA8-2238-FB4F-9010-95C590D51644}" destId="{8FB71F69-DED0-5A41-BB26-764E93288AFC}" srcOrd="0" destOrd="0" parTransId="{49D4436B-5998-E049-A9FD-673D4F1AAFE2}" sibTransId="{16014B1A-8EED-1345-B191-80724509C328}"/>
    <dgm:cxn modelId="{1E5CACDE-FA5E-4138-BA02-2AED7B1E6C2E}" srcId="{E51DA968-FF77-AE47-8CDD-597F3BAC2B53}" destId="{140BA53D-8108-45FE-8162-682AF272397B}" srcOrd="1" destOrd="0" parTransId="{EB32DD38-F449-41F9-B9C1-DD14D13A23E6}" sibTransId="{1138C5C1-259F-46A4-8320-0907BD5F67F9}"/>
    <dgm:cxn modelId="{A150628D-870F-8945-8968-9F38943E0CB2}" srcId="{399C6DA8-2238-FB4F-9010-95C590D51644}" destId="{4F180F68-82DC-AB4A-934C-EB33F03F7445}" srcOrd="1" destOrd="0" parTransId="{77DB80A7-7302-3B4B-B885-1701B4E96925}" sibTransId="{1E166E1E-5C5B-A64B-9214-B1FD72928EA2}"/>
    <dgm:cxn modelId="{AF25A5AD-1BF3-6440-9778-025BB347AC7E}" srcId="{8FB71F69-DED0-5A41-BB26-764E93288AFC}" destId="{1278054E-AA82-7E4E-91A8-1DDEDFDF1E90}" srcOrd="0" destOrd="0" parTransId="{8A7BBFF3-34C0-B74F-BA05-6056BCF39073}" sibTransId="{E71A5FD1-1894-4A46-811F-1D5FCDB85F02}"/>
    <dgm:cxn modelId="{FF7D28FE-4DAD-46CF-8E07-9E71DCFDF37B}" type="presOf" srcId="{1278054E-AA82-7E4E-91A8-1DDEDFDF1E90}" destId="{2ED87347-8286-3445-996E-A431926F4269}" srcOrd="0" destOrd="0" presId="urn:microsoft.com/office/officeart/2009/3/layout/IncreasingArrowsProcess"/>
    <dgm:cxn modelId="{B6C1601C-0264-4767-A2AC-6D82BFD7CA04}" type="presOf" srcId="{BEB5CB3E-BC41-DE45-AE1F-BFB1B3EEBB1D}" destId="{3F956A93-AAE0-0B45-887B-7BC316EBF99F}" srcOrd="0" destOrd="0" presId="urn:microsoft.com/office/officeart/2009/3/layout/IncreasingArrowsProcess"/>
    <dgm:cxn modelId="{7B61F217-6248-4DA9-85E2-008D9D414615}" type="presOf" srcId="{A7A9CE21-7EB4-4F21-BD53-CD4938C166CD}" destId="{2ED87347-8286-3445-996E-A431926F4269}" srcOrd="0" destOrd="1" presId="urn:microsoft.com/office/officeart/2009/3/layout/IncreasingArrowsProcess"/>
    <dgm:cxn modelId="{59D5E7D5-4D03-4C54-973E-C69E67C16D37}" type="presOf" srcId="{4F180F68-82DC-AB4A-934C-EB33F03F7445}" destId="{367A8E04-A7F9-D148-B3CE-D29F08A7B6DE}" srcOrd="0" destOrd="0" presId="urn:microsoft.com/office/officeart/2009/3/layout/IncreasingArrowsProcess"/>
    <dgm:cxn modelId="{FE51AFBC-E1BE-4725-96C1-EC1B0E20E01E}" type="presOf" srcId="{E51DA968-FF77-AE47-8CDD-597F3BAC2B53}" destId="{D34B2431-DD8D-694D-843C-7741E00CFBEF}" srcOrd="0" destOrd="0" presId="urn:microsoft.com/office/officeart/2009/3/layout/IncreasingArrowsProcess"/>
    <dgm:cxn modelId="{AED2403D-E166-E843-9C14-B909271944E4}" srcId="{399C6DA8-2238-FB4F-9010-95C590D51644}" destId="{E51DA968-FF77-AE47-8CDD-597F3BAC2B53}" srcOrd="2" destOrd="0" parTransId="{A52C279A-64FB-D840-B40C-FD6DA7A15615}" sibTransId="{1D913A82-C531-CF4A-A8B3-DCAD37DB5845}"/>
    <dgm:cxn modelId="{A903BA12-5B09-401D-8ADC-3DFF2B70B754}" type="presOf" srcId="{1EFC27FC-AB33-C34F-AB76-77BF0B347CB9}" destId="{3558ADE7-6274-B442-86F5-4271E88EA1FB}" srcOrd="0" destOrd="0" presId="urn:microsoft.com/office/officeart/2009/3/layout/IncreasingArrowsProcess"/>
    <dgm:cxn modelId="{A00C63D3-9EF8-471F-8F6C-74AA17E4A6AE}" srcId="{E51DA968-FF77-AE47-8CDD-597F3BAC2B53}" destId="{3B039645-CD09-4A3C-8C3A-9E9FB3AFD500}" srcOrd="2" destOrd="0" parTransId="{9F68C1BB-FA24-4E7B-89DF-9554385EF8D2}" sibTransId="{E7D908B0-166F-4238-B124-5AD8E8A7C83D}"/>
    <dgm:cxn modelId="{6FCD5A12-CF1B-490A-92A6-BB0CE172AC21}" type="presOf" srcId="{3B039645-CD09-4A3C-8C3A-9E9FB3AFD500}" destId="{3558ADE7-6274-B442-86F5-4271E88EA1FB}" srcOrd="0" destOrd="2" presId="urn:microsoft.com/office/officeart/2009/3/layout/IncreasingArrowsProcess"/>
    <dgm:cxn modelId="{07FC65BA-D8C0-49FF-8182-CC67F3B81F0A}" srcId="{8FB71F69-DED0-5A41-BB26-764E93288AFC}" destId="{A7A9CE21-7EB4-4F21-BD53-CD4938C166CD}" srcOrd="1" destOrd="0" parTransId="{3D71E257-2E55-4EB2-AEB7-E885A262D40D}" sibTransId="{60B3BED5-E34F-45D0-9560-5022ACDD9DE3}"/>
    <dgm:cxn modelId="{A2E9E7D6-2C43-B84C-A320-59A15C96CC25}" srcId="{E51DA968-FF77-AE47-8CDD-597F3BAC2B53}" destId="{1EFC27FC-AB33-C34F-AB76-77BF0B347CB9}" srcOrd="0" destOrd="0" parTransId="{DDAFD672-4B13-A04F-8B1B-A4709328F9ED}" sibTransId="{522C9152-0754-8E45-AF75-3D7223D19A06}"/>
    <dgm:cxn modelId="{C0C2BF3A-1530-47E2-91D7-F935535F8394}" type="presOf" srcId="{399C6DA8-2238-FB4F-9010-95C590D51644}" destId="{D2B04C4D-05FB-4640-B5DC-2F87CDCABA37}" srcOrd="0" destOrd="0" presId="urn:microsoft.com/office/officeart/2009/3/layout/IncreasingArrowsProcess"/>
    <dgm:cxn modelId="{3B7CC3E9-3A52-F543-B5F7-50189B4DF839}" srcId="{4F180F68-82DC-AB4A-934C-EB33F03F7445}" destId="{BEB5CB3E-BC41-DE45-AE1F-BFB1B3EEBB1D}" srcOrd="0" destOrd="0" parTransId="{94A01450-B209-724F-B78E-0B532F0A525D}" sibTransId="{BCF8133F-87A6-7046-B785-A09669243761}"/>
    <dgm:cxn modelId="{6E81E75C-995C-4589-8504-DFFE96228B37}" type="presOf" srcId="{140BA53D-8108-45FE-8162-682AF272397B}" destId="{3558ADE7-6274-B442-86F5-4271E88EA1FB}" srcOrd="0" destOrd="1" presId="urn:microsoft.com/office/officeart/2009/3/layout/IncreasingArrowsProcess"/>
    <dgm:cxn modelId="{D5BFAF7F-17D2-4D85-AA3B-715B66E478A1}" type="presOf" srcId="{6A4100F3-7A5A-4958-8001-3769D10DC49D}" destId="{3558ADE7-6274-B442-86F5-4271E88EA1FB}" srcOrd="0" destOrd="3" presId="urn:microsoft.com/office/officeart/2009/3/layout/IncreasingArrowsProcess"/>
    <dgm:cxn modelId="{4CAEBFC9-1EB3-4055-8430-A2C9FBB5C64B}" type="presParOf" srcId="{D2B04C4D-05FB-4640-B5DC-2F87CDCABA37}" destId="{6CDA269B-83AE-BD4A-8DE5-776F969DCB42}" srcOrd="0" destOrd="0" presId="urn:microsoft.com/office/officeart/2009/3/layout/IncreasingArrowsProcess"/>
    <dgm:cxn modelId="{91656053-32F4-4F22-B825-5CD265A73D50}" type="presParOf" srcId="{D2B04C4D-05FB-4640-B5DC-2F87CDCABA37}" destId="{2ED87347-8286-3445-996E-A431926F4269}" srcOrd="1" destOrd="0" presId="urn:microsoft.com/office/officeart/2009/3/layout/IncreasingArrowsProcess"/>
    <dgm:cxn modelId="{0D9E77C9-CEBE-44E7-81B1-C1F0039B74C1}" type="presParOf" srcId="{D2B04C4D-05FB-4640-B5DC-2F87CDCABA37}" destId="{367A8E04-A7F9-D148-B3CE-D29F08A7B6DE}" srcOrd="2" destOrd="0" presId="urn:microsoft.com/office/officeart/2009/3/layout/IncreasingArrowsProcess"/>
    <dgm:cxn modelId="{76CA31B7-F794-4A78-974B-82ED36AF3E16}" type="presParOf" srcId="{D2B04C4D-05FB-4640-B5DC-2F87CDCABA37}" destId="{3F956A93-AAE0-0B45-887B-7BC316EBF99F}" srcOrd="3" destOrd="0" presId="urn:microsoft.com/office/officeart/2009/3/layout/IncreasingArrowsProcess"/>
    <dgm:cxn modelId="{AAB849C5-2F4D-42F5-A129-DCF08721740C}" type="presParOf" srcId="{D2B04C4D-05FB-4640-B5DC-2F87CDCABA37}" destId="{D34B2431-DD8D-694D-843C-7741E00CFBEF}" srcOrd="4" destOrd="0" presId="urn:microsoft.com/office/officeart/2009/3/layout/IncreasingArrowsProcess"/>
    <dgm:cxn modelId="{9EB513C6-96F1-476C-9FD0-CCE62A1D02FE}" type="presParOf" srcId="{D2B04C4D-05FB-4640-B5DC-2F87CDCABA37}" destId="{3558ADE7-6274-B442-86F5-4271E88EA1FB}"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BF4A04-5EBB-2140-8788-E72318750B30}" type="doc">
      <dgm:prSet loTypeId="urn:microsoft.com/office/officeart/2009/3/layout/IncreasingArrowsProcess" loCatId="" qsTypeId="urn:microsoft.com/office/officeart/2005/8/quickstyle/simple4" qsCatId="simple" csTypeId="urn:microsoft.com/office/officeart/2005/8/colors/accent1_2" csCatId="accent1" phldr="1"/>
      <dgm:spPr/>
      <dgm:t>
        <a:bodyPr/>
        <a:lstStyle/>
        <a:p>
          <a:endParaRPr lang="en-US"/>
        </a:p>
      </dgm:t>
    </dgm:pt>
    <dgm:pt modelId="{25220764-8C89-4346-9430-B9E366681F20}">
      <dgm:prSet phldrT="[Text]"/>
      <dgm:spPr/>
      <dgm:t>
        <a:bodyPr/>
        <a:lstStyle/>
        <a:p>
          <a:r>
            <a:rPr lang="en-US" dirty="0" smtClean="0">
              <a:solidFill>
                <a:schemeClr val="accent6">
                  <a:lumMod val="50000"/>
                </a:schemeClr>
              </a:solidFill>
            </a:rPr>
            <a:t>November/December 2015	</a:t>
          </a:r>
          <a:endParaRPr lang="en-US" dirty="0">
            <a:solidFill>
              <a:schemeClr val="accent6">
                <a:lumMod val="50000"/>
              </a:schemeClr>
            </a:solidFill>
          </a:endParaRPr>
        </a:p>
      </dgm:t>
    </dgm:pt>
    <dgm:pt modelId="{4A69AF3E-7B7B-2E44-A14E-7A0A8780F80B}" type="parTrans" cxnId="{E0D0812D-CA94-5846-86B2-0ED9EFDB0D12}">
      <dgm:prSet/>
      <dgm:spPr/>
      <dgm:t>
        <a:bodyPr/>
        <a:lstStyle/>
        <a:p>
          <a:endParaRPr lang="en-US"/>
        </a:p>
      </dgm:t>
    </dgm:pt>
    <dgm:pt modelId="{C8ED16E7-3945-1F41-B503-0BC1582BF701}" type="sibTrans" cxnId="{E0D0812D-CA94-5846-86B2-0ED9EFDB0D12}">
      <dgm:prSet/>
      <dgm:spPr/>
      <dgm:t>
        <a:bodyPr/>
        <a:lstStyle/>
        <a:p>
          <a:endParaRPr lang="en-US"/>
        </a:p>
      </dgm:t>
    </dgm:pt>
    <dgm:pt modelId="{9289DFD7-36EF-3E41-866E-0FFCC4AE43EF}">
      <dgm:prSet phldrT="[Text]" custT="1"/>
      <dgm:spPr/>
      <dgm:t>
        <a:bodyPr/>
        <a:lstStyle/>
        <a:p>
          <a:r>
            <a:rPr lang="en-US" sz="1600" b="1" dirty="0" smtClean="0"/>
            <a:t>- States submit PY 2014-15 performance data and narrative to ED (December 31)</a:t>
          </a:r>
          <a:endParaRPr lang="en-US" sz="1600" dirty="0"/>
        </a:p>
      </dgm:t>
    </dgm:pt>
    <dgm:pt modelId="{72A74EE9-B494-754B-8D15-FAFD2BA7CF51}" type="parTrans" cxnId="{86BE1153-D212-D34F-86CA-953C13D22364}">
      <dgm:prSet/>
      <dgm:spPr/>
      <dgm:t>
        <a:bodyPr/>
        <a:lstStyle/>
        <a:p>
          <a:endParaRPr lang="en-US"/>
        </a:p>
      </dgm:t>
    </dgm:pt>
    <dgm:pt modelId="{D511DED7-6047-0449-B71A-007C68DA6105}" type="sibTrans" cxnId="{86BE1153-D212-D34F-86CA-953C13D22364}">
      <dgm:prSet/>
      <dgm:spPr/>
      <dgm:t>
        <a:bodyPr/>
        <a:lstStyle/>
        <a:p>
          <a:endParaRPr lang="en-US"/>
        </a:p>
      </dgm:t>
    </dgm:pt>
    <dgm:pt modelId="{3B04FD0A-69A9-8D4A-91A8-9794843D5059}">
      <dgm:prSet phldrT="[Text]"/>
      <dgm:spPr/>
      <dgm:t>
        <a:bodyPr/>
        <a:lstStyle/>
        <a:p>
          <a:r>
            <a:rPr lang="en-US" dirty="0" smtClean="0">
              <a:solidFill>
                <a:schemeClr val="accent6">
                  <a:lumMod val="50000"/>
                </a:schemeClr>
              </a:solidFill>
            </a:rPr>
            <a:t>January/February 2016</a:t>
          </a:r>
          <a:endParaRPr lang="en-US" dirty="0">
            <a:solidFill>
              <a:schemeClr val="accent6">
                <a:lumMod val="50000"/>
              </a:schemeClr>
            </a:solidFill>
          </a:endParaRPr>
        </a:p>
      </dgm:t>
    </dgm:pt>
    <dgm:pt modelId="{FF906969-4A14-5540-B773-3A0218F64201}" type="parTrans" cxnId="{EC8F9C89-24E1-0949-9D5C-E3D43CBB50E7}">
      <dgm:prSet/>
      <dgm:spPr/>
      <dgm:t>
        <a:bodyPr/>
        <a:lstStyle/>
        <a:p>
          <a:endParaRPr lang="en-US"/>
        </a:p>
      </dgm:t>
    </dgm:pt>
    <dgm:pt modelId="{B3ECFEA3-D39C-C548-959E-23B18F0D723F}" type="sibTrans" cxnId="{EC8F9C89-24E1-0949-9D5C-E3D43CBB50E7}">
      <dgm:prSet/>
      <dgm:spPr/>
      <dgm:t>
        <a:bodyPr/>
        <a:lstStyle/>
        <a:p>
          <a:endParaRPr lang="en-US"/>
        </a:p>
      </dgm:t>
    </dgm:pt>
    <dgm:pt modelId="{82D5A52B-0D09-1A47-BB52-A41CFD2AD820}">
      <dgm:prSet phldrT="[Text]" custT="1"/>
      <dgm:spPr/>
      <dgm:t>
        <a:bodyPr/>
        <a:lstStyle/>
        <a:p>
          <a:r>
            <a:rPr lang="en-US" sz="1600" b="1" dirty="0" smtClean="0"/>
            <a:t>- Final regulations published</a:t>
          </a:r>
          <a:endParaRPr lang="en-US" sz="1600" dirty="0"/>
        </a:p>
      </dgm:t>
    </dgm:pt>
    <dgm:pt modelId="{52E09C6D-8457-5249-BCDC-E2A4E0AB9EE2}" type="parTrans" cxnId="{DA59A08E-32B5-3944-A52A-EE6697A2F531}">
      <dgm:prSet/>
      <dgm:spPr/>
      <dgm:t>
        <a:bodyPr/>
        <a:lstStyle/>
        <a:p>
          <a:endParaRPr lang="en-US"/>
        </a:p>
      </dgm:t>
    </dgm:pt>
    <dgm:pt modelId="{A31D1344-3F00-F940-9E61-B90058C3EFA7}" type="sibTrans" cxnId="{DA59A08E-32B5-3944-A52A-EE6697A2F531}">
      <dgm:prSet/>
      <dgm:spPr/>
      <dgm:t>
        <a:bodyPr/>
        <a:lstStyle/>
        <a:p>
          <a:endParaRPr lang="en-US"/>
        </a:p>
      </dgm:t>
    </dgm:pt>
    <dgm:pt modelId="{46533517-5D55-2B47-B149-1F9BDC5B5031}">
      <dgm:prSet phldrT="[Text]"/>
      <dgm:spPr/>
      <dgm:t>
        <a:bodyPr/>
        <a:lstStyle/>
        <a:p>
          <a:r>
            <a:rPr lang="en-US" dirty="0" smtClean="0">
              <a:solidFill>
                <a:schemeClr val="accent6">
                  <a:lumMod val="50000"/>
                </a:schemeClr>
              </a:solidFill>
            </a:rPr>
            <a:t>March/April 2016</a:t>
          </a:r>
          <a:endParaRPr lang="en-US" dirty="0">
            <a:solidFill>
              <a:schemeClr val="accent6">
                <a:lumMod val="50000"/>
              </a:schemeClr>
            </a:solidFill>
          </a:endParaRPr>
        </a:p>
      </dgm:t>
    </dgm:pt>
    <dgm:pt modelId="{DCE0546B-5003-944A-A9BE-51717C2750CB}" type="parTrans" cxnId="{6E4E6391-A902-E142-ADF2-65369A93A368}">
      <dgm:prSet/>
      <dgm:spPr/>
      <dgm:t>
        <a:bodyPr/>
        <a:lstStyle/>
        <a:p>
          <a:endParaRPr lang="en-US"/>
        </a:p>
      </dgm:t>
    </dgm:pt>
    <dgm:pt modelId="{C796CFC7-271A-734B-99C2-333BD1070210}" type="sibTrans" cxnId="{6E4E6391-A902-E142-ADF2-65369A93A368}">
      <dgm:prSet/>
      <dgm:spPr/>
      <dgm:t>
        <a:bodyPr/>
        <a:lstStyle/>
        <a:p>
          <a:endParaRPr lang="en-US"/>
        </a:p>
      </dgm:t>
    </dgm:pt>
    <dgm:pt modelId="{88232051-31F7-0947-AB9A-7745083CD584}">
      <dgm:prSet phldrT="[Text]" custT="1"/>
      <dgm:spPr/>
      <dgm:t>
        <a:bodyPr/>
        <a:lstStyle/>
        <a:p>
          <a:r>
            <a:rPr lang="en-US" sz="1600" b="1" dirty="0" smtClean="0"/>
            <a:t>- 4-year Unified State Plan submitted (March 3)</a:t>
          </a:r>
        </a:p>
        <a:p>
          <a:r>
            <a:rPr lang="en-US" sz="1600" b="1" dirty="0" smtClean="0"/>
            <a:t>- Two-year performance target negotiation under WIOA  </a:t>
          </a:r>
          <a:endParaRPr lang="en-US" sz="1600" b="1" dirty="0"/>
        </a:p>
      </dgm:t>
    </dgm:pt>
    <dgm:pt modelId="{7D66B11C-681A-4740-8E6A-3540147342D6}" type="parTrans" cxnId="{212B84F2-D0CC-6F47-BFB5-54FDF81AA0BF}">
      <dgm:prSet/>
      <dgm:spPr/>
      <dgm:t>
        <a:bodyPr/>
        <a:lstStyle/>
        <a:p>
          <a:endParaRPr lang="en-US"/>
        </a:p>
      </dgm:t>
    </dgm:pt>
    <dgm:pt modelId="{19F186CB-8A22-B842-A3C1-71544FE7D0F3}" type="sibTrans" cxnId="{212B84F2-D0CC-6F47-BFB5-54FDF81AA0BF}">
      <dgm:prSet/>
      <dgm:spPr/>
      <dgm:t>
        <a:bodyPr/>
        <a:lstStyle/>
        <a:p>
          <a:endParaRPr lang="en-US"/>
        </a:p>
      </dgm:t>
    </dgm:pt>
    <dgm:pt modelId="{72AD9F98-DF45-49F6-B529-D02CA4C24A94}">
      <dgm:prSet custT="1"/>
      <dgm:spPr/>
      <dgm:t>
        <a:bodyPr/>
        <a:lstStyle/>
        <a:p>
          <a:r>
            <a:rPr lang="en-US" sz="1600" b="1" dirty="0" smtClean="0"/>
            <a:t>-States begin application/ reapplication process for local grants (WIA or WIOA TBD)</a:t>
          </a:r>
          <a:endParaRPr lang="en-US" sz="1600" b="1" dirty="0"/>
        </a:p>
      </dgm:t>
    </dgm:pt>
    <dgm:pt modelId="{45CB049A-CCB8-4F8D-A7DA-C5B58E3AA92F}" type="parTrans" cxnId="{24BE23BF-E285-44BE-A98C-A4B0A0B8F20D}">
      <dgm:prSet/>
      <dgm:spPr/>
      <dgm:t>
        <a:bodyPr/>
        <a:lstStyle/>
        <a:p>
          <a:endParaRPr lang="en-US"/>
        </a:p>
      </dgm:t>
    </dgm:pt>
    <dgm:pt modelId="{E24A6284-A3D2-4BA7-BDB9-04E9FE9081C8}" type="sibTrans" cxnId="{24BE23BF-E285-44BE-A98C-A4B0A0B8F20D}">
      <dgm:prSet/>
      <dgm:spPr/>
      <dgm:t>
        <a:bodyPr/>
        <a:lstStyle/>
        <a:p>
          <a:endParaRPr lang="en-US"/>
        </a:p>
      </dgm:t>
    </dgm:pt>
    <dgm:pt modelId="{2D8E5005-3328-614C-8EA7-09BFD6A2E4EB}" type="pres">
      <dgm:prSet presAssocID="{F7BF4A04-5EBB-2140-8788-E72318750B30}" presName="Name0" presStyleCnt="0">
        <dgm:presLayoutVars>
          <dgm:chMax val="5"/>
          <dgm:chPref val="5"/>
          <dgm:dir/>
          <dgm:animLvl val="lvl"/>
        </dgm:presLayoutVars>
      </dgm:prSet>
      <dgm:spPr/>
      <dgm:t>
        <a:bodyPr/>
        <a:lstStyle/>
        <a:p>
          <a:endParaRPr lang="en-US"/>
        </a:p>
      </dgm:t>
    </dgm:pt>
    <dgm:pt modelId="{4E1686E6-523C-4C45-B095-85F26C1C617F}" type="pres">
      <dgm:prSet presAssocID="{25220764-8C89-4346-9430-B9E366681F20}" presName="parentText1" presStyleLbl="node1" presStyleIdx="0" presStyleCnt="3">
        <dgm:presLayoutVars>
          <dgm:chMax/>
          <dgm:chPref val="3"/>
          <dgm:bulletEnabled val="1"/>
        </dgm:presLayoutVars>
      </dgm:prSet>
      <dgm:spPr/>
      <dgm:t>
        <a:bodyPr/>
        <a:lstStyle/>
        <a:p>
          <a:endParaRPr lang="en-US"/>
        </a:p>
      </dgm:t>
    </dgm:pt>
    <dgm:pt modelId="{79101F9A-446E-634E-8C55-3146CF1D4A75}" type="pres">
      <dgm:prSet presAssocID="{25220764-8C89-4346-9430-B9E366681F20}" presName="childText1" presStyleLbl="solidAlignAcc1" presStyleIdx="0" presStyleCnt="3">
        <dgm:presLayoutVars>
          <dgm:chMax val="0"/>
          <dgm:chPref val="0"/>
          <dgm:bulletEnabled val="1"/>
        </dgm:presLayoutVars>
      </dgm:prSet>
      <dgm:spPr/>
      <dgm:t>
        <a:bodyPr/>
        <a:lstStyle/>
        <a:p>
          <a:endParaRPr lang="en-US"/>
        </a:p>
      </dgm:t>
    </dgm:pt>
    <dgm:pt modelId="{ACF2B1B2-084A-B94A-BB38-02AFD13D79CF}" type="pres">
      <dgm:prSet presAssocID="{3B04FD0A-69A9-8D4A-91A8-9794843D5059}" presName="parentText2" presStyleLbl="node1" presStyleIdx="1" presStyleCnt="3">
        <dgm:presLayoutVars>
          <dgm:chMax/>
          <dgm:chPref val="3"/>
          <dgm:bulletEnabled val="1"/>
        </dgm:presLayoutVars>
      </dgm:prSet>
      <dgm:spPr/>
      <dgm:t>
        <a:bodyPr/>
        <a:lstStyle/>
        <a:p>
          <a:endParaRPr lang="en-US"/>
        </a:p>
      </dgm:t>
    </dgm:pt>
    <dgm:pt modelId="{1179DCEA-34CC-B44A-9DC5-CA876C73A9CE}" type="pres">
      <dgm:prSet presAssocID="{3B04FD0A-69A9-8D4A-91A8-9794843D5059}" presName="childText2" presStyleLbl="solidAlignAcc1" presStyleIdx="1" presStyleCnt="3">
        <dgm:presLayoutVars>
          <dgm:chMax val="0"/>
          <dgm:chPref val="0"/>
          <dgm:bulletEnabled val="1"/>
        </dgm:presLayoutVars>
      </dgm:prSet>
      <dgm:spPr/>
      <dgm:t>
        <a:bodyPr/>
        <a:lstStyle/>
        <a:p>
          <a:endParaRPr lang="en-US"/>
        </a:p>
      </dgm:t>
    </dgm:pt>
    <dgm:pt modelId="{627CD2E9-F1E7-0843-937E-D129E49C552F}" type="pres">
      <dgm:prSet presAssocID="{46533517-5D55-2B47-B149-1F9BDC5B5031}" presName="parentText3" presStyleLbl="node1" presStyleIdx="2" presStyleCnt="3">
        <dgm:presLayoutVars>
          <dgm:chMax/>
          <dgm:chPref val="3"/>
          <dgm:bulletEnabled val="1"/>
        </dgm:presLayoutVars>
      </dgm:prSet>
      <dgm:spPr/>
      <dgm:t>
        <a:bodyPr/>
        <a:lstStyle/>
        <a:p>
          <a:endParaRPr lang="en-US"/>
        </a:p>
      </dgm:t>
    </dgm:pt>
    <dgm:pt modelId="{9FA8F82A-E311-3443-BB80-6DC8AF246568}" type="pres">
      <dgm:prSet presAssocID="{46533517-5D55-2B47-B149-1F9BDC5B5031}" presName="childText3" presStyleLbl="solidAlignAcc1" presStyleIdx="2" presStyleCnt="3">
        <dgm:presLayoutVars>
          <dgm:chMax val="0"/>
          <dgm:chPref val="0"/>
          <dgm:bulletEnabled val="1"/>
        </dgm:presLayoutVars>
      </dgm:prSet>
      <dgm:spPr/>
      <dgm:t>
        <a:bodyPr/>
        <a:lstStyle/>
        <a:p>
          <a:endParaRPr lang="en-US"/>
        </a:p>
      </dgm:t>
    </dgm:pt>
  </dgm:ptLst>
  <dgm:cxnLst>
    <dgm:cxn modelId="{6E4E6391-A902-E142-ADF2-65369A93A368}" srcId="{F7BF4A04-5EBB-2140-8788-E72318750B30}" destId="{46533517-5D55-2B47-B149-1F9BDC5B5031}" srcOrd="2" destOrd="0" parTransId="{DCE0546B-5003-944A-A9BE-51717C2750CB}" sibTransId="{C796CFC7-271A-734B-99C2-333BD1070210}"/>
    <dgm:cxn modelId="{E0D0812D-CA94-5846-86B2-0ED9EFDB0D12}" srcId="{F7BF4A04-5EBB-2140-8788-E72318750B30}" destId="{25220764-8C89-4346-9430-B9E366681F20}" srcOrd="0" destOrd="0" parTransId="{4A69AF3E-7B7B-2E44-A14E-7A0A8780F80B}" sibTransId="{C8ED16E7-3945-1F41-B503-0BC1582BF701}"/>
    <dgm:cxn modelId="{86BE1153-D212-D34F-86CA-953C13D22364}" srcId="{25220764-8C89-4346-9430-B9E366681F20}" destId="{9289DFD7-36EF-3E41-866E-0FFCC4AE43EF}" srcOrd="0" destOrd="0" parTransId="{72A74EE9-B494-754B-8D15-FAFD2BA7CF51}" sibTransId="{D511DED7-6047-0449-B71A-007C68DA6105}"/>
    <dgm:cxn modelId="{24BE23BF-E285-44BE-A98C-A4B0A0B8F20D}" srcId="{3B04FD0A-69A9-8D4A-91A8-9794843D5059}" destId="{72AD9F98-DF45-49F6-B529-D02CA4C24A94}" srcOrd="1" destOrd="0" parTransId="{45CB049A-CCB8-4F8D-A7DA-C5B58E3AA92F}" sibTransId="{E24A6284-A3D2-4BA7-BDB9-04E9FE9081C8}"/>
    <dgm:cxn modelId="{DB7D5040-B0D5-42AF-B393-6C7741797A00}" type="presOf" srcId="{82D5A52B-0D09-1A47-BB52-A41CFD2AD820}" destId="{1179DCEA-34CC-B44A-9DC5-CA876C73A9CE}" srcOrd="0" destOrd="0" presId="urn:microsoft.com/office/officeart/2009/3/layout/IncreasingArrowsProcess"/>
    <dgm:cxn modelId="{1861BE52-0417-4769-8E7A-A6A57CD45A0F}" type="presOf" srcId="{3B04FD0A-69A9-8D4A-91A8-9794843D5059}" destId="{ACF2B1B2-084A-B94A-BB38-02AFD13D79CF}" srcOrd="0" destOrd="0" presId="urn:microsoft.com/office/officeart/2009/3/layout/IncreasingArrowsProcess"/>
    <dgm:cxn modelId="{132BDF30-4585-4C4D-844B-F96CE0A1064D}" type="presOf" srcId="{F7BF4A04-5EBB-2140-8788-E72318750B30}" destId="{2D8E5005-3328-614C-8EA7-09BFD6A2E4EB}" srcOrd="0" destOrd="0" presId="urn:microsoft.com/office/officeart/2009/3/layout/IncreasingArrowsProcess"/>
    <dgm:cxn modelId="{DA59A08E-32B5-3944-A52A-EE6697A2F531}" srcId="{3B04FD0A-69A9-8D4A-91A8-9794843D5059}" destId="{82D5A52B-0D09-1A47-BB52-A41CFD2AD820}" srcOrd="0" destOrd="0" parTransId="{52E09C6D-8457-5249-BCDC-E2A4E0AB9EE2}" sibTransId="{A31D1344-3F00-F940-9E61-B90058C3EFA7}"/>
    <dgm:cxn modelId="{212B84F2-D0CC-6F47-BFB5-54FDF81AA0BF}" srcId="{46533517-5D55-2B47-B149-1F9BDC5B5031}" destId="{88232051-31F7-0947-AB9A-7745083CD584}" srcOrd="0" destOrd="0" parTransId="{7D66B11C-681A-4740-8E6A-3540147342D6}" sibTransId="{19F186CB-8A22-B842-A3C1-71544FE7D0F3}"/>
    <dgm:cxn modelId="{82042FBB-4EAF-416D-9FAD-6E68F5DAB35F}" type="presOf" srcId="{9289DFD7-36EF-3E41-866E-0FFCC4AE43EF}" destId="{79101F9A-446E-634E-8C55-3146CF1D4A75}" srcOrd="0" destOrd="0" presId="urn:microsoft.com/office/officeart/2009/3/layout/IncreasingArrowsProcess"/>
    <dgm:cxn modelId="{33C2937F-49F2-4287-8854-B0256AEBBAB8}" type="presOf" srcId="{46533517-5D55-2B47-B149-1F9BDC5B5031}" destId="{627CD2E9-F1E7-0843-937E-D129E49C552F}" srcOrd="0" destOrd="0" presId="urn:microsoft.com/office/officeart/2009/3/layout/IncreasingArrowsProcess"/>
    <dgm:cxn modelId="{4E4FECEF-BD85-4ABE-B29F-EF382D5112CC}" type="presOf" srcId="{72AD9F98-DF45-49F6-B529-D02CA4C24A94}" destId="{1179DCEA-34CC-B44A-9DC5-CA876C73A9CE}" srcOrd="0" destOrd="1" presId="urn:microsoft.com/office/officeart/2009/3/layout/IncreasingArrowsProcess"/>
    <dgm:cxn modelId="{C4C40DA4-75C0-4725-9185-4391E102FB59}" type="presOf" srcId="{88232051-31F7-0947-AB9A-7745083CD584}" destId="{9FA8F82A-E311-3443-BB80-6DC8AF246568}" srcOrd="0" destOrd="0" presId="urn:microsoft.com/office/officeart/2009/3/layout/IncreasingArrowsProcess"/>
    <dgm:cxn modelId="{C5E67513-BDAD-4932-967C-FBECE493BA05}" type="presOf" srcId="{25220764-8C89-4346-9430-B9E366681F20}" destId="{4E1686E6-523C-4C45-B095-85F26C1C617F}" srcOrd="0" destOrd="0" presId="urn:microsoft.com/office/officeart/2009/3/layout/IncreasingArrowsProcess"/>
    <dgm:cxn modelId="{EC8F9C89-24E1-0949-9D5C-E3D43CBB50E7}" srcId="{F7BF4A04-5EBB-2140-8788-E72318750B30}" destId="{3B04FD0A-69A9-8D4A-91A8-9794843D5059}" srcOrd="1" destOrd="0" parTransId="{FF906969-4A14-5540-B773-3A0218F64201}" sibTransId="{B3ECFEA3-D39C-C548-959E-23B18F0D723F}"/>
    <dgm:cxn modelId="{8AFF648B-4DC6-43FD-9D25-8F31CAD7CA71}" type="presParOf" srcId="{2D8E5005-3328-614C-8EA7-09BFD6A2E4EB}" destId="{4E1686E6-523C-4C45-B095-85F26C1C617F}" srcOrd="0" destOrd="0" presId="urn:microsoft.com/office/officeart/2009/3/layout/IncreasingArrowsProcess"/>
    <dgm:cxn modelId="{FA8313BC-0A09-43FA-A610-C0C38F1BBCE7}" type="presParOf" srcId="{2D8E5005-3328-614C-8EA7-09BFD6A2E4EB}" destId="{79101F9A-446E-634E-8C55-3146CF1D4A75}" srcOrd="1" destOrd="0" presId="urn:microsoft.com/office/officeart/2009/3/layout/IncreasingArrowsProcess"/>
    <dgm:cxn modelId="{A1140404-76A3-45A3-84E0-20CDC9D904DF}" type="presParOf" srcId="{2D8E5005-3328-614C-8EA7-09BFD6A2E4EB}" destId="{ACF2B1B2-084A-B94A-BB38-02AFD13D79CF}" srcOrd="2" destOrd="0" presId="urn:microsoft.com/office/officeart/2009/3/layout/IncreasingArrowsProcess"/>
    <dgm:cxn modelId="{90C8F467-1021-4E62-B6DA-8D8AAE166A45}" type="presParOf" srcId="{2D8E5005-3328-614C-8EA7-09BFD6A2E4EB}" destId="{1179DCEA-34CC-B44A-9DC5-CA876C73A9CE}" srcOrd="3" destOrd="0" presId="urn:microsoft.com/office/officeart/2009/3/layout/IncreasingArrowsProcess"/>
    <dgm:cxn modelId="{EAA323E0-3EB9-4970-99A1-66F3FFD9A269}" type="presParOf" srcId="{2D8E5005-3328-614C-8EA7-09BFD6A2E4EB}" destId="{627CD2E9-F1E7-0843-937E-D129E49C552F}" srcOrd="4" destOrd="0" presId="urn:microsoft.com/office/officeart/2009/3/layout/IncreasingArrowsProcess"/>
    <dgm:cxn modelId="{37CD9AB3-0BCE-4A2A-BDB3-68CF13ECA6E7}" type="presParOf" srcId="{2D8E5005-3328-614C-8EA7-09BFD6A2E4EB}" destId="{9FA8F82A-E311-3443-BB80-6DC8AF246568}"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52D38-D586-AC4D-90D6-A60F48B347EA}">
      <dsp:nvSpPr>
        <dsp:cNvPr id="0" name=""/>
        <dsp:cNvSpPr/>
      </dsp:nvSpPr>
      <dsp:spPr>
        <a:xfrm rot="5400000">
          <a:off x="-300662" y="303854"/>
          <a:ext cx="2004417" cy="1403092"/>
        </a:xfrm>
        <a:prstGeom prst="flowChartAlternateProcess">
          <a:avLst/>
        </a:prstGeom>
        <a:gradFill rotWithShape="0">
          <a:gsLst>
            <a:gs pos="0">
              <a:schemeClr val="dk2">
                <a:hueOff val="0"/>
                <a:satOff val="0"/>
                <a:lumOff val="0"/>
                <a:alphaOff val="0"/>
                <a:tint val="98000"/>
                <a:satMod val="120000"/>
                <a:lumMod val="110000"/>
              </a:schemeClr>
            </a:gs>
            <a:gs pos="100000">
              <a:schemeClr val="dk2">
                <a:hueOff val="0"/>
                <a:satOff val="0"/>
                <a:lumOff val="0"/>
                <a:alphaOff val="0"/>
                <a:shade val="90000"/>
                <a:lumMod val="90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FFFF"/>
              </a:solidFill>
              <a:latin typeface="Arial" panose="020B0604020202020204" pitchFamily="34" charset="0"/>
              <a:cs typeface="Arial" panose="020B0604020202020204" pitchFamily="34" charset="0"/>
            </a:rPr>
            <a:t>Program Alignment</a:t>
          </a:r>
          <a:endParaRPr lang="en-US" sz="1600" b="1" kern="1200" dirty="0">
            <a:solidFill>
              <a:srgbClr val="FFFFFF"/>
            </a:solidFill>
            <a:latin typeface="Arial" panose="020B0604020202020204" pitchFamily="34" charset="0"/>
            <a:cs typeface="Arial" panose="020B0604020202020204" pitchFamily="34" charset="0"/>
          </a:endParaRPr>
        </a:p>
      </dsp:txBody>
      <dsp:txXfrm rot="-5400000">
        <a:off x="68492" y="71684"/>
        <a:ext cx="1266108" cy="1867433"/>
      </dsp:txXfrm>
    </dsp:sp>
    <dsp:sp modelId="{76B5C00B-5213-714D-99A3-B2EEE14C847C}">
      <dsp:nvSpPr>
        <dsp:cNvPr id="0" name=""/>
        <dsp:cNvSpPr/>
      </dsp:nvSpPr>
      <dsp:spPr>
        <a:xfrm rot="5400000">
          <a:off x="4545910" y="-2960820"/>
          <a:ext cx="1302871" cy="7588507"/>
        </a:xfrm>
        <a:prstGeom prst="round2SameRect">
          <a:avLst/>
        </a:prstGeom>
        <a:solidFill>
          <a:schemeClr val="accent1">
            <a:lumMod val="40000"/>
            <a:lumOff val="60000"/>
            <a:alpha val="90000"/>
          </a:schemeClr>
        </a:solidFill>
        <a:ln w="12700" cap="rnd"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Unified strategic planning across core programs</a:t>
          </a:r>
          <a:endParaRPr lang="en-US" sz="1900" kern="1200" dirty="0"/>
        </a:p>
        <a:p>
          <a:pPr marL="171450" lvl="1" indent="-171450" algn="l" defTabSz="844550">
            <a:lnSpc>
              <a:spcPct val="90000"/>
            </a:lnSpc>
            <a:spcBef>
              <a:spcPct val="0"/>
            </a:spcBef>
            <a:spcAft>
              <a:spcPct val="15000"/>
            </a:spcAft>
            <a:buChar char="••"/>
          </a:pPr>
          <a:r>
            <a:rPr lang="en-US" sz="1900" kern="1200" dirty="0" smtClean="0"/>
            <a:t>Enhances role of State and Local Workforce Development Boards in developing and implementing a Unified State Plan</a:t>
          </a:r>
          <a:endParaRPr lang="en-US" sz="1900" kern="1200" dirty="0"/>
        </a:p>
      </dsp:txBody>
      <dsp:txXfrm rot="-5400000">
        <a:off x="1403093" y="245598"/>
        <a:ext cx="7524906" cy="1175669"/>
      </dsp:txXfrm>
    </dsp:sp>
    <dsp:sp modelId="{681B7540-570C-C345-89A2-BF60501E8F65}">
      <dsp:nvSpPr>
        <dsp:cNvPr id="0" name=""/>
        <dsp:cNvSpPr/>
      </dsp:nvSpPr>
      <dsp:spPr>
        <a:xfrm rot="5400000">
          <a:off x="-300662" y="2117853"/>
          <a:ext cx="2004417" cy="1403092"/>
        </a:xfrm>
        <a:prstGeom prst="flowChartAlternateProcess">
          <a:avLst/>
        </a:prstGeom>
        <a:gradFill rotWithShape="0">
          <a:gsLst>
            <a:gs pos="0">
              <a:schemeClr val="dk2">
                <a:hueOff val="0"/>
                <a:satOff val="0"/>
                <a:lumOff val="0"/>
                <a:alphaOff val="0"/>
                <a:tint val="98000"/>
                <a:satMod val="120000"/>
                <a:lumMod val="110000"/>
              </a:schemeClr>
            </a:gs>
            <a:gs pos="100000">
              <a:schemeClr val="dk2">
                <a:hueOff val="0"/>
                <a:satOff val="0"/>
                <a:lumOff val="0"/>
                <a:alphaOff val="0"/>
                <a:shade val="90000"/>
                <a:lumMod val="90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FFFFFF"/>
              </a:solidFill>
              <a:latin typeface="Arial" panose="020B0604020202020204" pitchFamily="34" charset="0"/>
              <a:cs typeface="Arial" panose="020B0604020202020204" pitchFamily="34" charset="0"/>
            </a:rPr>
            <a:t>Increased Accountability</a:t>
          </a:r>
          <a:endParaRPr lang="en-US" sz="1300" b="1" kern="1200" dirty="0">
            <a:solidFill>
              <a:srgbClr val="FFFFFF"/>
            </a:solidFill>
            <a:latin typeface="Arial" panose="020B0604020202020204" pitchFamily="34" charset="0"/>
            <a:cs typeface="Arial" panose="020B0604020202020204" pitchFamily="34" charset="0"/>
          </a:endParaRPr>
        </a:p>
      </dsp:txBody>
      <dsp:txXfrm rot="-5400000">
        <a:off x="68492" y="1885683"/>
        <a:ext cx="1266108" cy="1867433"/>
      </dsp:txXfrm>
    </dsp:sp>
    <dsp:sp modelId="{1934CD92-B328-5B44-ACA8-2AE8646BA411}">
      <dsp:nvSpPr>
        <dsp:cNvPr id="0" name=""/>
        <dsp:cNvSpPr/>
      </dsp:nvSpPr>
      <dsp:spPr>
        <a:xfrm rot="5400000">
          <a:off x="4545910" y="-1146990"/>
          <a:ext cx="1302871" cy="7588507"/>
        </a:xfrm>
        <a:prstGeom prst="round2SameRect">
          <a:avLst/>
        </a:prstGeom>
        <a:solidFill>
          <a:schemeClr val="accent1">
            <a:lumMod val="40000"/>
            <a:lumOff val="60000"/>
            <a:alpha val="90000"/>
          </a:schemeClr>
        </a:solidFill>
        <a:ln w="12700" cap="rnd"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Establishment of common measures across core programs</a:t>
          </a:r>
          <a:endParaRPr lang="en-US" sz="1900" kern="1200" dirty="0"/>
        </a:p>
        <a:p>
          <a:pPr marL="171450" lvl="1" indent="-171450" algn="l" defTabSz="844550">
            <a:lnSpc>
              <a:spcPct val="90000"/>
            </a:lnSpc>
            <a:spcBef>
              <a:spcPct val="0"/>
            </a:spcBef>
            <a:spcAft>
              <a:spcPct val="15000"/>
            </a:spcAft>
            <a:buChar char="••"/>
          </a:pPr>
          <a:r>
            <a:rPr lang="en-US" sz="1900" kern="1200" dirty="0" smtClean="0"/>
            <a:t>Increases accountability and transparency through reporting and evaluations</a:t>
          </a:r>
          <a:endParaRPr lang="en-US" sz="1900" kern="1200" dirty="0"/>
        </a:p>
      </dsp:txBody>
      <dsp:txXfrm rot="-5400000">
        <a:off x="1403093" y="2059428"/>
        <a:ext cx="7524906" cy="1175669"/>
      </dsp:txXfrm>
    </dsp:sp>
    <dsp:sp modelId="{DC46A14A-DA75-CE48-AF6C-E3B6C14ADB77}">
      <dsp:nvSpPr>
        <dsp:cNvPr id="0" name=""/>
        <dsp:cNvSpPr/>
      </dsp:nvSpPr>
      <dsp:spPr>
        <a:xfrm rot="5400000">
          <a:off x="-300662" y="3931853"/>
          <a:ext cx="2004417" cy="1403092"/>
        </a:xfrm>
        <a:prstGeom prst="flowChartAlternateProcess">
          <a:avLst/>
        </a:prstGeom>
        <a:gradFill rotWithShape="0">
          <a:gsLst>
            <a:gs pos="0">
              <a:schemeClr val="dk2">
                <a:hueOff val="0"/>
                <a:satOff val="0"/>
                <a:lumOff val="0"/>
                <a:alphaOff val="0"/>
                <a:tint val="98000"/>
                <a:satMod val="120000"/>
                <a:lumMod val="110000"/>
              </a:schemeClr>
            </a:gs>
            <a:gs pos="100000">
              <a:schemeClr val="dk2">
                <a:hueOff val="0"/>
                <a:satOff val="0"/>
                <a:lumOff val="0"/>
                <a:alphaOff val="0"/>
                <a:shade val="90000"/>
                <a:lumMod val="90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FFFF"/>
              </a:solidFill>
              <a:latin typeface="Arial" panose="020B0604020202020204" pitchFamily="34" charset="0"/>
              <a:cs typeface="Arial" panose="020B0604020202020204" pitchFamily="34" charset="0"/>
            </a:rPr>
            <a:t>Enhanced Service  Delivery</a:t>
          </a:r>
          <a:endParaRPr lang="en-US" sz="1600" b="1" kern="1200" dirty="0">
            <a:solidFill>
              <a:srgbClr val="FFFFFF"/>
            </a:solidFill>
            <a:latin typeface="Arial" panose="020B0604020202020204" pitchFamily="34" charset="0"/>
            <a:cs typeface="Arial" panose="020B0604020202020204" pitchFamily="34" charset="0"/>
          </a:endParaRPr>
        </a:p>
      </dsp:txBody>
      <dsp:txXfrm rot="-5400000">
        <a:off x="68492" y="3699683"/>
        <a:ext cx="1266108" cy="1867433"/>
      </dsp:txXfrm>
    </dsp:sp>
    <dsp:sp modelId="{C7429C0C-7B74-374F-95B6-E22AE5969F60}">
      <dsp:nvSpPr>
        <dsp:cNvPr id="0" name=""/>
        <dsp:cNvSpPr/>
      </dsp:nvSpPr>
      <dsp:spPr>
        <a:xfrm rot="5400000">
          <a:off x="4545910" y="681679"/>
          <a:ext cx="1302871" cy="7588507"/>
        </a:xfrm>
        <a:prstGeom prst="round2SameRect">
          <a:avLst/>
        </a:prstGeom>
        <a:solidFill>
          <a:schemeClr val="accent1">
            <a:lumMod val="40000"/>
            <a:lumOff val="60000"/>
            <a:alpha val="90000"/>
          </a:schemeClr>
        </a:solidFill>
        <a:ln w="12700" cap="rnd"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Promotes engagement of employers and alignment of education and training activities through career pathways</a:t>
          </a:r>
          <a:endParaRPr lang="en-US" sz="1900" kern="1200" dirty="0"/>
        </a:p>
        <a:p>
          <a:pPr marL="171450" lvl="1" indent="-171450" algn="l" defTabSz="844550">
            <a:lnSpc>
              <a:spcPct val="90000"/>
            </a:lnSpc>
            <a:spcBef>
              <a:spcPct val="0"/>
            </a:spcBef>
            <a:spcAft>
              <a:spcPct val="15000"/>
            </a:spcAft>
            <a:buChar char="••"/>
          </a:pPr>
          <a:r>
            <a:rPr lang="en-US" sz="1900" kern="1200" dirty="0" smtClean="0"/>
            <a:t>Strengthens partnerships and investments in one-stop delivery system</a:t>
          </a:r>
          <a:endParaRPr lang="en-US" sz="1900" kern="1200" dirty="0"/>
        </a:p>
      </dsp:txBody>
      <dsp:txXfrm rot="-5400000">
        <a:off x="1403093" y="3888098"/>
        <a:ext cx="7524906" cy="11756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E8BA4A2-95F5-43C4-ABD5-3A27D0584E14}" type="datetimeFigureOut">
              <a:rPr lang="en-US" smtClean="0"/>
              <a:t>12/8/2014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1B091F2-2A5F-4F10-BA81-5C2D3CCD5728}" type="slidenum">
              <a:rPr lang="en-US" smtClean="0"/>
              <a:t>‹#›</a:t>
            </a:fld>
            <a:endParaRPr lang="en-US"/>
          </a:p>
        </p:txBody>
      </p:sp>
    </p:spTree>
    <p:extLst>
      <p:ext uri="{BB962C8B-B14F-4D97-AF65-F5344CB8AC3E}">
        <p14:creationId xmlns:p14="http://schemas.microsoft.com/office/powerpoint/2010/main" val="500454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0F4EB52-B5C5-4BCE-AFD4-877C3828EBBD}" type="datetimeFigureOut">
              <a:rPr lang="en-US" smtClean="0"/>
              <a:t>12/8/2014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F31D23-7E32-468D-9680-37689F6E822E}" type="slidenum">
              <a:rPr lang="en-US" smtClean="0"/>
              <a:t>‹#›</a:t>
            </a:fld>
            <a:endParaRPr lang="en-US"/>
          </a:p>
        </p:txBody>
      </p:sp>
    </p:spTree>
    <p:extLst>
      <p:ext uri="{BB962C8B-B14F-4D97-AF65-F5344CB8AC3E}">
        <p14:creationId xmlns:p14="http://schemas.microsoft.com/office/powerpoint/2010/main" val="3653905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B929E-E8C8-4A2D-8DDC-1AB8DE537402}" type="slidenum">
              <a:rPr lang="en-US" smtClean="0"/>
              <a:t>1</a:t>
            </a:fld>
            <a:endParaRPr lang="en-US"/>
          </a:p>
        </p:txBody>
      </p:sp>
    </p:spTree>
    <p:extLst>
      <p:ext uri="{BB962C8B-B14F-4D97-AF65-F5344CB8AC3E}">
        <p14:creationId xmlns:p14="http://schemas.microsoft.com/office/powerpoint/2010/main" val="3277999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11</a:t>
            </a:fld>
            <a:endParaRPr lang="en-US" dirty="0"/>
          </a:p>
        </p:txBody>
      </p:sp>
    </p:spTree>
    <p:extLst>
      <p:ext uri="{BB962C8B-B14F-4D97-AF65-F5344CB8AC3E}">
        <p14:creationId xmlns:p14="http://schemas.microsoft.com/office/powerpoint/2010/main" val="3082944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12</a:t>
            </a:fld>
            <a:endParaRPr lang="en-US" dirty="0"/>
          </a:p>
        </p:txBody>
      </p:sp>
    </p:spTree>
    <p:extLst>
      <p:ext uri="{BB962C8B-B14F-4D97-AF65-F5344CB8AC3E}">
        <p14:creationId xmlns:p14="http://schemas.microsoft.com/office/powerpoint/2010/main" val="3527228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B929E-E8C8-4A2D-8DDC-1AB8DE537402}" type="slidenum">
              <a:rPr lang="en-US" smtClean="0"/>
              <a:t>13</a:t>
            </a:fld>
            <a:endParaRPr lang="en-US"/>
          </a:p>
        </p:txBody>
      </p:sp>
    </p:spTree>
    <p:extLst>
      <p:ext uri="{BB962C8B-B14F-4D97-AF65-F5344CB8AC3E}">
        <p14:creationId xmlns:p14="http://schemas.microsoft.com/office/powerpoint/2010/main" val="3050599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14</a:t>
            </a:fld>
            <a:endParaRPr lang="en-US" dirty="0"/>
          </a:p>
        </p:txBody>
      </p:sp>
    </p:spTree>
    <p:extLst>
      <p:ext uri="{BB962C8B-B14F-4D97-AF65-F5344CB8AC3E}">
        <p14:creationId xmlns:p14="http://schemas.microsoft.com/office/powerpoint/2010/main" val="4142403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F31D23-7E32-468D-9680-37689F6E822E}" type="slidenum">
              <a:rPr lang="en-US" smtClean="0"/>
              <a:t>15</a:t>
            </a:fld>
            <a:endParaRPr lang="en-US"/>
          </a:p>
        </p:txBody>
      </p:sp>
    </p:spTree>
    <p:extLst>
      <p:ext uri="{BB962C8B-B14F-4D97-AF65-F5344CB8AC3E}">
        <p14:creationId xmlns:p14="http://schemas.microsoft.com/office/powerpoint/2010/main" val="1106957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16</a:t>
            </a:fld>
            <a:endParaRPr lang="en-US" dirty="0"/>
          </a:p>
        </p:txBody>
      </p:sp>
    </p:spTree>
    <p:extLst>
      <p:ext uri="{BB962C8B-B14F-4D97-AF65-F5344CB8AC3E}">
        <p14:creationId xmlns:p14="http://schemas.microsoft.com/office/powerpoint/2010/main" val="3527228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B929E-E8C8-4A2D-8DDC-1AB8DE537402}" type="slidenum">
              <a:rPr lang="en-US" smtClean="0"/>
              <a:t>17</a:t>
            </a:fld>
            <a:endParaRPr lang="en-US"/>
          </a:p>
        </p:txBody>
      </p:sp>
    </p:spTree>
    <p:extLst>
      <p:ext uri="{BB962C8B-B14F-4D97-AF65-F5344CB8AC3E}">
        <p14:creationId xmlns:p14="http://schemas.microsoft.com/office/powerpoint/2010/main" val="2776748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18</a:t>
            </a:fld>
            <a:endParaRPr lang="en-US" dirty="0"/>
          </a:p>
        </p:txBody>
      </p:sp>
    </p:spTree>
    <p:extLst>
      <p:ext uri="{BB962C8B-B14F-4D97-AF65-F5344CB8AC3E}">
        <p14:creationId xmlns:p14="http://schemas.microsoft.com/office/powerpoint/2010/main" val="712837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B929E-E8C8-4A2D-8DDC-1AB8DE537402}" type="slidenum">
              <a:rPr lang="en-US" smtClean="0"/>
              <a:t>20</a:t>
            </a:fld>
            <a:endParaRPr lang="en-US" dirty="0"/>
          </a:p>
        </p:txBody>
      </p:sp>
    </p:spTree>
    <p:extLst>
      <p:ext uri="{BB962C8B-B14F-4D97-AF65-F5344CB8AC3E}">
        <p14:creationId xmlns:p14="http://schemas.microsoft.com/office/powerpoint/2010/main" val="3277999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21</a:t>
            </a:fld>
            <a:endParaRPr lang="en-US" dirty="0"/>
          </a:p>
        </p:txBody>
      </p:sp>
    </p:spTree>
    <p:extLst>
      <p:ext uri="{BB962C8B-B14F-4D97-AF65-F5344CB8AC3E}">
        <p14:creationId xmlns:p14="http://schemas.microsoft.com/office/powerpoint/2010/main" val="175626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A4A7C9-33EB-714F-93B3-34458B8B19E4}" type="slidenum">
              <a:rPr lang="en-US" smtClean="0"/>
              <a:t>3</a:t>
            </a:fld>
            <a:endParaRPr lang="en-US"/>
          </a:p>
        </p:txBody>
      </p:sp>
    </p:spTree>
    <p:extLst>
      <p:ext uri="{BB962C8B-B14F-4D97-AF65-F5344CB8AC3E}">
        <p14:creationId xmlns:p14="http://schemas.microsoft.com/office/powerpoint/2010/main" val="2779188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22</a:t>
            </a:fld>
            <a:endParaRPr lang="en-US" dirty="0"/>
          </a:p>
        </p:txBody>
      </p:sp>
    </p:spTree>
    <p:extLst>
      <p:ext uri="{BB962C8B-B14F-4D97-AF65-F5344CB8AC3E}">
        <p14:creationId xmlns:p14="http://schemas.microsoft.com/office/powerpoint/2010/main" val="4221365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23</a:t>
            </a:fld>
            <a:endParaRPr lang="en-US" dirty="0"/>
          </a:p>
        </p:txBody>
      </p:sp>
    </p:spTree>
    <p:extLst>
      <p:ext uri="{BB962C8B-B14F-4D97-AF65-F5344CB8AC3E}">
        <p14:creationId xmlns:p14="http://schemas.microsoft.com/office/powerpoint/2010/main" val="2739370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the Workforce Investment Act, or WIA, the performance accountability system is critical in assessing the effectiveness of programs, with the goal of ensuring that individuals served attain the skills needed to succeed in the 21st century economy.</a:t>
            </a:r>
          </a:p>
          <a:p>
            <a:pPr marL="171441" indent="-171441">
              <a:buFontTx/>
              <a:buChar char="-"/>
            </a:pPr>
            <a:endParaRPr lang="en-US" dirty="0" smtClean="0"/>
          </a:p>
          <a:p>
            <a:pPr marL="173327" indent="-173327" defTabSz="924407">
              <a:buFontTx/>
              <a:buChar char="-"/>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26</a:t>
            </a:fld>
            <a:endParaRPr lang="en-US" dirty="0"/>
          </a:p>
        </p:txBody>
      </p:sp>
    </p:spTree>
    <p:extLst>
      <p:ext uri="{BB962C8B-B14F-4D97-AF65-F5344CB8AC3E}">
        <p14:creationId xmlns:p14="http://schemas.microsoft.com/office/powerpoint/2010/main" val="3832086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WIOA makes significant changes in the provisions related to the performance accountability system.  Title II of WIA includes its own set of performance indicators under which State eligible agencies are measured.  These indicators are the basis for the National Reporting System and require States to measure demonstrated improvements in reading, mathematics and English language proficiency.  Additionally, States measure employment outcomes, placement in postsecondary education or training, and attainment of a high school diploma or its recognized equivalent. </a:t>
            </a:r>
          </a:p>
          <a:p>
            <a:r>
              <a:rPr lang="en-US" dirty="0"/>
              <a:t>The performance indicators under WIOA add new employment outcomes on earnings and effectiveness in serving employers, and include educational measures for credential attainment and measurable skill gains.  While WIA allowed eligible States to receive incentive awards for exceeding their adjusted levels of performance in Title I and Title II, WIOA eliminates the incentives provision and instead applies sanctions for States that fail to meet their performance targets.</a:t>
            </a:r>
          </a:p>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27</a:t>
            </a:fld>
            <a:endParaRPr lang="en-US" dirty="0"/>
          </a:p>
        </p:txBody>
      </p:sp>
    </p:spTree>
    <p:extLst>
      <p:ext uri="{BB962C8B-B14F-4D97-AF65-F5344CB8AC3E}">
        <p14:creationId xmlns:p14="http://schemas.microsoft.com/office/powerpoint/2010/main" val="864660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116 of WIOA describes six primary performance indicators on which core programs are required to report.  The Secretaries of Education and Labor, in consultation with a wide group of stakeholders, will issue definitions for the measures to ensure nationwide comparability of performance data.</a:t>
            </a:r>
          </a:p>
          <a:p>
            <a:r>
              <a:rPr lang="en-US" dirty="0"/>
              <a:t>These measures include key employment indicators, such as the percentage of program participants who are in unsubsidized employment during the second and fourth quarter after exit; median earnings of program participants who are in unsubsidized employment during the second quarter after exit; and a new measure related to effectiveness in serving employers.  The Secretaries of Education and Labor will jointly develop and establish these indicators after consultation with stakeholders.</a:t>
            </a:r>
          </a:p>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28</a:t>
            </a:fld>
            <a:endParaRPr lang="en-US" dirty="0"/>
          </a:p>
        </p:txBody>
      </p:sp>
    </p:spTree>
    <p:extLst>
      <p:ext uri="{BB962C8B-B14F-4D97-AF65-F5344CB8AC3E}">
        <p14:creationId xmlns:p14="http://schemas.microsoft.com/office/powerpoint/2010/main" val="3477313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4" fontAlgn="base">
              <a:spcBef>
                <a:spcPct val="30000"/>
              </a:spcBef>
              <a:spcAft>
                <a:spcPct val="0"/>
              </a:spcAft>
              <a:defRPr/>
            </a:pPr>
            <a:r>
              <a:rPr lang="en-US" dirty="0"/>
              <a:t>The performance indicators also include education outcomes related to credential attainment and measurable skill gains.  The attainment of a secondary school diploma or its equivalent may be counted for performance purposes only if the participant has also entered or retained employment or is in an education or training program leading to a postsecondary credential within one year after exit.  This represents a significant change from how success was counted for high school completion under WIA.</a:t>
            </a:r>
          </a:p>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29</a:t>
            </a:fld>
            <a:endParaRPr lang="en-US" dirty="0"/>
          </a:p>
        </p:txBody>
      </p:sp>
    </p:spTree>
    <p:extLst>
      <p:ext uri="{BB962C8B-B14F-4D97-AF65-F5344CB8AC3E}">
        <p14:creationId xmlns:p14="http://schemas.microsoft.com/office/powerpoint/2010/main" val="1887051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4" fontAlgn="base">
              <a:spcBef>
                <a:spcPct val="30000"/>
              </a:spcBef>
              <a:spcAft>
                <a:spcPct val="0"/>
              </a:spcAft>
              <a:defRPr/>
            </a:pPr>
            <a:r>
              <a:rPr lang="en-US" dirty="0"/>
              <a:t>The education indicators include the percentage of participants who, during a program year, achieve a measurable skill gain.  The Statement of Managers report accompanying WIOA specifically recognizes the importance of serving individuals who have low levels of literacy or English language learners.  The report clarifies the term measurable skill gains as an encouragement to adult education providers to serve undereducated, low-level, and under prepared adults, which is the primary purpose of the adult education program.  Under WIOA, as under WIA, States may also identify and incorporate additional performance indicators in their State plan.</a:t>
            </a:r>
          </a:p>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30</a:t>
            </a:fld>
            <a:endParaRPr lang="en-US" dirty="0"/>
          </a:p>
        </p:txBody>
      </p:sp>
    </p:spTree>
    <p:extLst>
      <p:ext uri="{BB962C8B-B14F-4D97-AF65-F5344CB8AC3E}">
        <p14:creationId xmlns:p14="http://schemas.microsoft.com/office/powerpoint/2010/main" val="2762051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the State plan, States must come to agreement with the Secretaries of Education and Labor to establish adjusted levels of performance for each of the primary indicators.  A new provision for establishing targets requires States to adjust levels of performance based on a number of factors, including a statistical adjustment model which must be developed by the Secretaries of Education and Labor.</a:t>
            </a:r>
          </a:p>
          <a:p>
            <a:r>
              <a:rPr lang="en-US" dirty="0"/>
              <a:t>The statistical adjustment model allows the State and the Secretaries to negotiate targets based on actual economic conditions, such as unemployment rates, and job losses or gains in particular industries within the State.  Additionally, targets may be adjusted based on the characteristics of participants when they entered the program.</a:t>
            </a:r>
          </a:p>
          <a:p>
            <a:r>
              <a:rPr lang="en-US" dirty="0"/>
              <a:t>The State and Secretaries may also take into account how the levels compare to performance targets established in other States, in order to negotiate targets that promote continuous improvement and optimal return on investment.  Further, States must set targets that will assist in achieving long term goals established by the Secretaries in accordance with the Government Performance and Results Act.</a:t>
            </a:r>
          </a:p>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31</a:t>
            </a:fld>
            <a:endParaRPr lang="en-US" dirty="0"/>
          </a:p>
        </p:txBody>
      </p:sp>
    </p:spTree>
    <p:extLst>
      <p:ext uri="{BB962C8B-B14F-4D97-AF65-F5344CB8AC3E}">
        <p14:creationId xmlns:p14="http://schemas.microsoft.com/office/powerpoint/2010/main" val="4138193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WIA, States that exceeded their performance targets in both Titles I and II are eligible to receive incentive awards to support innovative workforce development and education activities.  However, under WIOA, if a State fails to meet its target, the Secretaries must provide technical assistance and assist in the development of a performance improvement plan.  If a State fails to meet its target for a second consecutive year, or fails to submit a State performance report for any program year, the Governor’s reserve fund for statewide workforce investment activities must be reduced by 5 percent.</a:t>
            </a:r>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32</a:t>
            </a:fld>
            <a:endParaRPr lang="en-US" dirty="0"/>
          </a:p>
        </p:txBody>
      </p:sp>
    </p:spTree>
    <p:extLst>
      <p:ext uri="{BB962C8B-B14F-4D97-AF65-F5344CB8AC3E}">
        <p14:creationId xmlns:p14="http://schemas.microsoft.com/office/powerpoint/2010/main" val="1879781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WIOA contains a new requirement for performance reports.  The Secretary of Labor, in conjunction with the Secretary of Education, must develop a template for performance reports to be used by States, local boards, and eligible training providers to report on outcomes for the core programs.</a:t>
            </a:r>
          </a:p>
          <a:p>
            <a:r>
              <a:rPr lang="en-US" dirty="0"/>
              <a:t>States and local areas will be required to annually report a broad array of information about programs and services of the workforce development system.  Some information is disaggregated by specific subpopulations to provide transparency about who is accessing services and the outcomes they achieve.  For example, the performance report includes specific requirements for States to disaggregate participation and outcome data on individuals who have barriers to employment.  The definition of individuals with barriers to employment includes individuals who are English language learners, individuals who have low levels of literacy, and individuals facing substantial cultural barriers.  The reports will also include new information on the number of participants served, the number of participants who received or exited from career and training services, the average cost per participant, as well as information on the number of participants co-enrolled in core programs.  </a:t>
            </a:r>
          </a:p>
          <a:p>
            <a:r>
              <a:rPr lang="en-US" dirty="0"/>
              <a:t>* The law requires performance reports at the State level, as well as local area and eligible training provider reports.  Title II programs will be required to report at the State level, as AEFLA programs are not subject to local area reporting.</a:t>
            </a:r>
          </a:p>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33</a:t>
            </a:fld>
            <a:endParaRPr lang="en-US" dirty="0"/>
          </a:p>
        </p:txBody>
      </p:sp>
    </p:spTree>
    <p:extLst>
      <p:ext uri="{BB962C8B-B14F-4D97-AF65-F5344CB8AC3E}">
        <p14:creationId xmlns:p14="http://schemas.microsoft.com/office/powerpoint/2010/main" val="360873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B929E-E8C8-4A2D-8DDC-1AB8DE537402}" type="slidenum">
              <a:rPr lang="en-US" smtClean="0"/>
              <a:t>4</a:t>
            </a:fld>
            <a:endParaRPr lang="en-US"/>
          </a:p>
        </p:txBody>
      </p:sp>
    </p:spTree>
    <p:extLst>
      <p:ext uri="{BB962C8B-B14F-4D97-AF65-F5344CB8AC3E}">
        <p14:creationId xmlns:p14="http://schemas.microsoft.com/office/powerpoint/2010/main" val="1930419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WIOA creates a new evaluation requirement that supports increased transparency and program improvement.  The law requires States to use funds authorized under the core programs to conduct ongoing evaluations of core program activities.  The evaluations must be designed to use the most rigorous analytical and statistical methods that are reasonably feasible and must be coordinated with evaluation activities required under Title II national leadership activities.</a:t>
            </a:r>
          </a:p>
          <a:p>
            <a:r>
              <a:rPr lang="en-US" dirty="0"/>
              <a:t> </a:t>
            </a:r>
          </a:p>
          <a:p>
            <a:r>
              <a:rPr lang="en-US" dirty="0"/>
              <a:t>The State is required to prepare and submit the reports on the results of these evaluations and make them publicly available, to promote the efficiency and effectiveness of the workforce development system.</a:t>
            </a:r>
          </a:p>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34</a:t>
            </a:fld>
            <a:endParaRPr lang="en-US" dirty="0"/>
          </a:p>
        </p:txBody>
      </p:sp>
    </p:spTree>
    <p:extLst>
      <p:ext uri="{BB962C8B-B14F-4D97-AF65-F5344CB8AC3E}">
        <p14:creationId xmlns:p14="http://schemas.microsoft.com/office/powerpoint/2010/main" val="3650653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457174" fontAlgn="base">
              <a:spcBef>
                <a:spcPct val="30000"/>
              </a:spcBef>
              <a:spcAft>
                <a:spcPct val="0"/>
              </a:spcAft>
              <a:defRPr/>
            </a:pPr>
            <a:r>
              <a:rPr lang="en-US" dirty="0"/>
              <a:t>In order to facilitate the efficient collection and use of fiscal and management information for reporting and monitoring of program funds and preparing State annual reports, funds authorized under a core program must be made available to establish and operate a fiscal and management accountability system.  The system would be based on guidelines established by the Secretaries, after consultation with the Governors of States, chief elected officials, and one-stop partners. Additionally, a State must use quarterly wage records to measure the progress on meeting State and local performance measures.  The Secretary of Labor must make arrangements consistent with State law, to ensure that interstate arrangements for the use of wage records are available for a State to carry out the State plan or complete reporting requirements.  Additionally, States are required to comply with confidentiality regulations under the Family Educational Rights and Privacy Act.</a:t>
            </a:r>
          </a:p>
          <a:p>
            <a:pPr defTabSz="457174" fontAlgn="base">
              <a:spcBef>
                <a:spcPct val="30000"/>
              </a:spcBef>
              <a:spcAft>
                <a:spcPct val="0"/>
              </a:spcAft>
              <a:defRPr/>
            </a:pPr>
            <a:r>
              <a:rPr lang="en-US" dirty="0"/>
              <a:t>In order to facilitate the efficient collection and use of fiscal and management information for reporting and monitoring of program funds and preparing State annual reports, funds authorized under a core program must be made available to establish and operate a fiscal and management accountability system.  The system would be based on guidelines established by the Secretaries, after consultation with the Governors of States, chief elected officials, and one-stop partners. Additionally, a State must use quarterly wage records to measure the progress on meeting State and local performance measures.  The Secretary of Labor must make arrangements consistent with State law, to ensure that interstate arrangements for the use of wage records are available for a State to carry out the State plan or complete reporting requirements.  Additionally, States are required to comply with confidentiality regulations under the Family Educational Rights and Privacy Act.</a:t>
            </a:r>
          </a:p>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35</a:t>
            </a:fld>
            <a:endParaRPr lang="en-US" dirty="0"/>
          </a:p>
        </p:txBody>
      </p:sp>
    </p:spTree>
    <p:extLst>
      <p:ext uri="{BB962C8B-B14F-4D97-AF65-F5344CB8AC3E}">
        <p14:creationId xmlns:p14="http://schemas.microsoft.com/office/powerpoint/2010/main" val="1598978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WIOA requires, not only alignment at the federal and State levels, but at the local level as well.</a:t>
            </a:r>
          </a:p>
          <a:p>
            <a:r>
              <a:rPr lang="en-US" dirty="0"/>
              <a:t>While adult education programs are not subject to local area requirements around performance reporting, States are required to align activities for core programs at the local level t ensure coordination and access core services in local areas.</a:t>
            </a:r>
          </a:p>
          <a:p>
            <a:r>
              <a:rPr lang="en-US" dirty="0"/>
              <a:t>Title I includes several of these alignment provisions in Section 107, as indicated by the critical role and responsibilities of the local board that impact activities under AEFLA.</a:t>
            </a:r>
          </a:p>
          <a:p>
            <a:pPr lvl="0"/>
            <a:r>
              <a:rPr lang="en-US" dirty="0"/>
              <a:t>Under WIOA, states are required to identify regions for regional coordination and planning, which was optional under WIA. </a:t>
            </a:r>
          </a:p>
          <a:p>
            <a:pPr lvl="0"/>
            <a:r>
              <a:rPr lang="en-US" dirty="0"/>
              <a:t>Local boards within the region must develop regional service strategies, conduct analysis of the regional labor market, coordinate with transportation and supportive services, and reach agreement on local levels of performance.</a:t>
            </a:r>
          </a:p>
          <a:p>
            <a:pPr lvl="0"/>
            <a:r>
              <a:rPr lang="en-US" dirty="0"/>
              <a:t>Local boards have also been streamlined and have similar composition to State boards.</a:t>
            </a:r>
          </a:p>
          <a:p>
            <a:pPr lvl="0"/>
            <a:r>
              <a:rPr lang="en-US" dirty="0"/>
              <a:t>Businesses continue to make up the majority of board representatives, and 20% are representatives of the workforce, including labor organizations such as apprenticeship programs.</a:t>
            </a:r>
          </a:p>
          <a:p>
            <a:pPr lvl="0"/>
            <a:r>
              <a:rPr lang="en-US" dirty="0"/>
              <a:t>Boards must include representatives from core programs; higher education institutions, such as community colleges, that provide workforce investment activities; and economic and community development entities.  </a:t>
            </a:r>
          </a:p>
          <a:p>
            <a:pPr lvl="0"/>
            <a:r>
              <a:rPr lang="en-US" dirty="0"/>
              <a:t>Boards may also include representatives of local educational agencies and community-based organizations with expertise in providing education and training to individuals with barriers to employment; representatives of supportive services in the local area (transportation, housing, public assistance); and philanthropic organizations.</a:t>
            </a:r>
          </a:p>
          <a:p>
            <a:pPr lvl="0"/>
            <a:r>
              <a:rPr lang="en-US" dirty="0"/>
              <a:t>Similar to State boards, under WIOA, one-stops are no longer a required member on the local board.</a:t>
            </a:r>
          </a:p>
          <a:p>
            <a:pPr lvl="0"/>
            <a:r>
              <a:rPr lang="en-US" dirty="0"/>
              <a:t>WIOA includes a special rule indicating that if there are multiple eligible providers administering adult education activities or institutions of higher education providing workforce investment activities, each representative for the respective entity must be nominated and appointed by local providers to participate on the board.</a:t>
            </a:r>
          </a:p>
          <a:p>
            <a:r>
              <a:rPr lang="en-US" dirty="0"/>
              <a:t> </a:t>
            </a:r>
          </a:p>
          <a:p>
            <a:endParaRPr lang="en-US" dirty="0"/>
          </a:p>
        </p:txBody>
      </p:sp>
      <p:sp>
        <p:nvSpPr>
          <p:cNvPr id="4" name="Slide Number Placeholder 3"/>
          <p:cNvSpPr>
            <a:spLocks noGrp="1"/>
          </p:cNvSpPr>
          <p:nvPr>
            <p:ph type="sldNum" sz="quarter" idx="10"/>
          </p:nvPr>
        </p:nvSpPr>
        <p:spPr/>
        <p:txBody>
          <a:bodyPr/>
          <a:lstStyle/>
          <a:p>
            <a:fld id="{85F5203C-9F8E-874A-A3E8-A464CD195191}" type="slidenum">
              <a:rPr lang="en-US" smtClean="0"/>
              <a:t>39</a:t>
            </a:fld>
            <a:endParaRPr lang="en-US"/>
          </a:p>
        </p:txBody>
      </p:sp>
    </p:spTree>
    <p:extLst>
      <p:ext uri="{BB962C8B-B14F-4D97-AF65-F5344CB8AC3E}">
        <p14:creationId xmlns:p14="http://schemas.microsoft.com/office/powerpoint/2010/main" val="125292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Under WIA, local workforce boards were responsible for the development of the 5-year local plan and selection of one-stop operators and other service providers.</a:t>
            </a:r>
          </a:p>
          <a:p>
            <a:pPr lvl="0"/>
            <a:r>
              <a:rPr lang="en-US" dirty="0"/>
              <a:t>Under WIOA, the local board responsibilities have expanded to include submission of a 4-year plan that supports the State plan strategy.</a:t>
            </a:r>
          </a:p>
          <a:p>
            <a:pPr lvl="0"/>
            <a:r>
              <a:rPr lang="en-US" dirty="0"/>
              <a:t>Local board must conduct similar activities as the State board, such as an analysis of regional economic conditions; lead efforts to develop and implement career pathways within the local area; engage employers to ensure workforce activities meet employer needs; develop strategies to align technology in order to maximize accessibility of the system for employers, workers, and jobseekers, among several other responsibilities.  The local board is also responsible for selecting one-stop operators and service providers.</a:t>
            </a:r>
          </a:p>
          <a:p>
            <a:pPr lvl="0"/>
            <a:r>
              <a:rPr lang="en-US" dirty="0"/>
              <a:t>Local boards must also coordinate activities with education providers in the area, including adult education, Perkins, and vocational rehabilitation.  </a:t>
            </a:r>
          </a:p>
          <a:p>
            <a:pPr lvl="0"/>
            <a:r>
              <a:rPr lang="en-US" dirty="0"/>
              <a:t>It is important to note that States are now required to submit their local adult education provider applications to the local board for review to ensure alignment with the local plan.</a:t>
            </a:r>
          </a:p>
          <a:p>
            <a:endParaRPr lang="en-US" dirty="0"/>
          </a:p>
        </p:txBody>
      </p:sp>
      <p:sp>
        <p:nvSpPr>
          <p:cNvPr id="4" name="Slide Number Placeholder 3"/>
          <p:cNvSpPr>
            <a:spLocks noGrp="1"/>
          </p:cNvSpPr>
          <p:nvPr>
            <p:ph type="sldNum" sz="quarter" idx="10"/>
          </p:nvPr>
        </p:nvSpPr>
        <p:spPr/>
        <p:txBody>
          <a:bodyPr/>
          <a:lstStyle/>
          <a:p>
            <a:fld id="{85F5203C-9F8E-874A-A3E8-A464CD195191}" type="slidenum">
              <a:rPr lang="en-US" smtClean="0"/>
              <a:t>40</a:t>
            </a:fld>
            <a:endParaRPr lang="en-US"/>
          </a:p>
        </p:txBody>
      </p:sp>
    </p:spTree>
    <p:extLst>
      <p:ext uri="{BB962C8B-B14F-4D97-AF65-F5344CB8AC3E}">
        <p14:creationId xmlns:p14="http://schemas.microsoft.com/office/powerpoint/2010/main" val="107866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 contains changes that effect how States will compete funds to local adult education agencies. The definition of “eligible provider” increases the importance of all eligible applicants having “demonstrated effectiveness” in providing adult education and literacy services. The list of eligible providers under WIA was a definitive list of providers who could apply for funds. WIOA contains provisions that make the list illustrative allowing any organization of “demonstrated effectiveness” eligible to apply for funds.</a:t>
            </a:r>
          </a:p>
        </p:txBody>
      </p:sp>
      <p:sp>
        <p:nvSpPr>
          <p:cNvPr id="4" name="Slide Number Placeholder 3"/>
          <p:cNvSpPr>
            <a:spLocks noGrp="1"/>
          </p:cNvSpPr>
          <p:nvPr>
            <p:ph type="sldNum" sz="quarter" idx="10"/>
          </p:nvPr>
        </p:nvSpPr>
        <p:spPr/>
        <p:txBody>
          <a:bodyPr/>
          <a:lstStyle/>
          <a:p>
            <a:fld id="{85F5203C-9F8E-874A-A3E8-A464CD195191}" type="slidenum">
              <a:rPr lang="en-US" smtClean="0"/>
              <a:t>41</a:t>
            </a:fld>
            <a:endParaRPr lang="en-US"/>
          </a:p>
        </p:txBody>
      </p:sp>
    </p:spTree>
    <p:extLst>
      <p:ext uri="{BB962C8B-B14F-4D97-AF65-F5344CB8AC3E}">
        <p14:creationId xmlns:p14="http://schemas.microsoft.com/office/powerpoint/2010/main" val="126433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Local plans include strategic planning elements consistent with the State plan strategic vision and goals.</a:t>
            </a:r>
          </a:p>
          <a:p>
            <a:pPr lvl="0"/>
            <a:r>
              <a:rPr lang="en-US" dirty="0"/>
              <a:t>Plan elements are based on analysis of the regional economic conditions, looking at skill needs of workers and employers, analysis of the in-demand industry sectors and occupations, as well as alignment with education and workforce services available in the area.</a:t>
            </a:r>
          </a:p>
          <a:p>
            <a:pPr lvl="0"/>
            <a:r>
              <a:rPr lang="en-US" dirty="0"/>
              <a:t>Local plans must also include a description of how they will develop and expand access to career pathways, activities leading to a recognized postsecondary credential, strategies to engage employers, as well as facilitating access and partner roles in the one-stop delivery system, including how one-stop centers are transitioning to integrated technology information systems with one-stop partner programs.</a:t>
            </a:r>
          </a:p>
          <a:p>
            <a:pPr lvl="0"/>
            <a:r>
              <a:rPr lang="en-US" dirty="0"/>
              <a:t>The Governor of the State must approve plans within 90 days of submission.</a:t>
            </a:r>
          </a:p>
          <a:p>
            <a:pPr lvl="0"/>
            <a:r>
              <a:rPr lang="en-US" dirty="0"/>
              <a:t>At the end of the first 2-year period after plan submission, the local board must review and submit modifications to reflect labor market and economic conditions or other factors affecting implementation of the plan.</a:t>
            </a:r>
          </a:p>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85F5203C-9F8E-874A-A3E8-A464CD195191}" type="slidenum">
              <a:rPr lang="en-US" smtClean="0"/>
              <a:t>45</a:t>
            </a:fld>
            <a:endParaRPr lang="en-US"/>
          </a:p>
        </p:txBody>
      </p:sp>
    </p:spTree>
    <p:extLst>
      <p:ext uri="{BB962C8B-B14F-4D97-AF65-F5344CB8AC3E}">
        <p14:creationId xmlns:p14="http://schemas.microsoft.com/office/powerpoint/2010/main" val="205450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F5203C-9F8E-874A-A3E8-A464CD195191}" type="slidenum">
              <a:rPr lang="en-US" smtClean="0"/>
              <a:t>46</a:t>
            </a:fld>
            <a:endParaRPr lang="en-US"/>
          </a:p>
        </p:txBody>
      </p:sp>
    </p:spTree>
    <p:extLst>
      <p:ext uri="{BB962C8B-B14F-4D97-AF65-F5344CB8AC3E}">
        <p14:creationId xmlns:p14="http://schemas.microsoft.com/office/powerpoint/2010/main" val="4046995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F5203C-9F8E-874A-A3E8-A464CD195191}" type="slidenum">
              <a:rPr lang="en-US" smtClean="0"/>
              <a:t>48</a:t>
            </a:fld>
            <a:endParaRPr lang="en-US"/>
          </a:p>
        </p:txBody>
      </p:sp>
    </p:spTree>
    <p:extLst>
      <p:ext uri="{BB962C8B-B14F-4D97-AF65-F5344CB8AC3E}">
        <p14:creationId xmlns:p14="http://schemas.microsoft.com/office/powerpoint/2010/main" val="42321953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A4A7C9-33EB-714F-93B3-34458B8B19E4}" type="slidenum">
              <a:rPr lang="en-US" smtClean="0"/>
              <a:t>49</a:t>
            </a:fld>
            <a:endParaRPr lang="en-US"/>
          </a:p>
        </p:txBody>
      </p:sp>
    </p:spTree>
    <p:extLst>
      <p:ext uri="{BB962C8B-B14F-4D97-AF65-F5344CB8AC3E}">
        <p14:creationId xmlns:p14="http://schemas.microsoft.com/office/powerpoint/2010/main" val="341721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085" indent="-170085">
              <a:buFontTx/>
              <a:buChar char="-"/>
            </a:pPr>
            <a:endParaRPr lang="en-US" dirty="0" smtClean="0"/>
          </a:p>
          <a:p>
            <a:pPr marL="171956" indent="-171956" defTabSz="917099">
              <a:buFontTx/>
              <a:buChar char="-"/>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5</a:t>
            </a:fld>
            <a:endParaRPr lang="en-US" dirty="0"/>
          </a:p>
        </p:txBody>
      </p:sp>
    </p:spTree>
    <p:extLst>
      <p:ext uri="{BB962C8B-B14F-4D97-AF65-F5344CB8AC3E}">
        <p14:creationId xmlns:p14="http://schemas.microsoft.com/office/powerpoint/2010/main" val="3832086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B929E-E8C8-4A2D-8DDC-1AB8DE537402}" type="slidenum">
              <a:rPr lang="en-US" smtClean="0"/>
              <a:t>6</a:t>
            </a:fld>
            <a:endParaRPr lang="en-US"/>
          </a:p>
        </p:txBody>
      </p:sp>
    </p:spTree>
    <p:extLst>
      <p:ext uri="{BB962C8B-B14F-4D97-AF65-F5344CB8AC3E}">
        <p14:creationId xmlns:p14="http://schemas.microsoft.com/office/powerpoint/2010/main" val="3530152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B929E-E8C8-4A2D-8DDC-1AB8DE537402}" type="slidenum">
              <a:rPr lang="en-US" smtClean="0"/>
              <a:t>7</a:t>
            </a:fld>
            <a:endParaRPr lang="en-US"/>
          </a:p>
        </p:txBody>
      </p:sp>
    </p:spTree>
    <p:extLst>
      <p:ext uri="{BB962C8B-B14F-4D97-AF65-F5344CB8AC3E}">
        <p14:creationId xmlns:p14="http://schemas.microsoft.com/office/powerpoint/2010/main" val="2010868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B929E-E8C8-4A2D-8DDC-1AB8DE537402}" type="slidenum">
              <a:rPr lang="en-US" smtClean="0"/>
              <a:t>8</a:t>
            </a:fld>
            <a:endParaRPr lang="en-US"/>
          </a:p>
        </p:txBody>
      </p:sp>
    </p:spTree>
    <p:extLst>
      <p:ext uri="{BB962C8B-B14F-4D97-AF65-F5344CB8AC3E}">
        <p14:creationId xmlns:p14="http://schemas.microsoft.com/office/powerpoint/2010/main" val="231915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B929E-E8C8-4A2D-8DDC-1AB8DE537402}" type="slidenum">
              <a:rPr lang="en-US" smtClean="0"/>
              <a:t>9</a:t>
            </a:fld>
            <a:endParaRPr lang="en-US"/>
          </a:p>
        </p:txBody>
      </p:sp>
    </p:spTree>
    <p:extLst>
      <p:ext uri="{BB962C8B-B14F-4D97-AF65-F5344CB8AC3E}">
        <p14:creationId xmlns:p14="http://schemas.microsoft.com/office/powerpoint/2010/main" val="2468327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1B3D3-DCF2-4292-B860-334F61CD4651}" type="slidenum">
              <a:rPr lang="en-US" smtClean="0"/>
              <a:pPr>
                <a:defRPr/>
              </a:pPr>
              <a:t>10</a:t>
            </a:fld>
            <a:endParaRPr lang="en-US" dirty="0"/>
          </a:p>
        </p:txBody>
      </p:sp>
    </p:spTree>
    <p:extLst>
      <p:ext uri="{BB962C8B-B14F-4D97-AF65-F5344CB8AC3E}">
        <p14:creationId xmlns:p14="http://schemas.microsoft.com/office/powerpoint/2010/main" val="712837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Square Bulle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563562"/>
          </a:xfrm>
          <a:prstGeom prst="rect">
            <a:avLst/>
          </a:prstGeom>
          <a:solidFill>
            <a:schemeClr val="bg2"/>
          </a:solidFill>
        </p:spPr>
        <p:txBody>
          <a:bodyPr vert="horz" anchor="t"/>
          <a:lstStyle>
            <a:lvl1pPr algn="ctr">
              <a:defRPr sz="3600" b="1" cap="all" baseline="0">
                <a:solidFill>
                  <a:schemeClr val="accent1">
                    <a:lumMod val="20000"/>
                    <a:lumOff val="80000"/>
                  </a:schemeClr>
                </a:solidFill>
                <a:latin typeface="Tw Cen MT"/>
                <a:cs typeface="Tw Cen M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449763"/>
          </a:xfrm>
          <a:prstGeom prst="rect">
            <a:avLst/>
          </a:prstGeom>
        </p:spPr>
        <p:txBody>
          <a:bodyPr vert="horz"/>
          <a:lstStyle>
            <a:lvl1pPr marL="548640" indent="-274320">
              <a:buClr>
                <a:srgbClr val="038A00"/>
              </a:buClr>
              <a:buFont typeface="Wingdings" charset="2"/>
              <a:buChar char="§"/>
              <a:defRPr sz="2400" baseline="0">
                <a:solidFill>
                  <a:srgbClr val="333333"/>
                </a:solidFill>
                <a:latin typeface="Tw Cen MT"/>
                <a:cs typeface="Tw Cen MT"/>
              </a:defRPr>
            </a:lvl1pPr>
            <a:lvl2pPr marL="1097280" indent="-292608">
              <a:buClr>
                <a:srgbClr val="038A00"/>
              </a:buClr>
              <a:defRPr sz="2100">
                <a:solidFill>
                  <a:srgbClr val="333333"/>
                </a:solidFill>
                <a:latin typeface="Tw Cen MT"/>
                <a:cs typeface="Tw Cen MT"/>
              </a:defRPr>
            </a:lvl2pPr>
            <a:lvl3pPr marL="1627632" indent="-237744">
              <a:buClr>
                <a:srgbClr val="038A00"/>
              </a:buClr>
              <a:buFont typeface="Wingdings" charset="2"/>
              <a:buChar char="§"/>
              <a:defRPr sz="1800">
                <a:solidFill>
                  <a:srgbClr val="333333"/>
                </a:solidFill>
                <a:latin typeface="Tw Cen MT"/>
                <a:cs typeface="Tw Cen MT"/>
              </a:defRPr>
            </a:lvl3pPr>
            <a:lvl4pPr marL="2176272" indent="-274320">
              <a:buClr>
                <a:srgbClr val="038A00"/>
              </a:buClr>
              <a:defRPr sz="1600">
                <a:solidFill>
                  <a:srgbClr val="333333"/>
                </a:solidFill>
                <a:latin typeface="Tw Cen MT"/>
                <a:cs typeface="Tw Cen MT"/>
              </a:defRPr>
            </a:lvl4pPr>
            <a:lvl5pPr>
              <a:buClr>
                <a:srgbClr val="038A00"/>
              </a:buClr>
              <a:defRPr>
                <a:latin typeface="Tw Cen MT"/>
                <a:cs typeface="Tw Cen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8" name="Text Placeholder 17"/>
          <p:cNvSpPr>
            <a:spLocks noGrp="1"/>
          </p:cNvSpPr>
          <p:nvPr>
            <p:ph type="body" sz="quarter" idx="10"/>
          </p:nvPr>
        </p:nvSpPr>
        <p:spPr>
          <a:xfrm>
            <a:off x="457200" y="792163"/>
            <a:ext cx="8229600" cy="503237"/>
          </a:xfrm>
          <a:prstGeom prst="rect">
            <a:avLst/>
          </a:prstGeom>
        </p:spPr>
        <p:txBody>
          <a:bodyPr vert="horz"/>
          <a:lstStyle>
            <a:lvl1pPr marL="365760">
              <a:buFontTx/>
              <a:buNone/>
              <a:defRPr sz="2000" cap="all">
                <a:solidFill>
                  <a:srgbClr val="038A00"/>
                </a:solidFill>
              </a:defRPr>
            </a:lvl1pPr>
          </a:lstStyle>
          <a:p>
            <a:pPr lvl="0"/>
            <a:r>
              <a:rPr lang="en-US" smtClean="0"/>
              <a:t>Click to edit Master text styles</a:t>
            </a:r>
          </a:p>
        </p:txBody>
      </p:sp>
      <p:sp>
        <p:nvSpPr>
          <p:cNvPr id="6" name="Slide Number Placeholder 22"/>
          <p:cNvSpPr>
            <a:spLocks noGrp="1"/>
          </p:cNvSpPr>
          <p:nvPr>
            <p:ph type="sldNum" sz="quarter" idx="11"/>
          </p:nvPr>
        </p:nvSpPr>
        <p:spPr>
          <a:xfrm>
            <a:off x="8382000" y="6492875"/>
            <a:ext cx="533400" cy="365125"/>
          </a:xfrm>
          <a:prstGeom prst="rect">
            <a:avLst/>
          </a:prstGeom>
        </p:spPr>
        <p:txBody>
          <a:bodyPr vert="horz" lIns="0" rIns="0" anchor="t"/>
          <a:lstStyle>
            <a:lvl1pPr algn="l" eaLnBrk="1" fontAlgn="auto" latinLnBrk="0" hangingPunct="1">
              <a:spcBef>
                <a:spcPts val="0"/>
              </a:spcBef>
              <a:spcAft>
                <a:spcPts val="0"/>
              </a:spcAft>
              <a:defRPr kumimoji="0" sz="1800" smtClean="0">
                <a:solidFill>
                  <a:srgbClr val="666666"/>
                </a:solidFill>
                <a:latin typeface="Tw Cen MT"/>
                <a:cs typeface="Tw Cen MT"/>
              </a:defRPr>
            </a:lvl1pPr>
          </a:lstStyle>
          <a:p>
            <a:pPr>
              <a:defRPr/>
            </a:pPr>
            <a:fld id="{D24C62AC-34AC-44FA-925B-65FA1B2D13C3}" type="slidenum">
              <a:rPr lang="en-US"/>
              <a:pPr>
                <a:defRPr/>
              </a:pPr>
              <a:t>‹#›</a:t>
            </a:fld>
            <a:endParaRPr lang="en-US" dirty="0"/>
          </a:p>
        </p:txBody>
      </p:sp>
      <p:sp>
        <p:nvSpPr>
          <p:cNvPr id="7" name="Oval 6"/>
          <p:cNvSpPr>
            <a:spLocks noChangeAspect="1"/>
          </p:cNvSpPr>
          <p:nvPr userDrawn="1"/>
        </p:nvSpPr>
        <p:spPr>
          <a:xfrm>
            <a:off x="8091679" y="0"/>
            <a:ext cx="1490119" cy="1490119"/>
          </a:xfrm>
          <a:prstGeom prst="ellipse">
            <a:avLst/>
          </a:prstGeom>
          <a:solidFill>
            <a:schemeClr val="accent1">
              <a:lumMod val="20000"/>
              <a:lumOff val="80000"/>
              <a:alpha val="50000"/>
            </a:schemeClr>
          </a:solidFill>
          <a:ln w="12700" cap="rnd" cmpd="sng" algn="ctr">
            <a:solidFill>
              <a:schemeClr val="accent1">
                <a:lumMod val="40000"/>
                <a:lumOff val="6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8" name="Oval 99"/>
          <p:cNvSpPr>
            <a:spLocks noChangeAspect="1"/>
          </p:cNvSpPr>
          <p:nvPr userDrawn="1"/>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1">
              <a:lumMod val="20000"/>
              <a:lumOff val="80000"/>
              <a:alpha val="50000"/>
            </a:schemeClr>
          </a:solidFill>
          <a:ln w="12700" cap="rnd" cmpd="sng" algn="ctr">
            <a:solidFill>
              <a:schemeClr val="accent1">
                <a:lumMod val="40000"/>
                <a:lumOff val="6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717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E8128-F6F6-4F3B-BDF0-9314E675A7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E8128-F6F6-4F3B-BDF0-9314E675A7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E8128-F6F6-4F3B-BDF0-9314E675A7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E8128-F6F6-4F3B-BDF0-9314E675A7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E8128-F6F6-4F3B-BDF0-9314E675A7F7}" type="slidenum">
              <a:rPr lang="en-US" smtClean="0"/>
              <a:t>‹#›</a:t>
            </a:fld>
            <a:endParaRPr lang="en-US"/>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4CFE8128-F6F6-4F3B-BDF0-9314E675A7F7}" type="slidenum">
              <a:rPr lang="en-US" smtClean="0"/>
              <a:t>‹#›</a:t>
            </a:fld>
            <a:endParaRPr lang="en-US"/>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1">
              <a:lumMod val="20000"/>
              <a:lumOff val="80000"/>
              <a:alpha val="50000"/>
            </a:schemeClr>
          </a:solidFill>
          <a:ln w="12700" cap="rnd" cmpd="sng" algn="ctr">
            <a:solidFill>
              <a:schemeClr val="accent1">
                <a:lumMod val="40000"/>
                <a:lumOff val="6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1">
              <a:lumMod val="20000"/>
              <a:lumOff val="80000"/>
              <a:alpha val="50000"/>
            </a:schemeClr>
          </a:solidFill>
          <a:ln w="12700" cap="rnd" cmpd="sng" algn="ctr">
            <a:solidFill>
              <a:schemeClr val="accent1">
                <a:lumMod val="40000"/>
                <a:lumOff val="6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iming>
    <p:tnLst>
      <p:par>
        <p:cTn id="1" dur="indefinite" restart="never" nodeType="tmRoot"/>
      </p:par>
    </p:tnLst>
  </p:timing>
  <p:hf hdr="0" ft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wmf"/><Relationship Id="rId4" Type="http://schemas.openxmlformats.org/officeDocument/2006/relationships/image" Target="../media/image10.wmf"/></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microsoft.com/office/2007/relationships/hdphoto" Target="../media/hdphoto9.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743200"/>
          </a:xfrm>
        </p:spPr>
        <p:txBody>
          <a:bodyPr>
            <a:noAutofit/>
          </a:bodyPr>
          <a:lstStyle/>
          <a:p>
            <a:pPr algn="ctr"/>
            <a:r>
              <a:rPr lang="en-US" sz="19900" b="1" dirty="0" smtClean="0">
                <a:solidFill>
                  <a:schemeClr val="accent1"/>
                </a:solidFill>
              </a:rPr>
              <a:t>WIOA</a:t>
            </a:r>
            <a:endParaRPr lang="en-US" sz="19900" b="1" dirty="0">
              <a:solidFill>
                <a:schemeClr val="accent1"/>
              </a:solidFill>
            </a:endParaRPr>
          </a:p>
        </p:txBody>
      </p:sp>
      <p:pic>
        <p:nvPicPr>
          <p:cNvPr id="2050" name="Picture 2" descr="C:\Users\BHasskamp\AppData\Local\Microsoft\Windows\Temporary Internet Files\Content.IE5\HY8HBDQO\MP900401099[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510" b="100000" l="0" r="100000">
                        <a14:backgroundMark x1="28125" y1="48886" x2="28125" y2="48886"/>
                        <a14:backgroundMark x1="76719" y1="45018" x2="76719" y2="45018"/>
                      </a14:backgroundRemoval>
                    </a14:imgEffect>
                  </a14:imgLayer>
                </a14:imgProps>
              </a:ext>
              <a:ext uri="{28A0092B-C50C-407E-A947-70E740481C1C}">
                <a14:useLocalDpi xmlns:a14="http://schemas.microsoft.com/office/drawing/2010/main" val="0"/>
              </a:ext>
            </a:extLst>
          </a:blip>
          <a:srcRect/>
          <a:stretch>
            <a:fillRect/>
          </a:stretch>
        </p:blipFill>
        <p:spPr bwMode="auto">
          <a:xfrm>
            <a:off x="-1772" y="152400"/>
            <a:ext cx="9145772" cy="60948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771" y="5996580"/>
            <a:ext cx="9142229" cy="861420"/>
          </a:xfrm>
          <a:solidFill>
            <a:schemeClr val="bg1">
              <a:lumMod val="50000"/>
            </a:schemeClr>
          </a:solidFill>
          <a:ln>
            <a:noFill/>
          </a:ln>
        </p:spPr>
        <p:txBody>
          <a:bodyPr>
            <a:normAutofit fontScale="92500" lnSpcReduction="10000"/>
          </a:bodyPr>
          <a:lstStyle/>
          <a:p>
            <a:r>
              <a:rPr lang="en-US" sz="2400" b="1" dirty="0" smtClean="0">
                <a:solidFill>
                  <a:srgbClr val="FFFFFF"/>
                </a:solidFill>
              </a:rPr>
              <a:t>Office of Career, Technical, and Adult Education </a:t>
            </a:r>
          </a:p>
          <a:p>
            <a:r>
              <a:rPr lang="en-US" sz="2400" b="1" i="1" dirty="0" smtClean="0">
                <a:solidFill>
                  <a:srgbClr val="FFFFFF"/>
                </a:solidFill>
              </a:rPr>
              <a:t>November 2014</a:t>
            </a:r>
            <a:endParaRPr lang="en-US" sz="2400" b="1" i="1" dirty="0">
              <a:solidFill>
                <a:srgbClr val="FFFFFF"/>
              </a:solidFill>
            </a:endParaRPr>
          </a:p>
        </p:txBody>
      </p:sp>
      <p:sp>
        <p:nvSpPr>
          <p:cNvPr id="4" name="Slide Number Placeholder 3"/>
          <p:cNvSpPr>
            <a:spLocks noGrp="1"/>
          </p:cNvSpPr>
          <p:nvPr>
            <p:ph type="sldNum" sz="quarter" idx="12"/>
          </p:nvPr>
        </p:nvSpPr>
        <p:spPr/>
        <p:txBody>
          <a:bodyPr/>
          <a:lstStyle/>
          <a:p>
            <a:fld id="{4CFE8128-F6F6-4F3B-BDF0-9314E675A7F7}" type="slidenum">
              <a:rPr lang="en-US" smtClean="0"/>
              <a:t>1</a:t>
            </a:fld>
            <a:endParaRPr lang="en-US"/>
          </a:p>
        </p:txBody>
      </p:sp>
    </p:spTree>
    <p:extLst>
      <p:ext uri="{BB962C8B-B14F-4D97-AF65-F5344CB8AC3E}">
        <p14:creationId xmlns:p14="http://schemas.microsoft.com/office/powerpoint/2010/main" val="1671242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State plan approvals</a:t>
            </a:r>
            <a:endParaRPr lang="en-US" dirty="0"/>
          </a:p>
        </p:txBody>
      </p:sp>
      <p:sp>
        <p:nvSpPr>
          <p:cNvPr id="3" name="Content Placeholder 2"/>
          <p:cNvSpPr>
            <a:spLocks noGrp="1"/>
          </p:cNvSpPr>
          <p:nvPr>
            <p:ph idx="1"/>
          </p:nvPr>
        </p:nvSpPr>
        <p:spPr>
          <a:xfrm>
            <a:off x="457200" y="1066800"/>
            <a:ext cx="8229600" cy="4953000"/>
          </a:xfrm>
        </p:spPr>
        <p:txBody>
          <a:bodyPr/>
          <a:lstStyle/>
          <a:p>
            <a:pPr marL="1389888" lvl="2" indent="0">
              <a:buNone/>
            </a:pPr>
            <a:endParaRPr lang="en-US" sz="2000" dirty="0"/>
          </a:p>
          <a:p>
            <a:pPr marL="274320" indent="0">
              <a:buNone/>
            </a:pPr>
            <a:endParaRPr lang="en-US"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10</a:t>
            </a:fld>
            <a:endParaRPr lang="en-US" dirty="0"/>
          </a:p>
        </p:txBody>
      </p:sp>
      <p:graphicFrame>
        <p:nvGraphicFramePr>
          <p:cNvPr id="6" name="Content Placeholder 7"/>
          <p:cNvGraphicFramePr>
            <a:graphicFrameLocks/>
          </p:cNvGraphicFramePr>
          <p:nvPr>
            <p:extLst>
              <p:ext uri="{D42A27DB-BD31-4B8C-83A1-F6EECF244321}">
                <p14:modId xmlns:p14="http://schemas.microsoft.com/office/powerpoint/2010/main" val="2007556309"/>
              </p:ext>
            </p:extLst>
          </p:nvPr>
        </p:nvGraphicFramePr>
        <p:xfrm>
          <a:off x="457200" y="1066800"/>
          <a:ext cx="82296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descr="C:\Users\BHasskamp\AppData\Local\Microsoft\Windows\Temporary Internet Files\Content.IE5\HY8HBDQO\MC900323565[1].wmf"/>
          <p:cNvPicPr>
            <a:picLocks noChangeAspect="1" noChangeArrowheads="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315200" y="1523799"/>
            <a:ext cx="1143299" cy="1144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525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Combined state plans</a:t>
            </a:r>
            <a:r>
              <a:rPr lang="en-US" dirty="0"/>
              <a:t/>
            </a:r>
            <a:br>
              <a:rPr lang="en-US" dirty="0"/>
            </a:br>
            <a:endParaRPr lang="en-US" dirty="0"/>
          </a:p>
        </p:txBody>
      </p:sp>
      <p:sp>
        <p:nvSpPr>
          <p:cNvPr id="3" name="Content Placeholder 2"/>
          <p:cNvSpPr>
            <a:spLocks noGrp="1"/>
          </p:cNvSpPr>
          <p:nvPr>
            <p:ph idx="1"/>
          </p:nvPr>
        </p:nvSpPr>
        <p:spPr>
          <a:xfrm>
            <a:off x="457200" y="838200"/>
            <a:ext cx="8229600" cy="5562600"/>
          </a:xfrm>
        </p:spPr>
        <p:txBody>
          <a:bodyPr/>
          <a:lstStyle/>
          <a:p>
            <a:pPr>
              <a:buClr>
                <a:srgbClr val="EB641B"/>
              </a:buClr>
            </a:pPr>
            <a:r>
              <a:rPr lang="en-US" sz="2800" dirty="0"/>
              <a:t>Combined State plan incorporates other key partners (including Perkins, TANF)</a:t>
            </a:r>
          </a:p>
          <a:p>
            <a:pPr>
              <a:buClr>
                <a:srgbClr val="EB641B"/>
              </a:buClr>
            </a:pPr>
            <a:r>
              <a:rPr lang="en-US" sz="2800" dirty="0"/>
              <a:t>Plans must include:</a:t>
            </a:r>
          </a:p>
          <a:p>
            <a:pPr lvl="1">
              <a:buClr>
                <a:srgbClr val="EB641B"/>
              </a:buClr>
              <a:buFont typeface="Courier New" panose="02070309020205020404" pitchFamily="49" charset="0"/>
              <a:buChar char="o"/>
            </a:pPr>
            <a:r>
              <a:rPr lang="en-US" sz="2800" dirty="0"/>
              <a:t> Strategy for joint planning and coordination</a:t>
            </a:r>
          </a:p>
          <a:p>
            <a:pPr lvl="1">
              <a:buClr>
                <a:srgbClr val="EB641B"/>
              </a:buClr>
              <a:buFont typeface="Courier New" panose="02070309020205020404" pitchFamily="49" charset="0"/>
              <a:buChar char="o"/>
            </a:pPr>
            <a:r>
              <a:rPr lang="en-US" sz="2800" dirty="0"/>
              <a:t> Assurance allowing core programs to review plan</a:t>
            </a:r>
          </a:p>
          <a:p>
            <a:pPr>
              <a:buClr>
                <a:srgbClr val="EB641B"/>
              </a:buClr>
            </a:pPr>
            <a:r>
              <a:rPr lang="en-US" sz="2800" dirty="0"/>
              <a:t>Plan approval within 90 days (or 120 days if 3 or more Secretaries)</a:t>
            </a:r>
          </a:p>
          <a:p>
            <a:pPr>
              <a:buClr>
                <a:srgbClr val="EB641B"/>
              </a:buClr>
            </a:pPr>
            <a:r>
              <a:rPr lang="en-US" sz="2800" dirty="0"/>
              <a:t>Special rule for CTE regarding </a:t>
            </a:r>
            <a:r>
              <a:rPr lang="en-US" sz="2800" dirty="0" smtClean="0"/>
              <a:t>performance</a:t>
            </a:r>
            <a:endParaRPr lang="en-US" sz="2800"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11</a:t>
            </a:fld>
            <a:endParaRPr lang="en-US" dirty="0"/>
          </a:p>
        </p:txBody>
      </p:sp>
    </p:spTree>
    <p:extLst>
      <p:ext uri="{BB962C8B-B14F-4D97-AF65-F5344CB8AC3E}">
        <p14:creationId xmlns:p14="http://schemas.microsoft.com/office/powerpoint/2010/main" val="3731728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Membership of state boards</a:t>
            </a:r>
            <a:endParaRPr lang="en-US" dirty="0"/>
          </a:p>
        </p:txBody>
      </p:sp>
      <p:sp>
        <p:nvSpPr>
          <p:cNvPr id="7" name="Content Placeholder 6"/>
          <p:cNvSpPr>
            <a:spLocks noGrp="1"/>
          </p:cNvSpPr>
          <p:nvPr>
            <p:ph idx="1"/>
          </p:nvPr>
        </p:nvSpPr>
        <p:spPr>
          <a:xfrm>
            <a:off x="457200" y="990600"/>
            <a:ext cx="8229600" cy="5410200"/>
          </a:xfrm>
        </p:spPr>
        <p:txBody>
          <a:bodyPr>
            <a:normAutofit/>
          </a:bodyPr>
          <a:lstStyle/>
          <a:p>
            <a:pPr marL="274320" indent="0">
              <a:buClr>
                <a:srgbClr val="EB641B"/>
              </a:buClr>
              <a:buNone/>
            </a:pPr>
            <a:r>
              <a:rPr lang="en-US" sz="3200" b="1" dirty="0"/>
              <a:t>Streamlined Membership</a:t>
            </a:r>
          </a:p>
          <a:p>
            <a:pPr>
              <a:buClr>
                <a:srgbClr val="EB641B"/>
              </a:buClr>
              <a:buSzPct val="75000"/>
              <a:buFont typeface="Courier New" panose="02070309020205020404" pitchFamily="49" charset="0"/>
              <a:buChar char="o"/>
            </a:pPr>
            <a:r>
              <a:rPr lang="en-US" sz="3100" dirty="0" smtClean="0"/>
              <a:t>Reduces </a:t>
            </a:r>
            <a:r>
              <a:rPr lang="en-US" sz="3100" dirty="0"/>
              <a:t>size of State Workforce Development Boards</a:t>
            </a:r>
          </a:p>
          <a:p>
            <a:pPr>
              <a:buClr>
                <a:srgbClr val="EB641B"/>
              </a:buClr>
              <a:buSzPct val="75000"/>
              <a:buFont typeface="Courier New" panose="02070309020205020404" pitchFamily="49" charset="0"/>
              <a:buChar char="o"/>
            </a:pPr>
            <a:r>
              <a:rPr lang="en-US" sz="3100" dirty="0" smtClean="0"/>
              <a:t>Includes </a:t>
            </a:r>
            <a:r>
              <a:rPr lang="en-US" sz="3100" dirty="0"/>
              <a:t>business majority, labor organizations, apprenticeship (new), organizations serving individuals with barriers to employment</a:t>
            </a:r>
          </a:p>
          <a:p>
            <a:pPr>
              <a:buClr>
                <a:srgbClr val="EB641B"/>
              </a:buClr>
              <a:buSzPct val="75000"/>
              <a:buFont typeface="Courier New" panose="02070309020205020404" pitchFamily="49" charset="0"/>
              <a:buChar char="o"/>
            </a:pPr>
            <a:r>
              <a:rPr lang="en-US" sz="3100" dirty="0" smtClean="0"/>
              <a:t>Includes </a:t>
            </a:r>
            <a:r>
              <a:rPr lang="en-US" sz="3100" dirty="0"/>
              <a:t>the lead State official with the responsibility for the core programs</a:t>
            </a:r>
          </a:p>
          <a:p>
            <a:pPr>
              <a:buClr>
                <a:srgbClr val="EB641B"/>
              </a:buClr>
              <a:buSzPct val="75000"/>
              <a:buFont typeface="Courier New" panose="02070309020205020404" pitchFamily="49" charset="0"/>
              <a:buChar char="o"/>
            </a:pPr>
            <a:r>
              <a:rPr lang="en-US" sz="3100" dirty="0" smtClean="0"/>
              <a:t>No </a:t>
            </a:r>
            <a:r>
              <a:rPr lang="en-US" sz="3100" dirty="0"/>
              <a:t>representation in multiple </a:t>
            </a:r>
            <a:r>
              <a:rPr lang="en-US" sz="3100" dirty="0" smtClean="0"/>
              <a:t>categories</a:t>
            </a:r>
            <a:endParaRPr lang="en-US"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12</a:t>
            </a:fld>
            <a:endParaRPr lang="en-US" dirty="0"/>
          </a:p>
        </p:txBody>
      </p:sp>
    </p:spTree>
    <p:extLst>
      <p:ext uri="{BB962C8B-B14F-4D97-AF65-F5344CB8AC3E}">
        <p14:creationId xmlns:p14="http://schemas.microsoft.com/office/powerpoint/2010/main" val="4230656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Functions of state workforce board</a:t>
            </a:r>
            <a:endParaRPr lang="en-US" dirty="0"/>
          </a:p>
        </p:txBody>
      </p:sp>
      <p:sp>
        <p:nvSpPr>
          <p:cNvPr id="3" name="Content Placeholder 2"/>
          <p:cNvSpPr>
            <a:spLocks noGrp="1"/>
          </p:cNvSpPr>
          <p:nvPr>
            <p:ph idx="1"/>
          </p:nvPr>
        </p:nvSpPr>
        <p:spPr>
          <a:xfrm>
            <a:off x="457200" y="914400"/>
            <a:ext cx="8229600" cy="5486400"/>
          </a:xfrm>
        </p:spPr>
        <p:txBody>
          <a:bodyPr>
            <a:normAutofit/>
          </a:bodyPr>
          <a:lstStyle/>
          <a:p>
            <a:pPr>
              <a:buClr>
                <a:srgbClr val="EB641B"/>
              </a:buClr>
            </a:pPr>
            <a:r>
              <a:rPr lang="en-US" sz="3200" dirty="0" smtClean="0"/>
              <a:t>Develop and implement State Plan</a:t>
            </a:r>
          </a:p>
          <a:p>
            <a:pPr>
              <a:buClr>
                <a:srgbClr val="EB641B"/>
              </a:buClr>
            </a:pPr>
            <a:r>
              <a:rPr lang="en-US" sz="3200" dirty="0" smtClean="0"/>
              <a:t>Align core programs and develop and improve of workforce system </a:t>
            </a:r>
          </a:p>
          <a:p>
            <a:pPr lvl="1">
              <a:buClr>
                <a:srgbClr val="EB641B"/>
              </a:buClr>
            </a:pPr>
            <a:r>
              <a:rPr lang="en-US" sz="2800" dirty="0" smtClean="0"/>
              <a:t>Develop career pathways</a:t>
            </a:r>
          </a:p>
          <a:p>
            <a:pPr lvl="1">
              <a:buClr>
                <a:srgbClr val="EB641B"/>
              </a:buClr>
            </a:pPr>
            <a:r>
              <a:rPr lang="en-US" sz="2800" dirty="0" smtClean="0"/>
              <a:t>Develop and implement one-stops</a:t>
            </a:r>
          </a:p>
          <a:p>
            <a:pPr lvl="1">
              <a:buClr>
                <a:srgbClr val="EB641B"/>
              </a:buClr>
            </a:pPr>
            <a:r>
              <a:rPr lang="en-US" sz="2800" dirty="0" smtClean="0"/>
              <a:t>Identify regions and local areas</a:t>
            </a:r>
          </a:p>
          <a:p>
            <a:pPr>
              <a:buClr>
                <a:srgbClr val="EB641B"/>
              </a:buClr>
            </a:pPr>
            <a:r>
              <a:rPr lang="en-US" sz="3200" dirty="0" smtClean="0"/>
              <a:t>Establish State performance measures and targets to assess effectiveness of core programs</a:t>
            </a:r>
            <a:endParaRPr lang="en-US" sz="2800" dirty="0" smtClean="0">
              <a:solidFill>
                <a:schemeClr val="accent3">
                  <a:lumMod val="60000"/>
                  <a:lumOff val="40000"/>
                </a:schemeClr>
              </a:solidFill>
            </a:endParaRPr>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13</a:t>
            </a:fld>
            <a:endParaRPr lang="en-US" dirty="0"/>
          </a:p>
        </p:txBody>
      </p:sp>
    </p:spTree>
    <p:extLst>
      <p:ext uri="{BB962C8B-B14F-4D97-AF65-F5344CB8AC3E}">
        <p14:creationId xmlns:p14="http://schemas.microsoft.com/office/powerpoint/2010/main" val="1265844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Functions of state workforce board cont.</a:t>
            </a:r>
            <a:endParaRPr lang="en-US" dirty="0"/>
          </a:p>
        </p:txBody>
      </p:sp>
      <p:sp>
        <p:nvSpPr>
          <p:cNvPr id="3" name="Content Placeholder 2"/>
          <p:cNvSpPr>
            <a:spLocks noGrp="1"/>
          </p:cNvSpPr>
          <p:nvPr>
            <p:ph idx="1"/>
          </p:nvPr>
        </p:nvSpPr>
        <p:spPr>
          <a:xfrm>
            <a:off x="457200" y="838201"/>
            <a:ext cx="8229600" cy="5654674"/>
          </a:xfrm>
        </p:spPr>
        <p:txBody>
          <a:bodyPr>
            <a:normAutofit/>
          </a:bodyPr>
          <a:lstStyle/>
          <a:p>
            <a:pPr>
              <a:buClr>
                <a:srgbClr val="EB641B"/>
              </a:buClr>
            </a:pPr>
            <a:r>
              <a:rPr lang="en-US" sz="2800" dirty="0"/>
              <a:t>Develop policies to coordinate services</a:t>
            </a:r>
          </a:p>
          <a:p>
            <a:pPr lvl="1">
              <a:buClr>
                <a:srgbClr val="EB641B"/>
              </a:buClr>
            </a:pPr>
            <a:r>
              <a:rPr lang="en-US" sz="2500" dirty="0"/>
              <a:t>Criteria and procedures for local board to use in assessing core programs</a:t>
            </a:r>
          </a:p>
          <a:p>
            <a:pPr lvl="1">
              <a:buClr>
                <a:srgbClr val="EB641B"/>
              </a:buClr>
            </a:pPr>
            <a:r>
              <a:rPr lang="en-US" sz="2500" dirty="0"/>
              <a:t>Guidance on infrastructure costs</a:t>
            </a:r>
          </a:p>
          <a:p>
            <a:pPr lvl="1">
              <a:buClr>
                <a:srgbClr val="EB641B"/>
              </a:buClr>
            </a:pPr>
            <a:r>
              <a:rPr lang="en-US" sz="2500" dirty="0"/>
              <a:t>Defining role and contributions of one-stop partners, including equitable and efficient cost allocation</a:t>
            </a:r>
          </a:p>
          <a:p>
            <a:pPr>
              <a:buClr>
                <a:srgbClr val="EB641B"/>
              </a:buClr>
            </a:pPr>
            <a:r>
              <a:rPr lang="en-US" sz="2800" dirty="0"/>
              <a:t>Align technology and data systems across one-stop partners</a:t>
            </a:r>
          </a:p>
          <a:p>
            <a:pPr>
              <a:buClr>
                <a:srgbClr val="EB641B"/>
              </a:buClr>
            </a:pPr>
            <a:r>
              <a:rPr lang="en-US" sz="2800" dirty="0"/>
              <a:t>Technological improvements for digital literacy, accelerating learning, accessibility, and professional </a:t>
            </a:r>
            <a:r>
              <a:rPr lang="en-US" sz="2800" dirty="0" smtClean="0"/>
              <a:t>development</a:t>
            </a:r>
            <a:endParaRPr lang="en-US" sz="2800"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14</a:t>
            </a:fld>
            <a:endParaRPr lang="en-US" dirty="0"/>
          </a:p>
        </p:txBody>
      </p:sp>
    </p:spTree>
    <p:extLst>
      <p:ext uri="{BB962C8B-B14F-4D97-AF65-F5344CB8AC3E}">
        <p14:creationId xmlns:p14="http://schemas.microsoft.com/office/powerpoint/2010/main" val="3087873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title I alignment provisions</a:t>
            </a:r>
            <a:endParaRPr lang="en-US" dirty="0"/>
          </a:p>
        </p:txBody>
      </p:sp>
      <p:sp>
        <p:nvSpPr>
          <p:cNvPr id="3" name="Content Placeholder 2"/>
          <p:cNvSpPr>
            <a:spLocks noGrp="1"/>
          </p:cNvSpPr>
          <p:nvPr>
            <p:ph idx="1"/>
          </p:nvPr>
        </p:nvSpPr>
        <p:spPr>
          <a:xfrm>
            <a:off x="457200" y="838200"/>
            <a:ext cx="8229600" cy="5638800"/>
          </a:xfrm>
        </p:spPr>
        <p:txBody>
          <a:bodyPr>
            <a:normAutofit lnSpcReduction="10000"/>
          </a:bodyPr>
          <a:lstStyle/>
          <a:p>
            <a:pPr>
              <a:buClr>
                <a:srgbClr val="EB641B"/>
              </a:buClr>
              <a:buSzPct val="75000"/>
            </a:pPr>
            <a:r>
              <a:rPr lang="en-US" sz="2600" b="1" dirty="0" smtClean="0"/>
              <a:t>Section 107 and 108 </a:t>
            </a:r>
            <a:r>
              <a:rPr lang="en-US" sz="2600" dirty="0" smtClean="0"/>
              <a:t>– Expands </a:t>
            </a:r>
            <a:r>
              <a:rPr lang="en-US" sz="2600" b="1" dirty="0" smtClean="0">
                <a:solidFill>
                  <a:schemeClr val="accent6">
                    <a:lumMod val="50000"/>
                  </a:schemeClr>
                </a:solidFill>
              </a:rPr>
              <a:t>role and responsibilities of local workforce development boards</a:t>
            </a:r>
            <a:r>
              <a:rPr lang="en-US" sz="2600" dirty="0" smtClean="0"/>
              <a:t>, including the development of local plan and alignment of AEFLA provider activities with the local plan. </a:t>
            </a:r>
          </a:p>
          <a:p>
            <a:pPr>
              <a:buClr>
                <a:srgbClr val="EB641B"/>
              </a:buClr>
              <a:buSzPct val="75000"/>
            </a:pPr>
            <a:r>
              <a:rPr lang="en-US" sz="2600" b="1" dirty="0" smtClean="0"/>
              <a:t>Section 116 </a:t>
            </a:r>
            <a:r>
              <a:rPr lang="en-US" sz="2600" dirty="0" smtClean="0"/>
              <a:t>– Replaces Section 212 of WIA.  Establishes </a:t>
            </a:r>
            <a:r>
              <a:rPr lang="en-US" sz="2600" b="1" dirty="0" smtClean="0">
                <a:solidFill>
                  <a:schemeClr val="accent6">
                    <a:lumMod val="50000"/>
                  </a:schemeClr>
                </a:solidFill>
              </a:rPr>
              <a:t>common performance accountability indicators </a:t>
            </a:r>
            <a:r>
              <a:rPr lang="en-US" sz="2600" dirty="0" smtClean="0"/>
              <a:t>that apply across the four core programs</a:t>
            </a:r>
          </a:p>
          <a:p>
            <a:pPr>
              <a:buClr>
                <a:srgbClr val="EB641B"/>
              </a:buClr>
              <a:buSzPct val="75000"/>
            </a:pPr>
            <a:r>
              <a:rPr lang="en-US" sz="2600" b="1" dirty="0" smtClean="0"/>
              <a:t>Section 121 </a:t>
            </a:r>
            <a:r>
              <a:rPr lang="en-US" sz="2600" dirty="0" smtClean="0"/>
              <a:t>– Strengthens the roles and </a:t>
            </a:r>
            <a:r>
              <a:rPr lang="en-US" sz="2600" b="1" dirty="0" smtClean="0">
                <a:solidFill>
                  <a:schemeClr val="accent6">
                    <a:lumMod val="50000"/>
                  </a:schemeClr>
                </a:solidFill>
              </a:rPr>
              <a:t>responsibilities of partner programs in the one-stop delivery system</a:t>
            </a:r>
            <a:r>
              <a:rPr lang="en-US" sz="2600" dirty="0" smtClean="0"/>
              <a:t>, including contributions to infrastructure costs and access to partner activities</a:t>
            </a:r>
          </a:p>
          <a:p>
            <a:pPr>
              <a:buClr>
                <a:srgbClr val="EB641B"/>
              </a:buClr>
              <a:buSzPct val="75000"/>
            </a:pPr>
            <a:r>
              <a:rPr lang="en-US" sz="2600" dirty="0" smtClean="0"/>
              <a:t>Promotes coordination on a variety of </a:t>
            </a:r>
            <a:r>
              <a:rPr lang="en-US" sz="2600" b="1" dirty="0" smtClean="0">
                <a:solidFill>
                  <a:schemeClr val="accent6">
                    <a:lumMod val="50000"/>
                  </a:schemeClr>
                </a:solidFill>
              </a:rPr>
              <a:t>evaluation activities to promote program improvement</a:t>
            </a:r>
            <a:endParaRPr lang="en-US" dirty="0" smtClean="0"/>
          </a:p>
        </p:txBody>
      </p:sp>
      <p:sp>
        <p:nvSpPr>
          <p:cNvPr id="4" name="Slide Number Placeholder 3"/>
          <p:cNvSpPr>
            <a:spLocks noGrp="1"/>
          </p:cNvSpPr>
          <p:nvPr>
            <p:ph type="sldNum" sz="quarter" idx="11"/>
          </p:nvPr>
        </p:nvSpPr>
        <p:spPr/>
        <p:txBody>
          <a:bodyPr/>
          <a:lstStyle/>
          <a:p>
            <a:pPr>
              <a:defRPr/>
            </a:pPr>
            <a:fld id="{D24C62AC-34AC-44FA-925B-65FA1B2D13C3}" type="slidenum">
              <a:rPr lang="en-US" smtClean="0"/>
              <a:pPr>
                <a:defRPr/>
              </a:pPr>
              <a:t>15</a:t>
            </a:fld>
            <a:endParaRPr lang="en-US" dirty="0"/>
          </a:p>
        </p:txBody>
      </p:sp>
    </p:spTree>
    <p:extLst>
      <p:ext uri="{BB962C8B-B14F-4D97-AF65-F5344CB8AC3E}">
        <p14:creationId xmlns:p14="http://schemas.microsoft.com/office/powerpoint/2010/main" val="4040900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Title II - Retains AEFLA Purposes</a:t>
            </a:r>
            <a:endParaRPr lang="en-US" dirty="0"/>
          </a:p>
        </p:txBody>
      </p:sp>
      <p:sp>
        <p:nvSpPr>
          <p:cNvPr id="7" name="Content Placeholder 6"/>
          <p:cNvSpPr>
            <a:spLocks noGrp="1"/>
          </p:cNvSpPr>
          <p:nvPr>
            <p:ph idx="1"/>
          </p:nvPr>
        </p:nvSpPr>
        <p:spPr>
          <a:xfrm>
            <a:off x="1295400" y="838200"/>
            <a:ext cx="7848600" cy="5638800"/>
          </a:xfrm>
        </p:spPr>
        <p:txBody>
          <a:bodyPr>
            <a:normAutofit/>
          </a:bodyPr>
          <a:lstStyle/>
          <a:p>
            <a:pPr marL="457200" lvl="1" indent="0">
              <a:buNone/>
            </a:pPr>
            <a:r>
              <a:rPr lang="en-US" sz="3200" i="1" dirty="0">
                <a:solidFill>
                  <a:schemeClr val="accent6">
                    <a:lumMod val="50000"/>
                  </a:schemeClr>
                </a:solidFill>
              </a:rPr>
              <a:t>Create a partnership among Federal Government, States, and localities to provide adult education and literacy </a:t>
            </a:r>
            <a:r>
              <a:rPr lang="en-US" sz="3200" i="1" dirty="0" smtClean="0">
                <a:solidFill>
                  <a:schemeClr val="accent6">
                    <a:lumMod val="50000"/>
                  </a:schemeClr>
                </a:solidFill>
              </a:rPr>
              <a:t>services that: </a:t>
            </a:r>
          </a:p>
          <a:p>
            <a:pPr marL="457200" lvl="1" indent="0">
              <a:buNone/>
            </a:pPr>
            <a:endParaRPr lang="en-US" sz="1000" i="1" dirty="0">
              <a:solidFill>
                <a:schemeClr val="accent6">
                  <a:lumMod val="50000"/>
                </a:schemeClr>
              </a:solidFill>
            </a:endParaRPr>
          </a:p>
          <a:p>
            <a:pPr marL="914400" lvl="1" indent="-457200">
              <a:buClr>
                <a:srgbClr val="EB641B"/>
              </a:buClr>
              <a:buFont typeface="Wingdings" charset="2"/>
              <a:buChar char="§"/>
            </a:pPr>
            <a:r>
              <a:rPr lang="en-US" sz="2700" i="1" dirty="0">
                <a:solidFill>
                  <a:schemeClr val="accent6">
                    <a:lumMod val="50000"/>
                  </a:schemeClr>
                </a:solidFill>
              </a:rPr>
              <a:t>A</a:t>
            </a:r>
            <a:r>
              <a:rPr lang="en-US" sz="2700" i="1" dirty="0" smtClean="0">
                <a:solidFill>
                  <a:schemeClr val="accent6">
                    <a:lumMod val="50000"/>
                  </a:schemeClr>
                </a:solidFill>
              </a:rPr>
              <a:t>ssist </a:t>
            </a:r>
            <a:r>
              <a:rPr lang="en-US" sz="2700" i="1" dirty="0">
                <a:solidFill>
                  <a:schemeClr val="accent6">
                    <a:lumMod val="50000"/>
                  </a:schemeClr>
                </a:solidFill>
              </a:rPr>
              <a:t>adults to become </a:t>
            </a:r>
            <a:r>
              <a:rPr lang="en-US" sz="2700" i="1" dirty="0" smtClean="0">
                <a:solidFill>
                  <a:schemeClr val="accent6">
                    <a:lumMod val="50000"/>
                  </a:schemeClr>
                </a:solidFill>
              </a:rPr>
              <a:t>literate and obtain </a:t>
            </a:r>
            <a:r>
              <a:rPr lang="en-US" sz="2700" i="1" dirty="0">
                <a:solidFill>
                  <a:schemeClr val="accent6">
                    <a:lumMod val="50000"/>
                  </a:schemeClr>
                </a:solidFill>
              </a:rPr>
              <a:t>the knowledge and skills necessary for employment and </a:t>
            </a:r>
            <a:r>
              <a:rPr lang="en-US" sz="2700" i="1" dirty="0" smtClean="0">
                <a:solidFill>
                  <a:schemeClr val="accent6">
                    <a:lumMod val="50000"/>
                  </a:schemeClr>
                </a:solidFill>
              </a:rPr>
              <a:t>economic self-sufficiency</a:t>
            </a:r>
          </a:p>
          <a:p>
            <a:pPr marL="914400" lvl="1" indent="-457200">
              <a:buClr>
                <a:srgbClr val="EB641B"/>
              </a:buClr>
              <a:buFont typeface="Wingdings" charset="2"/>
              <a:buChar char="§"/>
            </a:pPr>
            <a:r>
              <a:rPr lang="en-US" sz="2700" i="1" dirty="0" smtClean="0">
                <a:solidFill>
                  <a:schemeClr val="accent6">
                    <a:lumMod val="50000"/>
                  </a:schemeClr>
                </a:solidFill>
              </a:rPr>
              <a:t>Assist adults who are parents or family members become a full partner in the education development of their children</a:t>
            </a:r>
          </a:p>
          <a:p>
            <a:pPr marL="914400" lvl="1" indent="-457200">
              <a:buClr>
                <a:srgbClr val="EB641B"/>
              </a:buClr>
              <a:buFont typeface="Wingdings" charset="2"/>
              <a:buChar char="§"/>
            </a:pPr>
            <a:r>
              <a:rPr lang="en-US" sz="2700" i="1" dirty="0" smtClean="0">
                <a:solidFill>
                  <a:schemeClr val="accent6">
                    <a:lumMod val="50000"/>
                  </a:schemeClr>
                </a:solidFill>
              </a:rPr>
              <a:t>Assist adults in completing high school</a:t>
            </a:r>
            <a:endParaRPr lang="en-US" sz="2700" i="1" dirty="0">
              <a:solidFill>
                <a:schemeClr val="accent6">
                  <a:lumMod val="50000"/>
                </a:schemeClr>
              </a:solidFill>
            </a:endParaRPr>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16</a:t>
            </a:fld>
            <a:endParaRPr lang="en-US" dirty="0"/>
          </a:p>
        </p:txBody>
      </p:sp>
      <p:pic>
        <p:nvPicPr>
          <p:cNvPr id="8194" name="Picture 2" descr="C:\Users\BHasskamp\AppData\Local\Microsoft\Windows\Temporary Internet Files\Content.IE5\HY8HBDQO\MP900431832[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1" b="97949" l="9961" r="92676"/>
                    </a14:imgEffect>
                  </a14:imgLayer>
                </a14:imgProps>
              </a:ext>
              <a:ext uri="{28A0092B-C50C-407E-A947-70E740481C1C}">
                <a14:useLocalDpi xmlns:a14="http://schemas.microsoft.com/office/drawing/2010/main" val="0"/>
              </a:ext>
            </a:extLst>
          </a:blip>
          <a:srcRect/>
          <a:stretch>
            <a:fillRect/>
          </a:stretch>
        </p:blipFill>
        <p:spPr bwMode="auto">
          <a:xfrm>
            <a:off x="-3810000" y="6096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120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Expands </a:t>
            </a:r>
            <a:r>
              <a:rPr lang="en-US" dirty="0" err="1" smtClean="0"/>
              <a:t>aefla</a:t>
            </a:r>
            <a:r>
              <a:rPr lang="en-US" dirty="0" smtClean="0"/>
              <a:t> purposes</a:t>
            </a:r>
            <a:endParaRPr lang="en-US" dirty="0"/>
          </a:p>
        </p:txBody>
      </p:sp>
      <p:sp>
        <p:nvSpPr>
          <p:cNvPr id="3" name="Content Placeholder 2"/>
          <p:cNvSpPr>
            <a:spLocks noGrp="1"/>
          </p:cNvSpPr>
          <p:nvPr>
            <p:ph idx="1"/>
          </p:nvPr>
        </p:nvSpPr>
        <p:spPr>
          <a:xfrm>
            <a:off x="1295400" y="838200"/>
            <a:ext cx="7848600" cy="5638800"/>
          </a:xfrm>
        </p:spPr>
        <p:txBody>
          <a:bodyPr>
            <a:normAutofit lnSpcReduction="10000"/>
          </a:bodyPr>
          <a:lstStyle/>
          <a:p>
            <a:pPr marL="457200" lvl="1" indent="0">
              <a:buClr>
                <a:srgbClr val="EB641B"/>
              </a:buClr>
              <a:buNone/>
            </a:pPr>
            <a:r>
              <a:rPr lang="en-US" sz="2800" dirty="0">
                <a:solidFill>
                  <a:schemeClr val="bg1"/>
                </a:solidFill>
              </a:rPr>
              <a:t>Purpose expanded to:</a:t>
            </a:r>
          </a:p>
          <a:p>
            <a:pPr lvl="1">
              <a:buClr>
                <a:srgbClr val="EB641B"/>
              </a:buClr>
              <a:buFont typeface="Wingdings" pitchFamily="2" charset="2"/>
              <a:buChar char="§"/>
            </a:pPr>
            <a:r>
              <a:rPr lang="en-US" sz="2800" b="1" dirty="0" smtClean="0">
                <a:solidFill>
                  <a:schemeClr val="accent6">
                    <a:lumMod val="50000"/>
                  </a:schemeClr>
                </a:solidFill>
              </a:rPr>
              <a:t>Promote transitions</a:t>
            </a:r>
            <a:r>
              <a:rPr lang="en-US" sz="2800" dirty="0" smtClean="0">
                <a:solidFill>
                  <a:schemeClr val="accent6">
                    <a:lumMod val="50000"/>
                  </a:schemeClr>
                </a:solidFill>
              </a:rPr>
              <a:t> </a:t>
            </a:r>
            <a:r>
              <a:rPr lang="en-US" sz="2800" dirty="0" smtClean="0">
                <a:solidFill>
                  <a:schemeClr val="bg1"/>
                </a:solidFill>
              </a:rPr>
              <a:t>from adult education to postsecondary education and training through career pathways</a:t>
            </a:r>
          </a:p>
          <a:p>
            <a:pPr marL="628650" lvl="1" indent="-171450">
              <a:buClr>
                <a:srgbClr val="EB641B"/>
              </a:buClr>
              <a:buFont typeface="Wingdings" pitchFamily="2" charset="2"/>
              <a:buChar char="§"/>
            </a:pPr>
            <a:endParaRPr lang="en-US" sz="1000" dirty="0">
              <a:solidFill>
                <a:schemeClr val="tx1"/>
              </a:solidFill>
            </a:endParaRPr>
          </a:p>
          <a:p>
            <a:pPr lvl="1">
              <a:buClr>
                <a:srgbClr val="EB641B"/>
              </a:buClr>
              <a:buFont typeface="Wingdings" pitchFamily="2" charset="2"/>
              <a:buChar char="§"/>
            </a:pPr>
            <a:r>
              <a:rPr lang="en-US" sz="2800" b="1" dirty="0">
                <a:solidFill>
                  <a:schemeClr val="accent6">
                    <a:lumMod val="50000"/>
                  </a:schemeClr>
                </a:solidFill>
              </a:rPr>
              <a:t>Assist immigrants and English language </a:t>
            </a:r>
            <a:r>
              <a:rPr lang="en-US" sz="2800" b="1" dirty="0" smtClean="0">
                <a:solidFill>
                  <a:schemeClr val="accent6">
                    <a:lumMod val="50000"/>
                  </a:schemeClr>
                </a:solidFill>
              </a:rPr>
              <a:t>learners </a:t>
            </a:r>
          </a:p>
          <a:p>
            <a:pPr lvl="2">
              <a:buClr>
                <a:srgbClr val="EB641B"/>
              </a:buClr>
              <a:buFont typeface="Wingdings" pitchFamily="2" charset="2"/>
              <a:buChar char="Ø"/>
            </a:pPr>
            <a:r>
              <a:rPr lang="en-US" sz="2800" dirty="0" smtClean="0">
                <a:solidFill>
                  <a:schemeClr val="bg1"/>
                </a:solidFill>
              </a:rPr>
              <a:t>improve reading, writing, math, speaking, and comprehending the English language</a:t>
            </a:r>
          </a:p>
          <a:p>
            <a:pPr lvl="2">
              <a:buClr>
                <a:srgbClr val="EB641B"/>
              </a:buClr>
              <a:buFont typeface="Wingdings" pitchFamily="2" charset="2"/>
              <a:buChar char="Ø"/>
            </a:pPr>
            <a:r>
              <a:rPr lang="en-US" sz="2800" dirty="0" smtClean="0">
                <a:solidFill>
                  <a:schemeClr val="bg1"/>
                </a:solidFill>
              </a:rPr>
              <a:t>acquire understanding of American government, individual freedom, and responsibilities of citizenship</a:t>
            </a:r>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17</a:t>
            </a:fld>
            <a:endParaRPr lang="en-US" dirty="0"/>
          </a:p>
        </p:txBody>
      </p:sp>
      <p:pic>
        <p:nvPicPr>
          <p:cNvPr id="7" name="Picture 2" descr="C:\Users\BHasskamp\AppData\Local\Microsoft\Windows\Temporary Internet Files\Content.IE5\HY8HBDQO\MP900431832[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1" b="97949" l="9961" r="92676"/>
                    </a14:imgEffect>
                  </a14:imgLayer>
                </a14:imgProps>
              </a:ext>
              <a:ext uri="{28A0092B-C50C-407E-A947-70E740481C1C}">
                <a14:useLocalDpi xmlns:a14="http://schemas.microsoft.com/office/drawing/2010/main" val="0"/>
              </a:ext>
            </a:extLst>
          </a:blip>
          <a:srcRect/>
          <a:stretch>
            <a:fillRect/>
          </a:stretch>
        </p:blipFill>
        <p:spPr bwMode="auto">
          <a:xfrm>
            <a:off x="-3810000" y="6096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746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563562"/>
          </a:xfrm>
        </p:spPr>
        <p:txBody>
          <a:bodyPr>
            <a:normAutofit fontScale="90000"/>
          </a:bodyPr>
          <a:lstStyle/>
          <a:p>
            <a:r>
              <a:rPr lang="en-US" dirty="0" smtClean="0">
                <a:solidFill>
                  <a:srgbClr val="FFFFFF"/>
                </a:solidFill>
              </a:rPr>
              <a:t>State Responsibilities</a:t>
            </a:r>
            <a:endParaRPr lang="en-US" dirty="0">
              <a:solidFill>
                <a:srgbClr val="FFFFFF"/>
              </a:solidFill>
            </a:endParaRPr>
          </a:p>
        </p:txBody>
      </p:sp>
      <p:sp>
        <p:nvSpPr>
          <p:cNvPr id="3" name="Content Placeholder 2"/>
          <p:cNvSpPr>
            <a:spLocks noGrp="1"/>
          </p:cNvSpPr>
          <p:nvPr>
            <p:ph idx="1"/>
          </p:nvPr>
        </p:nvSpPr>
        <p:spPr>
          <a:xfrm>
            <a:off x="914400" y="838200"/>
            <a:ext cx="8229600" cy="5638800"/>
          </a:xfrm>
        </p:spPr>
        <p:txBody>
          <a:bodyPr>
            <a:normAutofit fontScale="92500" lnSpcReduction="10000"/>
          </a:bodyPr>
          <a:lstStyle/>
          <a:p>
            <a:pPr marL="274320" indent="0">
              <a:buClr>
                <a:srgbClr val="EB641B"/>
              </a:buClr>
              <a:buNone/>
            </a:pPr>
            <a:r>
              <a:rPr lang="en-US" sz="2900" dirty="0" smtClean="0"/>
              <a:t>WIOA </a:t>
            </a:r>
            <a:r>
              <a:rPr lang="en-US" sz="2900" dirty="0"/>
              <a:t>maintains much of the State fiscal </a:t>
            </a:r>
            <a:r>
              <a:rPr lang="en-US" sz="2900" dirty="0" smtClean="0"/>
              <a:t>requirements</a:t>
            </a:r>
            <a:endParaRPr lang="en-US" sz="2900" dirty="0"/>
          </a:p>
          <a:p>
            <a:pPr marL="804672" lvl="1" indent="0">
              <a:buNone/>
            </a:pPr>
            <a:endParaRPr lang="en-US" sz="1000" b="1" dirty="0" smtClean="0"/>
          </a:p>
          <a:p>
            <a:pPr marL="804672" lvl="1" indent="0">
              <a:buNone/>
            </a:pPr>
            <a:r>
              <a:rPr lang="en-US" sz="2900" b="1" dirty="0" smtClean="0"/>
              <a:t>State </a:t>
            </a:r>
            <a:r>
              <a:rPr lang="en-US" sz="2900" b="1" dirty="0"/>
              <a:t>Distribution of </a:t>
            </a:r>
            <a:r>
              <a:rPr lang="en-US" sz="2900" b="1" dirty="0" smtClean="0"/>
              <a:t>Funds</a:t>
            </a:r>
            <a:endParaRPr lang="en-US" sz="2900" dirty="0" smtClean="0"/>
          </a:p>
          <a:p>
            <a:pPr lvl="2">
              <a:buClr>
                <a:srgbClr val="EB641B"/>
              </a:buClr>
              <a:buFont typeface="Wingdings" panose="05000000000000000000" pitchFamily="2" charset="2"/>
              <a:buChar char="Ø"/>
            </a:pPr>
            <a:r>
              <a:rPr lang="en-US" sz="2900" dirty="0" smtClean="0"/>
              <a:t>State </a:t>
            </a:r>
            <a:r>
              <a:rPr lang="en-US" sz="2900" dirty="0"/>
              <a:t>administrative expenses capped at 5% or $85,000 (increased from $65,000 under </a:t>
            </a:r>
            <a:r>
              <a:rPr lang="en-US" sz="2900" dirty="0" smtClean="0"/>
              <a:t>WIA)</a:t>
            </a:r>
          </a:p>
          <a:p>
            <a:pPr lvl="2">
              <a:buClr>
                <a:srgbClr val="EB641B"/>
              </a:buClr>
              <a:buFont typeface="Wingdings" panose="05000000000000000000" pitchFamily="2" charset="2"/>
              <a:buChar char="Ø"/>
            </a:pPr>
            <a:r>
              <a:rPr lang="en-US" sz="2900" dirty="0" smtClean="0"/>
              <a:t>State leadership may not exceed 12.5%</a:t>
            </a:r>
          </a:p>
          <a:p>
            <a:pPr lvl="2">
              <a:buClr>
                <a:srgbClr val="EB641B"/>
              </a:buClr>
              <a:buFont typeface="Wingdings" panose="05000000000000000000" pitchFamily="2" charset="2"/>
              <a:buChar char="Ø"/>
            </a:pPr>
            <a:r>
              <a:rPr lang="en-US" sz="2900" dirty="0" smtClean="0"/>
              <a:t>Maintains </a:t>
            </a:r>
            <a:r>
              <a:rPr lang="en-US" sz="2900" dirty="0"/>
              <a:t>82.5% for grants and contracts to eligible providers, not more than 20% may be used for corrections education </a:t>
            </a:r>
            <a:r>
              <a:rPr lang="en-US" sz="2900" dirty="0" smtClean="0"/>
              <a:t>programs (increased from 10%)</a:t>
            </a:r>
            <a:endParaRPr lang="en-US" sz="2900" dirty="0"/>
          </a:p>
          <a:p>
            <a:pPr lvl="2">
              <a:buClr>
                <a:srgbClr val="EB641B"/>
              </a:buClr>
              <a:buFont typeface="Wingdings" panose="05000000000000000000" pitchFamily="2" charset="2"/>
              <a:buChar char="Ø"/>
            </a:pPr>
            <a:r>
              <a:rPr lang="en-US" sz="2900" dirty="0" smtClean="0"/>
              <a:t>Match and MOE requirements remain unchanged</a:t>
            </a:r>
            <a:endParaRPr lang="en-US" sz="2000"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18</a:t>
            </a:fld>
            <a:endParaRPr lang="en-US" dirty="0"/>
          </a:p>
        </p:txBody>
      </p:sp>
      <p:pic>
        <p:nvPicPr>
          <p:cNvPr id="7" name="Picture 2" descr="C:\Users\BHasskamp\AppData\Local\Microsoft\Windows\Temporary Internet Files\Content.IE5\MG3H6NMU\MP900305770[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67" b="100000" l="887" r="97561"/>
                    </a14:imgEffect>
                  </a14:imgLayer>
                </a14:imgProps>
              </a:ext>
              <a:ext uri="{28A0092B-C50C-407E-A947-70E740481C1C}">
                <a14:useLocalDpi xmlns:a14="http://schemas.microsoft.com/office/drawing/2010/main" val="0"/>
              </a:ext>
            </a:extLst>
          </a:blip>
          <a:srcRect/>
          <a:stretch>
            <a:fillRect/>
          </a:stretch>
        </p:blipFill>
        <p:spPr bwMode="auto">
          <a:xfrm>
            <a:off x="-1293202" y="1981200"/>
            <a:ext cx="3807802" cy="506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931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Additional title ii changes</a:t>
            </a:r>
            <a:endParaRPr lang="en-US" dirty="0">
              <a:solidFill>
                <a:srgbClr val="FFFFFF"/>
              </a:solidFill>
            </a:endParaRPr>
          </a:p>
        </p:txBody>
      </p:sp>
      <p:sp>
        <p:nvSpPr>
          <p:cNvPr id="3" name="Content Placeholder 2"/>
          <p:cNvSpPr>
            <a:spLocks noGrp="1"/>
          </p:cNvSpPr>
          <p:nvPr>
            <p:ph idx="1"/>
          </p:nvPr>
        </p:nvSpPr>
        <p:spPr>
          <a:xfrm>
            <a:off x="2743200" y="838200"/>
            <a:ext cx="6400800" cy="5638800"/>
          </a:xfrm>
        </p:spPr>
        <p:txBody>
          <a:bodyPr/>
          <a:lstStyle/>
          <a:p>
            <a:pPr>
              <a:buClr>
                <a:srgbClr val="EB641B"/>
              </a:buClr>
            </a:pPr>
            <a:r>
              <a:rPr lang="en-US" dirty="0" smtClean="0"/>
              <a:t>Changes “</a:t>
            </a:r>
            <a:r>
              <a:rPr lang="en-US" b="1" dirty="0" smtClean="0">
                <a:solidFill>
                  <a:schemeClr val="accent6">
                    <a:lumMod val="50000"/>
                  </a:schemeClr>
                </a:solidFill>
              </a:rPr>
              <a:t>eligible provider</a:t>
            </a:r>
            <a:r>
              <a:rPr lang="en-US" dirty="0" smtClean="0"/>
              <a:t>” definition</a:t>
            </a:r>
          </a:p>
          <a:p>
            <a:pPr>
              <a:buClr>
                <a:srgbClr val="EB641B"/>
              </a:buClr>
            </a:pPr>
            <a:r>
              <a:rPr lang="en-US" dirty="0" smtClean="0"/>
              <a:t>Creates </a:t>
            </a:r>
            <a:r>
              <a:rPr lang="en-US" b="1" dirty="0" smtClean="0">
                <a:solidFill>
                  <a:schemeClr val="accent6">
                    <a:lumMod val="50000"/>
                  </a:schemeClr>
                </a:solidFill>
              </a:rPr>
              <a:t>three new activities </a:t>
            </a:r>
            <a:r>
              <a:rPr lang="en-US" dirty="0" smtClean="0"/>
              <a:t>supported with AEFLA funds</a:t>
            </a:r>
          </a:p>
          <a:p>
            <a:pPr>
              <a:buClr>
                <a:srgbClr val="EB641B"/>
              </a:buClr>
            </a:pPr>
            <a:r>
              <a:rPr lang="en-US" dirty="0" smtClean="0"/>
              <a:t>Increases the amount of funds reserved for </a:t>
            </a:r>
            <a:r>
              <a:rPr lang="en-US" b="1" dirty="0" smtClean="0">
                <a:solidFill>
                  <a:schemeClr val="accent6">
                    <a:lumMod val="50000"/>
                  </a:schemeClr>
                </a:solidFill>
              </a:rPr>
              <a:t>national leadership activities</a:t>
            </a:r>
            <a:r>
              <a:rPr lang="en-US" dirty="0" smtClean="0">
                <a:solidFill>
                  <a:schemeClr val="accent3"/>
                </a:solidFill>
              </a:rPr>
              <a:t> </a:t>
            </a:r>
            <a:r>
              <a:rPr lang="en-US" dirty="0" smtClean="0"/>
              <a:t>(from $8 million to $15 million) and includes four new required activities</a:t>
            </a:r>
          </a:p>
          <a:p>
            <a:pPr>
              <a:buClr>
                <a:srgbClr val="EB641B"/>
              </a:buClr>
            </a:pPr>
            <a:r>
              <a:rPr lang="en-US" dirty="0" smtClean="0"/>
              <a:t>Adds four new required activities to be supported with </a:t>
            </a:r>
            <a:r>
              <a:rPr lang="en-US" b="1" dirty="0">
                <a:solidFill>
                  <a:schemeClr val="accent6">
                    <a:lumMod val="50000"/>
                  </a:schemeClr>
                </a:solidFill>
              </a:rPr>
              <a:t>S</a:t>
            </a:r>
            <a:r>
              <a:rPr lang="en-US" b="1" dirty="0" smtClean="0">
                <a:solidFill>
                  <a:schemeClr val="accent6">
                    <a:lumMod val="50000"/>
                  </a:schemeClr>
                </a:solidFill>
              </a:rPr>
              <a:t>tate leadership funds</a:t>
            </a:r>
            <a:r>
              <a:rPr lang="en-US" dirty="0" smtClean="0"/>
              <a:t>, along with several permissible activities</a:t>
            </a:r>
          </a:p>
          <a:p>
            <a:pPr>
              <a:buClr>
                <a:srgbClr val="EB641B"/>
              </a:buClr>
            </a:pPr>
            <a:r>
              <a:rPr lang="en-US" dirty="0" smtClean="0"/>
              <a:t>Revises </a:t>
            </a:r>
            <a:r>
              <a:rPr lang="en-US" b="1" dirty="0" smtClean="0">
                <a:solidFill>
                  <a:schemeClr val="accent6">
                    <a:lumMod val="50000"/>
                  </a:schemeClr>
                </a:solidFill>
              </a:rPr>
              <a:t>considerations States must use in awarding grants </a:t>
            </a:r>
            <a:r>
              <a:rPr lang="en-US" dirty="0" smtClean="0"/>
              <a:t>to eligible providers </a:t>
            </a:r>
          </a:p>
        </p:txBody>
      </p:sp>
      <p:sp>
        <p:nvSpPr>
          <p:cNvPr id="4" name="Slide Number Placeholder 3"/>
          <p:cNvSpPr>
            <a:spLocks noGrp="1"/>
          </p:cNvSpPr>
          <p:nvPr>
            <p:ph type="sldNum" sz="quarter" idx="11"/>
          </p:nvPr>
        </p:nvSpPr>
        <p:spPr/>
        <p:txBody>
          <a:bodyPr/>
          <a:lstStyle/>
          <a:p>
            <a:pPr>
              <a:defRPr/>
            </a:pPr>
            <a:fld id="{D24C62AC-34AC-44FA-925B-65FA1B2D13C3}" type="slidenum">
              <a:rPr lang="en-US" smtClean="0"/>
              <a:pPr>
                <a:defRPr/>
              </a:pPr>
              <a:t>19</a:t>
            </a:fld>
            <a:endParaRPr lang="en-US" dirty="0"/>
          </a:p>
        </p:txBody>
      </p:sp>
      <p:pic>
        <p:nvPicPr>
          <p:cNvPr id="6" name="Picture 2" descr="C:\Users\BHasskamp\AppData\Local\Microsoft\Windows\Temporary Internet Files\Content.IE5\MG3H6NMU\MP900305770[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167" b="100000" l="887" r="97561"/>
                    </a14:imgEffect>
                  </a14:imgLayer>
                </a14:imgProps>
              </a:ext>
              <a:ext uri="{28A0092B-C50C-407E-A947-70E740481C1C}">
                <a14:useLocalDpi xmlns:a14="http://schemas.microsoft.com/office/drawing/2010/main" val="0"/>
              </a:ext>
            </a:extLst>
          </a:blip>
          <a:srcRect/>
          <a:stretch>
            <a:fillRect/>
          </a:stretch>
        </p:blipFill>
        <p:spPr bwMode="auto">
          <a:xfrm>
            <a:off x="-1293202" y="1066800"/>
            <a:ext cx="4353052"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873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FFFFFF"/>
                </a:solidFill>
              </a:rPr>
              <a:t>Today’s WIOA Discussion</a:t>
            </a:r>
            <a:endParaRPr lang="en-US" sz="3600" b="1" dirty="0">
              <a:solidFill>
                <a:srgbClr val="FFFFFF"/>
              </a:solidFill>
            </a:endParaRPr>
          </a:p>
        </p:txBody>
      </p:sp>
      <p:sp>
        <p:nvSpPr>
          <p:cNvPr id="3" name="Content Placeholder 2"/>
          <p:cNvSpPr>
            <a:spLocks noGrp="1"/>
          </p:cNvSpPr>
          <p:nvPr>
            <p:ph idx="1"/>
          </p:nvPr>
        </p:nvSpPr>
        <p:spPr>
          <a:solidFill>
            <a:srgbClr val="FFFFFF"/>
          </a:solidFill>
        </p:spPr>
        <p:txBody>
          <a:bodyPr>
            <a:normAutofit/>
          </a:bodyPr>
          <a:lstStyle/>
          <a:p>
            <a:pPr>
              <a:buFont typeface="+mj-lt"/>
              <a:buAutoNum type="arabicPeriod"/>
            </a:pPr>
            <a:r>
              <a:rPr lang="en-US" sz="4000" dirty="0" smtClean="0">
                <a:solidFill>
                  <a:schemeClr val="accent6">
                    <a:lumMod val="50000"/>
                  </a:schemeClr>
                </a:solidFill>
              </a:rPr>
              <a:t>Overview</a:t>
            </a:r>
          </a:p>
          <a:p>
            <a:pPr>
              <a:buFont typeface="+mj-lt"/>
              <a:buAutoNum type="arabicPeriod"/>
            </a:pPr>
            <a:r>
              <a:rPr lang="en-US" sz="4000" dirty="0" smtClean="0">
                <a:solidFill>
                  <a:schemeClr val="accent6">
                    <a:lumMod val="50000"/>
                  </a:schemeClr>
                </a:solidFill>
              </a:rPr>
              <a:t>New Activities</a:t>
            </a:r>
          </a:p>
          <a:p>
            <a:pPr>
              <a:buFont typeface="+mj-lt"/>
              <a:buAutoNum type="arabicPeriod"/>
            </a:pPr>
            <a:r>
              <a:rPr lang="en-US" sz="4000" dirty="0" smtClean="0">
                <a:solidFill>
                  <a:schemeClr val="accent6">
                    <a:lumMod val="50000"/>
                  </a:schemeClr>
                </a:solidFill>
              </a:rPr>
              <a:t>Accountability</a:t>
            </a:r>
          </a:p>
          <a:p>
            <a:pPr>
              <a:buFont typeface="+mj-lt"/>
              <a:buAutoNum type="arabicPeriod"/>
            </a:pPr>
            <a:r>
              <a:rPr lang="en-US" sz="4000" dirty="0" smtClean="0">
                <a:solidFill>
                  <a:schemeClr val="accent6">
                    <a:lumMod val="50000"/>
                  </a:schemeClr>
                </a:solidFill>
              </a:rPr>
              <a:t>Local Alignment</a:t>
            </a:r>
          </a:p>
          <a:p>
            <a:pPr>
              <a:buFont typeface="+mj-lt"/>
              <a:buAutoNum type="arabicPeriod"/>
            </a:pPr>
            <a:r>
              <a:rPr lang="en-US" sz="4000" dirty="0" smtClean="0">
                <a:solidFill>
                  <a:schemeClr val="accent6">
                    <a:lumMod val="50000"/>
                  </a:schemeClr>
                </a:solidFill>
              </a:rPr>
              <a:t>Timeline and Readiness</a:t>
            </a:r>
            <a:endParaRPr lang="en-US" sz="4000" dirty="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4CFE8128-F6F6-4F3B-BDF0-9314E675A7F7}" type="slidenum">
              <a:rPr lang="en-US" smtClean="0"/>
              <a:t>2</a:t>
            </a:fld>
            <a:endParaRPr lang="en-US"/>
          </a:p>
        </p:txBody>
      </p:sp>
    </p:spTree>
    <p:extLst>
      <p:ext uri="{BB962C8B-B14F-4D97-AF65-F5344CB8AC3E}">
        <p14:creationId xmlns:p14="http://schemas.microsoft.com/office/powerpoint/2010/main" val="3707851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535" b="96524" l="2804" r="91589">
                        <a14:foregroundMark x1="6231" y1="33957" x2="14953" y2="31551"/>
                        <a14:foregroundMark x1="8723" y1="17914" x2="17134" y2="20053"/>
                        <a14:foregroundMark x1="23053" y1="5080" x2="25234" y2="11497"/>
                        <a14:foregroundMark x1="43614" y1="4545" x2="40187" y2="10428"/>
                      </a14:backgroundRemoval>
                    </a14:imgEffect>
                  </a14:imgLayer>
                </a14:imgProps>
              </a:ext>
              <a:ext uri="{28A0092B-C50C-407E-A947-70E740481C1C}">
                <a14:useLocalDpi xmlns:a14="http://schemas.microsoft.com/office/drawing/2010/main" val="0"/>
              </a:ext>
            </a:extLst>
          </a:blip>
          <a:stretch>
            <a:fillRect/>
          </a:stretch>
        </p:blipFill>
        <p:spPr>
          <a:xfrm>
            <a:off x="1661960" y="-228600"/>
            <a:ext cx="6082349" cy="7086600"/>
          </a:xfrm>
          <a:prstGeom prst="rect">
            <a:avLst/>
          </a:prstGeom>
        </p:spPr>
      </p:pic>
      <p:sp>
        <p:nvSpPr>
          <p:cNvPr id="3" name="Subtitle 2"/>
          <p:cNvSpPr>
            <a:spLocks noGrp="1"/>
          </p:cNvSpPr>
          <p:nvPr>
            <p:ph type="subTitle" idx="1"/>
          </p:nvPr>
        </p:nvSpPr>
        <p:spPr>
          <a:xfrm>
            <a:off x="-21265" y="6400799"/>
            <a:ext cx="7620000" cy="482009"/>
          </a:xfrm>
        </p:spPr>
        <p:txBody>
          <a:bodyPr>
            <a:normAutofit/>
          </a:bodyPr>
          <a:lstStyle/>
          <a:p>
            <a:r>
              <a:rPr lang="en-US" sz="2400" dirty="0" smtClean="0">
                <a:solidFill>
                  <a:schemeClr val="tx1"/>
                </a:solidFill>
              </a:rPr>
              <a:t>Office of Career, Technical, and Adult Education </a:t>
            </a:r>
          </a:p>
        </p:txBody>
      </p:sp>
      <p:sp>
        <p:nvSpPr>
          <p:cNvPr id="4" name="Footer Placeholder 3"/>
          <p:cNvSpPr>
            <a:spLocks noGrp="1"/>
          </p:cNvSpPr>
          <p:nvPr>
            <p:ph type="ftr" sz="quarter" idx="11"/>
          </p:nvPr>
        </p:nvSpPr>
        <p:spPr/>
        <p:txBody>
          <a:bodyPr/>
          <a:lstStyle/>
          <a:p>
            <a:r>
              <a:rPr lang="en-US" dirty="0" smtClean="0"/>
              <a:t>U.S. Department of Education</a:t>
            </a:r>
            <a:endParaRPr lang="en-US" dirty="0"/>
          </a:p>
        </p:txBody>
      </p:sp>
      <p:sp>
        <p:nvSpPr>
          <p:cNvPr id="5" name="Slide Number Placeholder 4"/>
          <p:cNvSpPr>
            <a:spLocks noGrp="1"/>
          </p:cNvSpPr>
          <p:nvPr>
            <p:ph type="sldNum" sz="quarter" idx="12"/>
          </p:nvPr>
        </p:nvSpPr>
        <p:spPr/>
        <p:txBody>
          <a:bodyPr/>
          <a:lstStyle/>
          <a:p>
            <a:fld id="{4CFE8128-F6F6-4F3B-BDF0-9314E675A7F7}" type="slidenum">
              <a:rPr lang="en-US" smtClean="0"/>
              <a:t>20</a:t>
            </a:fld>
            <a:endParaRPr lang="en-US" dirty="0"/>
          </a:p>
        </p:txBody>
      </p:sp>
      <p:sp>
        <p:nvSpPr>
          <p:cNvPr id="2" name="Title 1"/>
          <p:cNvSpPr>
            <a:spLocks noGrp="1"/>
          </p:cNvSpPr>
          <p:nvPr>
            <p:ph type="ctrTitle"/>
          </p:nvPr>
        </p:nvSpPr>
        <p:spPr>
          <a:xfrm>
            <a:off x="0" y="4038600"/>
            <a:ext cx="9144000" cy="1470025"/>
          </a:xfrm>
          <a:solidFill>
            <a:schemeClr val="bg1"/>
          </a:solidFill>
        </p:spPr>
        <p:txBody>
          <a:bodyPr/>
          <a:lstStyle/>
          <a:p>
            <a:r>
              <a:rPr lang="en-US" sz="5400" b="1" dirty="0" smtClean="0">
                <a:solidFill>
                  <a:schemeClr val="accent1"/>
                </a:solidFill>
              </a:rPr>
              <a:t>WIOA New Activities</a:t>
            </a:r>
            <a:endParaRPr lang="en-US" sz="5400" b="1" dirty="0">
              <a:solidFill>
                <a:schemeClr val="accent1"/>
              </a:solidFill>
            </a:endParaRPr>
          </a:p>
        </p:txBody>
      </p:sp>
    </p:spTree>
    <p:extLst>
      <p:ext uri="{BB962C8B-B14F-4D97-AF65-F5344CB8AC3E}">
        <p14:creationId xmlns:p14="http://schemas.microsoft.com/office/powerpoint/2010/main" val="2271611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87"/>
          <a:stretch/>
        </p:blipFill>
        <p:spPr>
          <a:xfrm>
            <a:off x="0" y="0"/>
            <a:ext cx="9144000" cy="6873950"/>
          </a:xfrm>
          <a:prstGeom prst="rect">
            <a:avLst/>
          </a:prstGeom>
        </p:spPr>
      </p:pic>
      <p:sp>
        <p:nvSpPr>
          <p:cNvPr id="2" name="Title 1"/>
          <p:cNvSpPr>
            <a:spLocks noGrp="1"/>
          </p:cNvSpPr>
          <p:nvPr>
            <p:ph type="title"/>
          </p:nvPr>
        </p:nvSpPr>
        <p:spPr>
          <a:xfrm>
            <a:off x="0" y="0"/>
            <a:ext cx="9144000" cy="924475"/>
          </a:xfrm>
          <a:solidFill>
            <a:schemeClr val="bg1"/>
          </a:solidFill>
        </p:spPr>
        <p:txBody>
          <a:bodyPr>
            <a:noAutofit/>
          </a:bodyPr>
          <a:lstStyle/>
          <a:p>
            <a:r>
              <a:rPr lang="en-US" sz="3600" b="1" dirty="0" smtClean="0">
                <a:solidFill>
                  <a:schemeClr val="accent1">
                    <a:lumMod val="20000"/>
                    <a:lumOff val="80000"/>
                  </a:schemeClr>
                </a:solidFill>
                <a:latin typeface="Tw Cen MT" panose="020B0602020104020603" pitchFamily="34" charset="0"/>
              </a:rPr>
              <a:t>WORKFORCE PREPARATION ACTIVITIES</a:t>
            </a:r>
            <a:endParaRPr lang="en-US" sz="3600" b="1" dirty="0">
              <a:solidFill>
                <a:schemeClr val="accent1">
                  <a:lumMod val="20000"/>
                  <a:lumOff val="80000"/>
                </a:schemeClr>
              </a:solidFill>
              <a:latin typeface="Tw Cen MT" panose="020B0602020104020603" pitchFamily="34" charset="0"/>
            </a:endParaRPr>
          </a:p>
        </p:txBody>
      </p:sp>
      <p:sp>
        <p:nvSpPr>
          <p:cNvPr id="3" name="Footer Placeholder 2"/>
          <p:cNvSpPr>
            <a:spLocks noGrp="1"/>
          </p:cNvSpPr>
          <p:nvPr>
            <p:ph type="ftr" sz="quarter" idx="11"/>
          </p:nvPr>
        </p:nvSpPr>
        <p:spPr>
          <a:xfrm>
            <a:off x="4953000" y="6463058"/>
            <a:ext cx="2350681" cy="365125"/>
          </a:xfrm>
        </p:spPr>
        <p:txBody>
          <a:bodyPr/>
          <a:lstStyle/>
          <a:p>
            <a:r>
              <a:rPr lang="en-US" dirty="0" smtClean="0"/>
              <a:t>U.S. Department of Education</a:t>
            </a:r>
            <a:endParaRPr lang="en-US" dirty="0"/>
          </a:p>
        </p:txBody>
      </p:sp>
      <p:sp>
        <p:nvSpPr>
          <p:cNvPr id="4" name="Slide Number Placeholder 3"/>
          <p:cNvSpPr>
            <a:spLocks noGrp="1"/>
          </p:cNvSpPr>
          <p:nvPr>
            <p:ph type="sldNum" sz="quarter" idx="12"/>
          </p:nvPr>
        </p:nvSpPr>
        <p:spPr/>
        <p:txBody>
          <a:bodyPr>
            <a:normAutofit lnSpcReduction="10000"/>
          </a:bodyPr>
          <a:lstStyle/>
          <a:p>
            <a:fld id="{1AD93096-5B34-4342-9326-69289CEAE4C2}" type="slidenum">
              <a:rPr lang="en-US" smtClean="0"/>
              <a:pPr/>
              <a:t>21</a:t>
            </a:fld>
            <a:endParaRPr lang="en-US" dirty="0">
              <a:solidFill>
                <a:srgbClr val="FFFFFF"/>
              </a:solidFill>
            </a:endParaRPr>
          </a:p>
        </p:txBody>
      </p:sp>
      <p:sp>
        <p:nvSpPr>
          <p:cNvPr id="5" name="Content Placeholder 4"/>
          <p:cNvSpPr>
            <a:spLocks noGrp="1"/>
          </p:cNvSpPr>
          <p:nvPr>
            <p:ph idx="1"/>
          </p:nvPr>
        </p:nvSpPr>
        <p:spPr>
          <a:xfrm>
            <a:off x="15949" y="3436975"/>
            <a:ext cx="9129823" cy="3421024"/>
          </a:xfrm>
          <a:gradFill flip="none" rotWithShape="1">
            <a:gsLst>
              <a:gs pos="0">
                <a:srgbClr val="FFFFFF">
                  <a:alpha val="0"/>
                </a:srgbClr>
              </a:gs>
              <a:gs pos="100000">
                <a:srgbClr val="FFFFFF"/>
              </a:gs>
              <a:gs pos="12000">
                <a:srgbClr val="FFFFFF"/>
              </a:gs>
            </a:gsLst>
            <a:lin ang="5400000" scaled="1"/>
            <a:tileRect/>
          </a:gradFill>
        </p:spPr>
        <p:txBody>
          <a:bodyPr>
            <a:normAutofit/>
          </a:bodyPr>
          <a:lstStyle/>
          <a:p>
            <a:r>
              <a:rPr lang="en-US" sz="2400" dirty="0" smtClean="0">
                <a:solidFill>
                  <a:schemeClr val="bg1"/>
                </a:solidFill>
              </a:rPr>
              <a:t>Activities, </a:t>
            </a:r>
            <a:r>
              <a:rPr lang="en-US" sz="2400" dirty="0">
                <a:solidFill>
                  <a:schemeClr val="bg1"/>
                </a:solidFill>
              </a:rPr>
              <a:t>programs, or services designed to help an individual acquire a </a:t>
            </a:r>
            <a:r>
              <a:rPr lang="en-US" sz="2400" b="1" dirty="0">
                <a:solidFill>
                  <a:schemeClr val="bg1"/>
                </a:solidFill>
              </a:rPr>
              <a:t>combination of basic academic, critical thinking, digital literacy, and self-management skills </a:t>
            </a:r>
            <a:endParaRPr lang="en-US" sz="2400" b="1" dirty="0" smtClean="0">
              <a:solidFill>
                <a:schemeClr val="bg1"/>
              </a:solidFill>
            </a:endParaRPr>
          </a:p>
          <a:p>
            <a:r>
              <a:rPr lang="en-US" sz="2400" dirty="0">
                <a:solidFill>
                  <a:schemeClr val="bg1"/>
                </a:solidFill>
              </a:rPr>
              <a:t>I</a:t>
            </a:r>
            <a:r>
              <a:rPr lang="en-US" sz="2400" dirty="0" smtClean="0">
                <a:solidFill>
                  <a:schemeClr val="bg1"/>
                </a:solidFill>
              </a:rPr>
              <a:t>ncludes competencies in utilizing resources and using information, and acquiring other skills necessary for successful transition into postsecondary education, training, or employment </a:t>
            </a:r>
          </a:p>
        </p:txBody>
      </p:sp>
      <p:pic>
        <p:nvPicPr>
          <p:cNvPr id="1026" name="Picture 2" descr="C:\Users\BHasskamp\AppData\Local\Microsoft\Windows\Temporary Internet Files\Content.IE5\7KQ3EKGF\MC9003008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443" y="645043"/>
            <a:ext cx="3238557" cy="28998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Hasskamp\AppData\Local\Microsoft\Windows\Temporary Internet Files\Content.IE5\98YIOJPX\MC90032478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7400" y="2619359"/>
            <a:ext cx="1731874" cy="153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5909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BHasskamp\AppData\Local\Microsoft\Windows\Temporary Internet Files\Content.IE5\98YIOJPX\MP90018281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721" y="0"/>
            <a:ext cx="9144000" cy="924475"/>
          </a:xfrm>
          <a:solidFill>
            <a:schemeClr val="bg1"/>
          </a:solidFill>
        </p:spPr>
        <p:txBody>
          <a:bodyPr>
            <a:noAutofit/>
          </a:bodyPr>
          <a:lstStyle/>
          <a:p>
            <a:r>
              <a:rPr lang="en-US" sz="3600" b="1" dirty="0" smtClean="0">
                <a:solidFill>
                  <a:schemeClr val="accent1">
                    <a:lumMod val="20000"/>
                    <a:lumOff val="80000"/>
                  </a:schemeClr>
                </a:solidFill>
                <a:latin typeface="Tw Cen MT" panose="020B0602020104020603" pitchFamily="34" charset="0"/>
              </a:rPr>
              <a:t>INTEGRATED EDUCATION AND TRAINING</a:t>
            </a:r>
            <a:endParaRPr lang="en-US" sz="3600" b="1" dirty="0">
              <a:solidFill>
                <a:schemeClr val="accent1">
                  <a:lumMod val="20000"/>
                  <a:lumOff val="80000"/>
                </a:schemeClr>
              </a:solidFill>
              <a:latin typeface="Tw Cen MT" panose="020B0602020104020603" pitchFamily="34" charset="0"/>
            </a:endParaRPr>
          </a:p>
        </p:txBody>
      </p:sp>
      <p:sp>
        <p:nvSpPr>
          <p:cNvPr id="3" name="Footer Placeholder 2"/>
          <p:cNvSpPr>
            <a:spLocks noGrp="1"/>
          </p:cNvSpPr>
          <p:nvPr>
            <p:ph type="ftr" sz="quarter" idx="11"/>
          </p:nvPr>
        </p:nvSpPr>
        <p:spPr/>
        <p:txBody>
          <a:bodyPr/>
          <a:lstStyle/>
          <a:p>
            <a:r>
              <a:rPr lang="en-US" dirty="0" smtClean="0"/>
              <a:t>U.S. Department of Education</a:t>
            </a:r>
            <a:endParaRPr lang="en-US" dirty="0"/>
          </a:p>
        </p:txBody>
      </p:sp>
      <p:sp>
        <p:nvSpPr>
          <p:cNvPr id="4" name="Slide Number Placeholder 3"/>
          <p:cNvSpPr>
            <a:spLocks noGrp="1"/>
          </p:cNvSpPr>
          <p:nvPr>
            <p:ph type="sldNum" sz="quarter" idx="12"/>
          </p:nvPr>
        </p:nvSpPr>
        <p:spPr/>
        <p:txBody>
          <a:bodyPr>
            <a:normAutofit lnSpcReduction="10000"/>
          </a:bodyPr>
          <a:lstStyle/>
          <a:p>
            <a:fld id="{1AD93096-5B34-4342-9326-69289CEAE4C2}" type="slidenum">
              <a:rPr lang="en-US" smtClean="0"/>
              <a:pPr/>
              <a:t>22</a:t>
            </a:fld>
            <a:endParaRPr lang="en-US" dirty="0">
              <a:solidFill>
                <a:srgbClr val="FFFFFF"/>
              </a:solidFill>
            </a:endParaRPr>
          </a:p>
        </p:txBody>
      </p:sp>
      <p:sp>
        <p:nvSpPr>
          <p:cNvPr id="5" name="Content Placeholder 4"/>
          <p:cNvSpPr>
            <a:spLocks noGrp="1"/>
          </p:cNvSpPr>
          <p:nvPr>
            <p:ph idx="1"/>
          </p:nvPr>
        </p:nvSpPr>
        <p:spPr>
          <a:xfrm>
            <a:off x="0" y="4343400"/>
            <a:ext cx="9144000" cy="2534093"/>
          </a:xfrm>
          <a:solidFill>
            <a:srgbClr val="FFFFFF"/>
          </a:solidFill>
        </p:spPr>
        <p:txBody>
          <a:bodyPr>
            <a:normAutofit/>
          </a:bodyPr>
          <a:lstStyle/>
          <a:p>
            <a:r>
              <a:rPr lang="en-US" sz="2400" dirty="0" smtClean="0">
                <a:solidFill>
                  <a:schemeClr val="bg1"/>
                </a:solidFill>
              </a:rPr>
              <a:t>Service approach that provides adult </a:t>
            </a:r>
            <a:r>
              <a:rPr lang="en-US" sz="2400" dirty="0">
                <a:solidFill>
                  <a:schemeClr val="bg1"/>
                </a:solidFill>
              </a:rPr>
              <a:t>education and literacy activities </a:t>
            </a:r>
            <a:r>
              <a:rPr lang="en-US" sz="2400" b="1" dirty="0">
                <a:solidFill>
                  <a:schemeClr val="bg1"/>
                </a:solidFill>
              </a:rPr>
              <a:t>concurrently and contextually with workforce preparation activities </a:t>
            </a:r>
            <a:r>
              <a:rPr lang="en-US" sz="2400" dirty="0" smtClean="0">
                <a:solidFill>
                  <a:schemeClr val="bg1"/>
                </a:solidFill>
              </a:rPr>
              <a:t>and </a:t>
            </a:r>
            <a:r>
              <a:rPr lang="en-US" sz="2400" b="1" dirty="0" smtClean="0">
                <a:solidFill>
                  <a:schemeClr val="bg1"/>
                </a:solidFill>
              </a:rPr>
              <a:t>workforce training</a:t>
            </a:r>
          </a:p>
          <a:p>
            <a:r>
              <a:rPr lang="en-US" sz="2400" dirty="0">
                <a:solidFill>
                  <a:schemeClr val="bg1"/>
                </a:solidFill>
              </a:rPr>
              <a:t>T</a:t>
            </a:r>
            <a:r>
              <a:rPr lang="en-US" sz="2400" dirty="0" smtClean="0">
                <a:solidFill>
                  <a:schemeClr val="bg1"/>
                </a:solidFill>
              </a:rPr>
              <a:t>argets training in occupations or clusters that assist adults in their educational and career advancement</a:t>
            </a:r>
            <a:endParaRPr lang="en-US" sz="2400" dirty="0">
              <a:solidFill>
                <a:schemeClr val="bg1"/>
              </a:solidFill>
            </a:endParaRPr>
          </a:p>
        </p:txBody>
      </p:sp>
    </p:spTree>
    <p:extLst>
      <p:ext uri="{BB962C8B-B14F-4D97-AF65-F5344CB8AC3E}">
        <p14:creationId xmlns:p14="http://schemas.microsoft.com/office/powerpoint/2010/main" val="3861101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2" name="Title 1"/>
          <p:cNvSpPr>
            <a:spLocks noGrp="1"/>
          </p:cNvSpPr>
          <p:nvPr>
            <p:ph type="title"/>
          </p:nvPr>
        </p:nvSpPr>
        <p:spPr>
          <a:xfrm>
            <a:off x="-5316" y="-14177"/>
            <a:ext cx="9144000" cy="1143000"/>
          </a:xfrm>
          <a:solidFill>
            <a:schemeClr val="bg1"/>
          </a:solidFill>
        </p:spPr>
        <p:txBody>
          <a:bodyPr>
            <a:noAutofit/>
          </a:bodyPr>
          <a:lstStyle/>
          <a:p>
            <a:r>
              <a:rPr lang="en-US" sz="3600" b="1" dirty="0" smtClean="0">
                <a:solidFill>
                  <a:schemeClr val="accent1">
                    <a:lumMod val="20000"/>
                    <a:lumOff val="80000"/>
                  </a:schemeClr>
                </a:solidFill>
                <a:latin typeface="Tw Cen MT" panose="020B0602020104020603" pitchFamily="34" charset="0"/>
              </a:rPr>
              <a:t>INTEGRATED ENGLISH LITERACY AND CIVICS EDUCATION</a:t>
            </a:r>
            <a:endParaRPr lang="en-US" sz="3600" b="1" dirty="0">
              <a:solidFill>
                <a:schemeClr val="accent1">
                  <a:lumMod val="20000"/>
                  <a:lumOff val="80000"/>
                </a:schemeClr>
              </a:solidFill>
              <a:latin typeface="Tw Cen MT" panose="020B0602020104020603" pitchFamily="34" charset="0"/>
            </a:endParaRPr>
          </a:p>
        </p:txBody>
      </p:sp>
      <p:sp>
        <p:nvSpPr>
          <p:cNvPr id="3" name="Footer Placeholder 2"/>
          <p:cNvSpPr>
            <a:spLocks noGrp="1"/>
          </p:cNvSpPr>
          <p:nvPr>
            <p:ph type="ftr" sz="quarter" idx="11"/>
          </p:nvPr>
        </p:nvSpPr>
        <p:spPr/>
        <p:txBody>
          <a:bodyPr/>
          <a:lstStyle/>
          <a:p>
            <a:r>
              <a:rPr lang="en-US" dirty="0" smtClean="0"/>
              <a:t>U.S. Department of Education</a:t>
            </a:r>
            <a:endParaRPr lang="en-US" dirty="0"/>
          </a:p>
        </p:txBody>
      </p:sp>
      <p:sp>
        <p:nvSpPr>
          <p:cNvPr id="4" name="Slide Number Placeholder 3"/>
          <p:cNvSpPr>
            <a:spLocks noGrp="1"/>
          </p:cNvSpPr>
          <p:nvPr>
            <p:ph type="sldNum" sz="quarter" idx="12"/>
          </p:nvPr>
        </p:nvSpPr>
        <p:spPr/>
        <p:txBody>
          <a:bodyPr>
            <a:normAutofit lnSpcReduction="10000"/>
          </a:bodyPr>
          <a:lstStyle/>
          <a:p>
            <a:fld id="{1AD93096-5B34-4342-9326-69289CEAE4C2}" type="slidenum">
              <a:rPr lang="en-US" smtClean="0"/>
              <a:pPr/>
              <a:t>23</a:t>
            </a:fld>
            <a:endParaRPr lang="en-US" dirty="0">
              <a:solidFill>
                <a:srgbClr val="FFFFFF"/>
              </a:solidFill>
            </a:endParaRPr>
          </a:p>
        </p:txBody>
      </p:sp>
      <p:sp>
        <p:nvSpPr>
          <p:cNvPr id="5" name="Content Placeholder 4"/>
          <p:cNvSpPr>
            <a:spLocks noGrp="1"/>
          </p:cNvSpPr>
          <p:nvPr>
            <p:ph idx="1"/>
          </p:nvPr>
        </p:nvSpPr>
        <p:spPr>
          <a:xfrm>
            <a:off x="0" y="2743200"/>
            <a:ext cx="9144000" cy="4114800"/>
          </a:xfrm>
          <a:solidFill>
            <a:srgbClr val="FFFFFF"/>
          </a:solidFill>
        </p:spPr>
        <p:txBody>
          <a:bodyPr>
            <a:normAutofit/>
          </a:bodyPr>
          <a:lstStyle/>
          <a:p>
            <a:r>
              <a:rPr lang="en-US" sz="2000" dirty="0" smtClean="0">
                <a:solidFill>
                  <a:schemeClr val="bg1"/>
                </a:solidFill>
              </a:rPr>
              <a:t>Codifies the IEL/CE program, previously funded through annual appropriations</a:t>
            </a:r>
          </a:p>
          <a:p>
            <a:r>
              <a:rPr lang="en-US" sz="2000" dirty="0" smtClean="0">
                <a:solidFill>
                  <a:schemeClr val="bg1"/>
                </a:solidFill>
              </a:rPr>
              <a:t>Provides instruction in literacy and English language acquisition, </a:t>
            </a:r>
            <a:r>
              <a:rPr lang="en-US" sz="2000" dirty="0">
                <a:solidFill>
                  <a:schemeClr val="bg1"/>
                </a:solidFill>
              </a:rPr>
              <a:t>civic </a:t>
            </a:r>
            <a:r>
              <a:rPr lang="en-US" sz="2000" dirty="0" smtClean="0">
                <a:solidFill>
                  <a:schemeClr val="bg1"/>
                </a:solidFill>
              </a:rPr>
              <a:t>participation and the rights and responsibilities of citizens, and workforce training</a:t>
            </a:r>
          </a:p>
          <a:p>
            <a:r>
              <a:rPr lang="en-US" sz="2000" dirty="0" smtClean="0">
                <a:solidFill>
                  <a:schemeClr val="bg1"/>
                </a:solidFill>
              </a:rPr>
              <a:t>Activities must be </a:t>
            </a:r>
            <a:r>
              <a:rPr lang="en-US" sz="2000" b="1" dirty="0" smtClean="0">
                <a:solidFill>
                  <a:schemeClr val="bg1"/>
                </a:solidFill>
              </a:rPr>
              <a:t>provided in combination with IET activities</a:t>
            </a:r>
          </a:p>
          <a:p>
            <a:r>
              <a:rPr lang="en-US" sz="2000" dirty="0" smtClean="0">
                <a:solidFill>
                  <a:schemeClr val="bg1"/>
                </a:solidFill>
              </a:rPr>
              <a:t>Focuses program design and goal on </a:t>
            </a:r>
            <a:r>
              <a:rPr lang="en-US" sz="2000" b="1" dirty="0" smtClean="0">
                <a:solidFill>
                  <a:schemeClr val="bg1"/>
                </a:solidFill>
              </a:rPr>
              <a:t>preparing adults for employment in in-demand industries and in coordination with local workforce system</a:t>
            </a:r>
          </a:p>
          <a:p>
            <a:r>
              <a:rPr lang="en-US" sz="2000" dirty="0">
                <a:solidFill>
                  <a:schemeClr val="bg1"/>
                </a:solidFill>
              </a:rPr>
              <a:t>R</a:t>
            </a:r>
            <a:r>
              <a:rPr lang="en-US" sz="2000" dirty="0" smtClean="0">
                <a:solidFill>
                  <a:schemeClr val="bg1"/>
                </a:solidFill>
              </a:rPr>
              <a:t>eserves 12% of appropriations to support IEL/CE activities</a:t>
            </a:r>
          </a:p>
        </p:txBody>
      </p:sp>
      <p:pic>
        <p:nvPicPr>
          <p:cNvPr id="12290" name="Picture 2" descr="C:\Users\BHasskamp\AppData\Local\Microsoft\Windows\Temporary Internet Files\Content.IE5\MG3H6NMU\MC90043255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1483" y="519080"/>
            <a:ext cx="2681034" cy="268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3721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BHasskamp\AppData\Local\Microsoft\Windows\Temporary Internet Files\Content.IE5\7KQ3EKGF\MP900382691[1].jpg"/>
          <p:cNvPicPr>
            <a:picLocks noChangeAspect="1" noChangeArrowheads="1"/>
          </p:cNvPicPr>
          <p:nvPr/>
        </p:nvPicPr>
        <p:blipFill rotWithShape="1">
          <a:blip r:embed="rId2">
            <a:extLst>
              <a:ext uri="{28A0092B-C50C-407E-A947-70E740481C1C}">
                <a14:useLocalDpi xmlns:a14="http://schemas.microsoft.com/office/drawing/2010/main" val="0"/>
              </a:ext>
            </a:extLst>
          </a:blip>
          <a:srcRect l="22164" t="22394" r="8260" b="31262"/>
          <a:stretch/>
        </p:blipFill>
        <p:spPr bwMode="auto">
          <a:xfrm>
            <a:off x="0" y="2667001"/>
            <a:ext cx="9144000" cy="435048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0" y="533400"/>
            <a:ext cx="9144000" cy="2590800"/>
          </a:xfrm>
          <a:gradFill flip="none" rotWithShape="1">
            <a:gsLst>
              <a:gs pos="0">
                <a:srgbClr val="FFFFFF">
                  <a:alpha val="0"/>
                </a:srgbClr>
              </a:gs>
              <a:gs pos="100000">
                <a:srgbClr val="FFFFFF"/>
              </a:gs>
              <a:gs pos="12000">
                <a:srgbClr val="FFFFFF"/>
              </a:gs>
            </a:gsLst>
            <a:lin ang="16200000" scaled="1"/>
            <a:tileRect/>
          </a:gradFill>
        </p:spPr>
        <p:txBody>
          <a:bodyPr anchor="t">
            <a:normAutofit fontScale="85000" lnSpcReduction="10000"/>
          </a:bodyPr>
          <a:lstStyle/>
          <a:p>
            <a:pPr marL="274320" indent="0">
              <a:buNone/>
            </a:pPr>
            <a:r>
              <a:rPr lang="en-US" sz="3600" dirty="0" smtClean="0">
                <a:solidFill>
                  <a:schemeClr val="bg2"/>
                </a:solidFill>
                <a:latin typeface="Arial" panose="020B0604020202020204" pitchFamily="34" charset="0"/>
                <a:cs typeface="Arial" panose="020B0604020202020204" pitchFamily="34" charset="0"/>
              </a:rPr>
              <a:t>Based on this information:</a:t>
            </a:r>
          </a:p>
          <a:p>
            <a:pPr marL="1017270" indent="-742950">
              <a:buClr>
                <a:schemeClr val="tx1"/>
              </a:buClr>
              <a:buFont typeface="+mj-lt"/>
              <a:buAutoNum type="arabicPeriod"/>
            </a:pPr>
            <a:r>
              <a:rPr lang="en-US" sz="3600" dirty="0" smtClean="0">
                <a:solidFill>
                  <a:schemeClr val="bg2"/>
                </a:solidFill>
                <a:latin typeface="Arial" panose="020B0604020202020204" pitchFamily="34" charset="0"/>
                <a:cs typeface="Arial" panose="020B0604020202020204" pitchFamily="34" charset="0"/>
              </a:rPr>
              <a:t>What questions do you have?</a:t>
            </a:r>
          </a:p>
          <a:p>
            <a:pPr marL="1017270" indent="-742950">
              <a:buClr>
                <a:schemeClr val="tx1"/>
              </a:buClr>
              <a:buFont typeface="+mj-lt"/>
              <a:buAutoNum type="arabicPeriod"/>
            </a:pPr>
            <a:r>
              <a:rPr lang="en-US" sz="3600" dirty="0" smtClean="0">
                <a:solidFill>
                  <a:schemeClr val="bg2"/>
                </a:solidFill>
                <a:latin typeface="Arial" panose="020B0604020202020204" pitchFamily="34" charset="0"/>
                <a:cs typeface="Arial" panose="020B0604020202020204" pitchFamily="34" charset="0"/>
              </a:rPr>
              <a:t>What issues stand out?</a:t>
            </a:r>
          </a:p>
          <a:p>
            <a:pPr marL="1017270" indent="-742950">
              <a:buClr>
                <a:schemeClr val="tx1"/>
              </a:buClr>
              <a:buFont typeface="+mj-lt"/>
              <a:buAutoNum type="arabicPeriod"/>
            </a:pPr>
            <a:r>
              <a:rPr lang="en-US" sz="3600" dirty="0" smtClean="0">
                <a:solidFill>
                  <a:schemeClr val="bg2"/>
                </a:solidFill>
                <a:latin typeface="Arial" panose="020B0604020202020204" pitchFamily="34" charset="0"/>
                <a:cs typeface="Arial" panose="020B0604020202020204" pitchFamily="34" charset="0"/>
              </a:rPr>
              <a:t>What are you already doing in these areas?</a:t>
            </a:r>
            <a:endParaRPr lang="en-US" sz="3600" dirty="0">
              <a:solidFill>
                <a:schemeClr val="bg2"/>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0"/>
            <a:ext cx="9144000" cy="563562"/>
          </a:xfrm>
          <a:solidFill>
            <a:srgbClr val="FFFFFF"/>
          </a:solidFill>
        </p:spPr>
        <p:txBody>
          <a:bodyPr/>
          <a:lstStyle/>
          <a:p>
            <a:pPr algn="l"/>
            <a:r>
              <a:rPr lang="en-US" b="1" dirty="0" smtClean="0">
                <a:solidFill>
                  <a:schemeClr val="tx1"/>
                </a:solidFill>
                <a:latin typeface="+mn-lt"/>
              </a:rPr>
              <a:t>Discussion:  New Activities</a:t>
            </a:r>
            <a:endParaRPr lang="en-US" b="1" dirty="0">
              <a:solidFill>
                <a:schemeClr val="tx1"/>
              </a:solidFill>
              <a:latin typeface="+mn-lt"/>
            </a:endParaRPr>
          </a:p>
        </p:txBody>
      </p:sp>
    </p:spTree>
    <p:extLst>
      <p:ext uri="{BB962C8B-B14F-4D97-AF65-F5344CB8AC3E}">
        <p14:creationId xmlns:p14="http://schemas.microsoft.com/office/powerpoint/2010/main" val="21588909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343400"/>
            <a:ext cx="6553200" cy="1401763"/>
          </a:xfrm>
        </p:spPr>
        <p:txBody>
          <a:bodyPr>
            <a:normAutofit/>
          </a:bodyPr>
          <a:lstStyle/>
          <a:p>
            <a:pPr marL="274320" indent="0">
              <a:buNone/>
            </a:pPr>
            <a:r>
              <a:rPr lang="en-US" dirty="0"/>
              <a:t>Office of Career, Technical, and Adult Education</a:t>
            </a:r>
          </a:p>
          <a:p>
            <a:pPr marL="274320" indent="0">
              <a:buNone/>
            </a:pPr>
            <a:r>
              <a:rPr lang="en-US" dirty="0" smtClean="0"/>
              <a:t>U.S. Department of Education</a:t>
            </a:r>
          </a:p>
        </p:txBody>
      </p:sp>
      <p:sp>
        <p:nvSpPr>
          <p:cNvPr id="4" name="Title 3"/>
          <p:cNvSpPr>
            <a:spLocks noGrp="1"/>
          </p:cNvSpPr>
          <p:nvPr>
            <p:ph type="title"/>
          </p:nvPr>
        </p:nvSpPr>
        <p:spPr>
          <a:xfrm>
            <a:off x="-23037" y="2133600"/>
            <a:ext cx="9144000" cy="2362200"/>
          </a:xfrm>
        </p:spPr>
        <p:txBody>
          <a:bodyPr/>
          <a:lstStyle/>
          <a:p>
            <a:pPr algn="l"/>
            <a:r>
              <a:rPr lang="en-US" sz="4800" dirty="0" smtClean="0"/>
              <a:t>Performance </a:t>
            </a:r>
            <a:br>
              <a:rPr lang="en-US" sz="4800" dirty="0" smtClean="0"/>
            </a:br>
            <a:r>
              <a:rPr lang="en-US" sz="4800" dirty="0" smtClean="0"/>
              <a:t>Accountability </a:t>
            </a:r>
            <a:br>
              <a:rPr lang="en-US" sz="4800" dirty="0" smtClean="0"/>
            </a:br>
            <a:r>
              <a:rPr lang="en-US" sz="4800" dirty="0" smtClean="0"/>
              <a:t>System Overview</a:t>
            </a:r>
            <a:r>
              <a:rPr lang="en-US" sz="4800" dirty="0"/>
              <a:t/>
            </a:r>
            <a:br>
              <a:rPr lang="en-US" sz="4800" dirty="0"/>
            </a:br>
            <a:endParaRPr lang="en-US" sz="4800" dirty="0"/>
          </a:p>
        </p:txBody>
      </p:sp>
      <p:pic>
        <p:nvPicPr>
          <p:cNvPr id="4098" name="Picture 2" descr="C:\Users\BHasskamp\AppData\Local\Microsoft\Windows\Temporary Internet Files\Content.IE5\98YIOJPX\MP900448685[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416" b="100000" l="177" r="93640">
                        <a14:foregroundMark x1="61661" y1="22968" x2="69965" y2="29564"/>
                        <a14:foregroundMark x1="69965" y1="29564" x2="66784" y2="23675"/>
                      </a14:backgroundRemoval>
                    </a14:imgEffect>
                  </a14:imgLayer>
                </a14:imgProps>
              </a:ext>
              <a:ext uri="{28A0092B-C50C-407E-A947-70E740481C1C}">
                <a14:useLocalDpi xmlns:a14="http://schemas.microsoft.com/office/drawing/2010/main" val="0"/>
              </a:ext>
            </a:extLst>
          </a:blip>
          <a:srcRect t="4393" r="10000"/>
          <a:stretch/>
        </p:blipFill>
        <p:spPr bwMode="auto">
          <a:xfrm>
            <a:off x="5384663" y="93921"/>
            <a:ext cx="4292737" cy="684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02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563562"/>
          </a:xfrm>
        </p:spPr>
        <p:txBody>
          <a:bodyPr>
            <a:normAutofit fontScale="90000"/>
          </a:bodyPr>
          <a:lstStyle/>
          <a:p>
            <a:r>
              <a:rPr lang="en-US" dirty="0" smtClean="0"/>
              <a:t>Purpose</a:t>
            </a:r>
            <a:endParaRPr lang="en-US" dirty="0"/>
          </a:p>
        </p:txBody>
      </p:sp>
      <p:sp>
        <p:nvSpPr>
          <p:cNvPr id="3" name="Content Placeholder 2"/>
          <p:cNvSpPr>
            <a:spLocks noGrp="1"/>
          </p:cNvSpPr>
          <p:nvPr>
            <p:ph idx="1"/>
          </p:nvPr>
        </p:nvSpPr>
        <p:spPr>
          <a:xfrm>
            <a:off x="1" y="762000"/>
            <a:ext cx="4495799" cy="5715000"/>
          </a:xfrm>
        </p:spPr>
        <p:txBody>
          <a:bodyPr>
            <a:normAutofit/>
          </a:bodyPr>
          <a:lstStyle/>
          <a:p>
            <a:pPr marL="274320" indent="0" algn="ctr">
              <a:buNone/>
            </a:pPr>
            <a:r>
              <a:rPr lang="en-US" sz="3200" i="1" dirty="0" smtClean="0"/>
              <a:t>“…establish performance accountability measures that apply across the core programs to assess the effectiveness of States and local areas…in achieving positive outcomes for individuals served by those programs”</a:t>
            </a:r>
            <a:endParaRPr lang="en-US" sz="3200" i="1"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26</a:t>
            </a:fld>
            <a:endParaRPr lang="en-US" dirty="0"/>
          </a:p>
        </p:txBody>
      </p:sp>
      <p:pic>
        <p:nvPicPr>
          <p:cNvPr id="6" name="Picture 2" descr="C:\Users\BHasskamp\AppData\Local\Microsoft\Windows\Temporary Internet Files\Content.IE5\98YIOJPX\MP900448685[1].jpg"/>
          <p:cNvPicPr>
            <a:picLocks noChangeAspect="1" noChangeArrowheads="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3416" b="100000" l="177" r="93640">
                        <a14:foregroundMark x1="61661" y1="22968" x2="69965" y2="29564"/>
                        <a14:foregroundMark x1="69965" y1="29564" x2="66784" y2="23675"/>
                      </a14:backgroundRemoval>
                    </a14:imgEffect>
                  </a14:imgLayer>
                </a14:imgProps>
              </a:ext>
              <a:ext uri="{28A0092B-C50C-407E-A947-70E740481C1C}">
                <a14:useLocalDpi xmlns:a14="http://schemas.microsoft.com/office/drawing/2010/main" val="0"/>
              </a:ext>
            </a:extLst>
          </a:blip>
          <a:srcRect t="4393" r="10000"/>
          <a:stretch/>
        </p:blipFill>
        <p:spPr bwMode="auto">
          <a:xfrm>
            <a:off x="5562600" y="93920"/>
            <a:ext cx="4292737" cy="68402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BHasskamp\AppData\Local\Microsoft\Windows\Temporary Internet Files\Content.IE5\98YIOJPX\MP900448685[1].jpg"/>
          <p:cNvPicPr>
            <a:picLocks noChangeAspect="1" noChangeArrowheads="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3416" b="100000" l="177" r="93640">
                        <a14:foregroundMark x1="61661" y1="22968" x2="69965" y2="29564"/>
                        <a14:foregroundMark x1="69965" y1="29564" x2="66784" y2="23675"/>
                      </a14:backgroundRemoval>
                    </a14:imgEffect>
                  </a14:imgLayer>
                </a14:imgProps>
              </a:ext>
              <a:ext uri="{28A0092B-C50C-407E-A947-70E740481C1C}">
                <a14:useLocalDpi xmlns:a14="http://schemas.microsoft.com/office/drawing/2010/main" val="0"/>
              </a:ext>
            </a:extLst>
          </a:blip>
          <a:srcRect t="4393" r="10000"/>
          <a:stretch/>
        </p:blipFill>
        <p:spPr bwMode="auto">
          <a:xfrm>
            <a:off x="5029200" y="93921"/>
            <a:ext cx="4292737" cy="68402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Hasskamp\AppData\Local\Microsoft\Windows\Temporary Internet Files\Content.IE5\98YIOJPX\MP900448685[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16" b="100000" l="177" r="93640">
                        <a14:foregroundMark x1="61661" y1="22968" x2="69965" y2="29564"/>
                        <a14:foregroundMark x1="69965" y1="29564" x2="66784" y2="23675"/>
                      </a14:backgroundRemoval>
                    </a14:imgEffect>
                  </a14:imgLayer>
                </a14:imgProps>
              </a:ext>
              <a:ext uri="{28A0092B-C50C-407E-A947-70E740481C1C}">
                <a14:useLocalDpi xmlns:a14="http://schemas.microsoft.com/office/drawing/2010/main" val="0"/>
              </a:ext>
            </a:extLst>
          </a:blip>
          <a:srcRect t="4393" r="10000"/>
          <a:stretch/>
        </p:blipFill>
        <p:spPr bwMode="auto">
          <a:xfrm>
            <a:off x="4495800" y="93921"/>
            <a:ext cx="4292737" cy="684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472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Changes in performance requirements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06078268"/>
              </p:ext>
            </p:extLst>
          </p:nvPr>
        </p:nvGraphicFramePr>
        <p:xfrm>
          <a:off x="394137" y="1295399"/>
          <a:ext cx="8229600" cy="4572001"/>
        </p:xfrm>
        <a:graphic>
          <a:graphicData uri="http://schemas.openxmlformats.org/drawingml/2006/table">
            <a:tbl>
              <a:tblPr firstRow="1" bandRow="1">
                <a:tableStyleId>{5C22544A-7EE6-4342-B048-85BDC9FD1C3A}</a:tableStyleId>
              </a:tblPr>
              <a:tblGrid>
                <a:gridCol w="4038600"/>
                <a:gridCol w="228600"/>
                <a:gridCol w="3962400"/>
              </a:tblGrid>
              <a:tr h="480370">
                <a:tc>
                  <a:txBody>
                    <a:bodyPr/>
                    <a:lstStyle/>
                    <a:p>
                      <a:pPr algn="ctr"/>
                      <a:r>
                        <a:rPr lang="en-US" sz="2400" dirty="0" smtClean="0">
                          <a:solidFill>
                            <a:schemeClr val="bg1"/>
                          </a:solidFill>
                          <a:latin typeface="Tw Cen MT" panose="020B0602020104020603" pitchFamily="34" charset="0"/>
                        </a:rPr>
                        <a:t>WIA</a:t>
                      </a:r>
                      <a:endParaRPr lang="en-US" sz="2400" dirty="0">
                        <a:solidFill>
                          <a:schemeClr val="bg1"/>
                        </a:solidFill>
                        <a:latin typeface="Tw Cen MT" panose="020B0602020104020603" pitchFamily="34" charset="0"/>
                      </a:endParaRPr>
                    </a:p>
                  </a:txBody>
                  <a:tcPr/>
                </a:tc>
                <a:tc rowSpan="4">
                  <a:txBody>
                    <a:bodyPr/>
                    <a:lstStyle/>
                    <a:p>
                      <a:endParaRPr lang="en-US" sz="2400" dirty="0">
                        <a:solidFill>
                          <a:srgbClr val="0C4790"/>
                        </a:solidFill>
                        <a:latin typeface="Tw Cen MT" panose="020B0602020104020603" pitchFamily="34" charset="0"/>
                      </a:endParaRPr>
                    </a:p>
                  </a:txBody>
                  <a:tcPr>
                    <a:solidFill>
                      <a:srgbClr val="0C4790"/>
                    </a:solidFill>
                  </a:tcPr>
                </a:tc>
                <a:tc>
                  <a:txBody>
                    <a:bodyPr/>
                    <a:lstStyle/>
                    <a:p>
                      <a:pPr algn="ctr"/>
                      <a:r>
                        <a:rPr lang="en-US" sz="2400" dirty="0" smtClean="0">
                          <a:solidFill>
                            <a:schemeClr val="bg1"/>
                          </a:solidFill>
                          <a:latin typeface="Tw Cen MT" panose="020B0602020104020603" pitchFamily="34" charset="0"/>
                        </a:rPr>
                        <a:t>WIOA</a:t>
                      </a:r>
                      <a:endParaRPr lang="en-US" sz="2400" dirty="0">
                        <a:solidFill>
                          <a:schemeClr val="bg1"/>
                        </a:solidFill>
                        <a:latin typeface="Tw Cen MT" panose="020B0602020104020603" pitchFamily="34" charset="0"/>
                      </a:endParaRPr>
                    </a:p>
                  </a:txBody>
                  <a:tcPr/>
                </a:tc>
              </a:tr>
              <a:tr h="95445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Tw Cen MT" panose="020B0602020104020603" pitchFamily="34" charset="0"/>
                        </a:rPr>
                        <a:t>Separate performance</a:t>
                      </a:r>
                      <a:r>
                        <a:rPr lang="en-US" sz="2000" baseline="0" dirty="0" smtClean="0">
                          <a:latin typeface="Tw Cen MT" panose="020B0602020104020603" pitchFamily="34" charset="0"/>
                        </a:rPr>
                        <a:t> indicators </a:t>
                      </a:r>
                      <a:r>
                        <a:rPr lang="en-US" sz="2000" dirty="0" smtClean="0">
                          <a:latin typeface="Tw Cen MT" panose="020B0602020104020603" pitchFamily="34" charset="0"/>
                        </a:rPr>
                        <a:t>for Title I and Title II programs</a:t>
                      </a:r>
                    </a:p>
                  </a:txBody>
                  <a:tcPr/>
                </a:tc>
                <a:tc vMerge="1">
                  <a:txBody>
                    <a:bodyPr/>
                    <a:lstStyle/>
                    <a:p>
                      <a:endParaRPr lang="en-US" dirty="0">
                        <a:solidFill>
                          <a:srgbClr val="0C4790"/>
                        </a:solidFill>
                      </a:endParaRPr>
                    </a:p>
                  </a:txBody>
                  <a:tcPr>
                    <a:solidFill>
                      <a:srgbClr val="0C479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Tw Cen MT" panose="020B0602020104020603" pitchFamily="34" charset="0"/>
                        </a:rPr>
                        <a:t>Core programs subject to 6 primary</a:t>
                      </a:r>
                      <a:r>
                        <a:rPr lang="en-US" sz="2000" baseline="0" dirty="0" smtClean="0">
                          <a:latin typeface="Tw Cen MT" panose="020B0602020104020603" pitchFamily="34" charset="0"/>
                        </a:rPr>
                        <a:t> indicators of performance </a:t>
                      </a:r>
                      <a:endParaRPr lang="en-US" sz="2000" dirty="0" smtClean="0">
                        <a:latin typeface="Tw Cen MT" panose="020B0602020104020603" pitchFamily="34" charset="0"/>
                      </a:endParaRPr>
                    </a:p>
                  </a:txBody>
                  <a:tcPr/>
                </a:tc>
              </a:tr>
              <a:tr h="2400607">
                <a:tc>
                  <a:txBody>
                    <a:bodyPr/>
                    <a:lstStyle/>
                    <a:p>
                      <a:r>
                        <a:rPr lang="en-US" sz="2000" dirty="0" smtClean="0">
                          <a:latin typeface="Tw Cen MT" panose="020B0602020104020603" pitchFamily="34" charset="0"/>
                        </a:rPr>
                        <a:t>AEFLA indicators include:</a:t>
                      </a:r>
                    </a:p>
                    <a:p>
                      <a:pPr marL="285750" indent="-285750">
                        <a:buFontTx/>
                        <a:buChar char="-"/>
                      </a:pPr>
                      <a:r>
                        <a:rPr lang="en-US" sz="2000" dirty="0" smtClean="0">
                          <a:latin typeface="Tw Cen MT" panose="020B0602020104020603" pitchFamily="34" charset="0"/>
                        </a:rPr>
                        <a:t>Improvements</a:t>
                      </a:r>
                      <a:r>
                        <a:rPr lang="en-US" sz="2000" baseline="0" dirty="0" smtClean="0">
                          <a:latin typeface="Tw Cen MT" panose="020B0602020104020603" pitchFamily="34" charset="0"/>
                        </a:rPr>
                        <a:t> in literacy skill levels </a:t>
                      </a:r>
                    </a:p>
                    <a:p>
                      <a:pPr marL="285750" indent="-285750">
                        <a:buFontTx/>
                        <a:buChar char="-"/>
                      </a:pPr>
                      <a:r>
                        <a:rPr lang="en-US" sz="2000" baseline="0" dirty="0" smtClean="0">
                          <a:latin typeface="Tw Cen MT" panose="020B0602020104020603" pitchFamily="34" charset="0"/>
                        </a:rPr>
                        <a:t>Receipt of HS diploma or equivalent</a:t>
                      </a:r>
                    </a:p>
                    <a:p>
                      <a:pPr marL="285750" indent="-285750">
                        <a:buFontTx/>
                        <a:buChar char="-"/>
                      </a:pPr>
                      <a:r>
                        <a:rPr lang="en-US" sz="2000" baseline="0" dirty="0" smtClean="0">
                          <a:latin typeface="Tw Cen MT" panose="020B0602020104020603" pitchFamily="34" charset="0"/>
                        </a:rPr>
                        <a:t>Enter/retain employment or placement/retention/completion of PSE or training</a:t>
                      </a:r>
                    </a:p>
                  </a:txBody>
                  <a:tcPr/>
                </a:tc>
                <a:tc vMerge="1">
                  <a:txBody>
                    <a:bodyPr/>
                    <a:lstStyle/>
                    <a:p>
                      <a:endParaRPr lang="en-US" dirty="0">
                        <a:solidFill>
                          <a:srgbClr val="0C4790"/>
                        </a:solidFill>
                      </a:endParaRPr>
                    </a:p>
                  </a:txBody>
                  <a:tcPr>
                    <a:solidFill>
                      <a:srgbClr val="0C479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aseline="0" dirty="0" smtClean="0">
                          <a:latin typeface="Tw Cen MT" panose="020B0602020104020603" pitchFamily="34" charset="0"/>
                        </a:rPr>
                        <a:t>Performance indicators related to: </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en-US" sz="2000" baseline="0" dirty="0" smtClean="0">
                          <a:latin typeface="Tw Cen MT" panose="020B0602020104020603" pitchFamily="34" charset="0"/>
                        </a:rPr>
                        <a:t>Employment </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en-US" sz="2000" baseline="0" dirty="0" smtClean="0">
                          <a:latin typeface="Tw Cen MT" panose="020B0602020104020603" pitchFamily="34" charset="0"/>
                        </a:rPr>
                        <a:t>Earnings </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en-US" sz="2000" baseline="0" dirty="0" smtClean="0">
                          <a:latin typeface="Tw Cen MT" panose="020B0602020104020603" pitchFamily="34" charset="0"/>
                        </a:rPr>
                        <a:t>Credential attainment </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en-US" sz="2000" baseline="0" dirty="0" smtClean="0">
                          <a:latin typeface="Tw Cen MT" panose="020B0602020104020603" pitchFamily="34" charset="0"/>
                        </a:rPr>
                        <a:t>Measurable skill gains </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en-US" sz="2000" baseline="0" dirty="0" smtClean="0">
                          <a:latin typeface="Tw Cen MT" panose="020B0602020104020603" pitchFamily="34" charset="0"/>
                        </a:rPr>
                        <a:t>Serving employers</a:t>
                      </a:r>
                    </a:p>
                    <a:p>
                      <a:endParaRPr lang="en-US" sz="2000" dirty="0">
                        <a:latin typeface="Tw Cen MT" panose="020B0602020104020603" pitchFamily="34" charset="0"/>
                      </a:endParaRPr>
                    </a:p>
                  </a:txBody>
                  <a:tcPr/>
                </a:tc>
              </a:tr>
              <a:tr h="7365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Tw Cen MT" panose="020B0602020104020603" pitchFamily="34" charset="0"/>
                        </a:rPr>
                        <a:t>Incentive</a:t>
                      </a:r>
                      <a:r>
                        <a:rPr lang="en-US" sz="2000" baseline="0" dirty="0" smtClean="0">
                          <a:latin typeface="Tw Cen MT" panose="020B0602020104020603" pitchFamily="34" charset="0"/>
                        </a:rPr>
                        <a:t>s for States that exceed targets</a:t>
                      </a:r>
                      <a:endParaRPr lang="en-US" sz="2000" dirty="0" smtClean="0">
                        <a:latin typeface="Tw Cen MT" panose="020B0602020104020603" pitchFamily="34" charset="0"/>
                      </a:endParaRPr>
                    </a:p>
                  </a:txBody>
                  <a:tcPr/>
                </a:tc>
                <a:tc vMerge="1">
                  <a:txBody>
                    <a:bodyPr/>
                    <a:lstStyle/>
                    <a:p>
                      <a:endParaRPr lang="en-US" dirty="0">
                        <a:solidFill>
                          <a:srgbClr val="0C4790"/>
                        </a:solidFill>
                      </a:endParaRPr>
                    </a:p>
                  </a:txBody>
                  <a:tcPr>
                    <a:solidFill>
                      <a:srgbClr val="0C479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Tw Cen MT" panose="020B0602020104020603" pitchFamily="34" charset="0"/>
                        </a:rPr>
                        <a:t>Sanctions for States that fail</a:t>
                      </a:r>
                      <a:r>
                        <a:rPr lang="en-US" sz="2000" baseline="0" dirty="0" smtClean="0">
                          <a:latin typeface="Tw Cen MT" panose="020B0602020104020603" pitchFamily="34" charset="0"/>
                        </a:rPr>
                        <a:t> to meet targets</a:t>
                      </a:r>
                      <a:endParaRPr lang="en-US" sz="2000" dirty="0" smtClean="0">
                        <a:latin typeface="Tw Cen MT" panose="020B0602020104020603" pitchFamily="34" charset="0"/>
                      </a:endParaRPr>
                    </a:p>
                  </a:txBody>
                  <a:tcPr/>
                </a:tc>
              </a:tr>
            </a:tbl>
          </a:graphicData>
        </a:graphic>
      </p:graphicFrame>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27</a:t>
            </a:fld>
            <a:endParaRPr lang="en-US" dirty="0"/>
          </a:p>
        </p:txBody>
      </p:sp>
    </p:spTree>
    <p:extLst>
      <p:ext uri="{BB962C8B-B14F-4D97-AF65-F5344CB8AC3E}">
        <p14:creationId xmlns:p14="http://schemas.microsoft.com/office/powerpoint/2010/main" val="2267487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lumMod val="75000"/>
                  </a:schemeClr>
                </a:solidFill>
              </a:rPr>
              <a:t>Performance indicators 1-3</a:t>
            </a:r>
            <a:endParaRPr lang="en-US" dirty="0">
              <a:solidFill>
                <a:schemeClr val="accent1">
                  <a:lumMod val="75000"/>
                </a:schemeClr>
              </a:solidFill>
            </a:endParaRPr>
          </a:p>
        </p:txBody>
      </p:sp>
      <p:sp>
        <p:nvSpPr>
          <p:cNvPr id="3" name="Content Placeholder 2"/>
          <p:cNvSpPr>
            <a:spLocks noGrp="1"/>
          </p:cNvSpPr>
          <p:nvPr>
            <p:ph idx="1"/>
          </p:nvPr>
        </p:nvSpPr>
        <p:spPr>
          <a:xfrm>
            <a:off x="457200" y="1295400"/>
            <a:ext cx="8229600" cy="4727028"/>
          </a:xfrm>
        </p:spPr>
        <p:txBody>
          <a:bodyPr>
            <a:normAutofit/>
          </a:bodyPr>
          <a:lstStyle/>
          <a:p>
            <a:pPr marL="274320" indent="0">
              <a:buNone/>
            </a:pPr>
            <a:r>
              <a:rPr lang="en-US" sz="3200" dirty="0" smtClean="0"/>
              <a:t>Core programs required to report:</a:t>
            </a:r>
            <a:endParaRPr lang="en-US" sz="1800" dirty="0"/>
          </a:p>
          <a:p>
            <a:pPr marL="747713" indent="-474663">
              <a:buAutoNum type="arabicParenBoth"/>
            </a:pPr>
            <a:r>
              <a:rPr lang="en-US" sz="2800" dirty="0" smtClean="0"/>
              <a:t>Percentage of program participants in unsubsidized employment during second quarter after exit</a:t>
            </a:r>
          </a:p>
          <a:p>
            <a:pPr marL="747713" indent="-474663">
              <a:buAutoNum type="arabicParenBoth"/>
            </a:pPr>
            <a:r>
              <a:rPr lang="en-US" sz="2800" dirty="0" smtClean="0"/>
              <a:t>Percentage of program participants in unsubsidized employment during fourth quarter after exit</a:t>
            </a:r>
          </a:p>
          <a:p>
            <a:pPr marL="747713" indent="-474663">
              <a:buAutoNum type="arabicParenBoth"/>
            </a:pPr>
            <a:r>
              <a:rPr lang="en-US" sz="2800" dirty="0" smtClean="0"/>
              <a:t>Median earnings of program participants employed during second quarter after exit</a:t>
            </a:r>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28</a:t>
            </a:fld>
            <a:endParaRPr lang="en-US" dirty="0"/>
          </a:p>
        </p:txBody>
      </p:sp>
      <p:pic>
        <p:nvPicPr>
          <p:cNvPr id="6" name="Picture 2" descr="C:\Users\BHasskamp\AppData\Local\Microsoft\Windows\Temporary Internet Files\Content.IE5\MG3H6NMU\MC90044170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460" y="-143540"/>
            <a:ext cx="1591340" cy="1591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838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lumMod val="75000"/>
                  </a:schemeClr>
                </a:solidFill>
              </a:rPr>
              <a:t>Performance indicator 4</a:t>
            </a:r>
            <a:endParaRPr lang="en-US" dirty="0">
              <a:solidFill>
                <a:schemeClr val="accent1">
                  <a:lumMod val="75000"/>
                </a:schemeClr>
              </a:solidFill>
            </a:endParaRPr>
          </a:p>
        </p:txBody>
      </p:sp>
      <p:sp>
        <p:nvSpPr>
          <p:cNvPr id="3" name="Content Placeholder 2"/>
          <p:cNvSpPr>
            <a:spLocks noGrp="1"/>
          </p:cNvSpPr>
          <p:nvPr>
            <p:ph idx="1"/>
          </p:nvPr>
        </p:nvSpPr>
        <p:spPr>
          <a:xfrm>
            <a:off x="457200" y="1295400"/>
            <a:ext cx="8229600" cy="5181600"/>
          </a:xfrm>
        </p:spPr>
        <p:txBody>
          <a:bodyPr>
            <a:normAutofit/>
          </a:bodyPr>
          <a:lstStyle/>
          <a:p>
            <a:pPr marL="803275" indent="-530225">
              <a:buFont typeface="+mj-lt"/>
              <a:buAutoNum type="arabicParenR" startAt="4"/>
            </a:pPr>
            <a:r>
              <a:rPr lang="en-US" sz="2800" dirty="0" smtClean="0"/>
              <a:t>Percentage </a:t>
            </a:r>
            <a:r>
              <a:rPr lang="en-US" sz="2800" dirty="0"/>
              <a:t>of program participants who obtain a </a:t>
            </a:r>
            <a:r>
              <a:rPr lang="en-US" sz="2800" dirty="0" smtClean="0"/>
              <a:t> postsecondary </a:t>
            </a:r>
            <a:r>
              <a:rPr lang="en-US" sz="2800" dirty="0"/>
              <a:t>credential or high school </a:t>
            </a:r>
            <a:r>
              <a:rPr lang="en-US" sz="2800" dirty="0" smtClean="0"/>
              <a:t>diploma</a:t>
            </a:r>
          </a:p>
          <a:p>
            <a:pPr lvl="1">
              <a:buFont typeface="Courier New" panose="02070309020205020404" pitchFamily="49" charset="0"/>
              <a:buChar char="o"/>
            </a:pPr>
            <a:r>
              <a:rPr lang="en-US" sz="2800" dirty="0" smtClean="0"/>
              <a:t>Participants </a:t>
            </a:r>
            <a:r>
              <a:rPr lang="en-US" sz="2800" dirty="0"/>
              <a:t>attaining a high school diploma may only be counted if they entered or retained employment within one year after exit,  </a:t>
            </a:r>
            <a:r>
              <a:rPr lang="en-US" sz="2800" b="1" i="1" u="sng" dirty="0"/>
              <a:t>or</a:t>
            </a:r>
            <a:r>
              <a:rPr lang="en-US" sz="2800" dirty="0"/>
              <a:t> </a:t>
            </a:r>
          </a:p>
          <a:p>
            <a:pPr lvl="1">
              <a:buFont typeface="Courier New"/>
              <a:buChar char="o"/>
            </a:pPr>
            <a:r>
              <a:rPr lang="en-US" sz="2800" dirty="0"/>
              <a:t>A</a:t>
            </a:r>
            <a:r>
              <a:rPr lang="en-US" sz="2800" dirty="0" smtClean="0"/>
              <a:t>re </a:t>
            </a:r>
            <a:r>
              <a:rPr lang="en-US" sz="2800" dirty="0"/>
              <a:t>in an education or training program leading to a postsecondary credential within one year after exit</a:t>
            </a:r>
          </a:p>
          <a:p>
            <a:pPr marL="274320" indent="0">
              <a:buNone/>
            </a:pPr>
            <a:endParaRPr lang="en-US"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29</a:t>
            </a:fld>
            <a:endParaRPr lang="en-US" dirty="0"/>
          </a:p>
        </p:txBody>
      </p:sp>
      <p:pic>
        <p:nvPicPr>
          <p:cNvPr id="6" name="Picture 2" descr="C:\Users\BHasskamp\AppData\Local\Microsoft\Windows\Temporary Internet Files\Content.IE5\MG3H6NMU\MC90044170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460" y="-143540"/>
            <a:ext cx="1591340" cy="1591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043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a:solidFill>
            <a:schemeClr val="bg2"/>
          </a:solidFill>
        </p:spPr>
        <p:txBody>
          <a:bodyPr>
            <a:normAutofit/>
          </a:bodyPr>
          <a:lstStyle/>
          <a:p>
            <a:r>
              <a:rPr lang="en-US" dirty="0" smtClean="0">
                <a:solidFill>
                  <a:srgbClr val="FFF8E7"/>
                </a:solidFill>
              </a:rPr>
              <a:t>Key principles of </a:t>
            </a:r>
            <a:r>
              <a:rPr lang="en-US" dirty="0" err="1" smtClean="0">
                <a:solidFill>
                  <a:srgbClr val="FFF8E7"/>
                </a:solidFill>
              </a:rPr>
              <a:t>wioa</a:t>
            </a:r>
            <a:endParaRPr lang="en-US" dirty="0">
              <a:solidFill>
                <a:srgbClr val="FFF8E7"/>
              </a:solidFill>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194550443"/>
              </p:ext>
            </p:extLst>
          </p:nvPr>
        </p:nvGraphicFramePr>
        <p:xfrm>
          <a:off x="152400" y="838200"/>
          <a:ext cx="89916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3</a:t>
            </a:fld>
            <a:endParaRPr lang="en-US" dirty="0"/>
          </a:p>
        </p:txBody>
      </p:sp>
    </p:spTree>
    <p:extLst>
      <p:ext uri="{BB962C8B-B14F-4D97-AF65-F5344CB8AC3E}">
        <p14:creationId xmlns:p14="http://schemas.microsoft.com/office/powerpoint/2010/main" val="1901817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lumMod val="75000"/>
                  </a:schemeClr>
                </a:solidFill>
              </a:rPr>
              <a:t>Performance indicators 5-6</a:t>
            </a:r>
            <a:endParaRPr lang="en-US" dirty="0">
              <a:solidFill>
                <a:schemeClr val="accent1">
                  <a:lumMod val="75000"/>
                </a:schemeClr>
              </a:solidFill>
            </a:endParaRPr>
          </a:p>
        </p:txBody>
      </p:sp>
      <p:sp>
        <p:nvSpPr>
          <p:cNvPr id="3" name="Content Placeholder 2"/>
          <p:cNvSpPr>
            <a:spLocks noGrp="1"/>
          </p:cNvSpPr>
          <p:nvPr>
            <p:ph idx="1"/>
          </p:nvPr>
        </p:nvSpPr>
        <p:spPr>
          <a:xfrm>
            <a:off x="457200" y="1295400"/>
            <a:ext cx="8229600" cy="5105400"/>
          </a:xfrm>
        </p:spPr>
        <p:txBody>
          <a:bodyPr>
            <a:normAutofit/>
          </a:bodyPr>
          <a:lstStyle/>
          <a:p>
            <a:pPr marL="787400" indent="-514350">
              <a:buFont typeface="+mj-lt"/>
              <a:buAutoNum type="arabicParenR" startAt="5"/>
            </a:pPr>
            <a:r>
              <a:rPr lang="en-US" sz="2800" dirty="0" smtClean="0"/>
              <a:t>Percentage </a:t>
            </a:r>
            <a:r>
              <a:rPr lang="en-US" sz="2800" dirty="0"/>
              <a:t>of program participants who, during a program year, are in </a:t>
            </a:r>
            <a:r>
              <a:rPr lang="en-US" sz="2800" dirty="0" smtClean="0"/>
              <a:t>an </a:t>
            </a:r>
            <a:r>
              <a:rPr lang="en-US" sz="2800" dirty="0"/>
              <a:t>education or training program that leads to a postsecondary credential or employment and who are achieving measurable skill gains toward a credential or employment</a:t>
            </a:r>
          </a:p>
          <a:p>
            <a:pPr lvl="1">
              <a:buFont typeface="Courier New"/>
              <a:buChar char="o"/>
            </a:pPr>
            <a:r>
              <a:rPr lang="en-US" sz="2600" dirty="0" smtClean="0"/>
              <a:t>Statement of Managers report clarifies “measurable skill gains” to encourage </a:t>
            </a:r>
            <a:r>
              <a:rPr lang="en-US" sz="2600" b="1" dirty="0" smtClean="0"/>
              <a:t>Title II </a:t>
            </a:r>
            <a:r>
              <a:rPr lang="en-US" sz="2600" dirty="0" smtClean="0"/>
              <a:t>providers to serve all undereducated, low-level, and underprepared adults</a:t>
            </a:r>
          </a:p>
          <a:p>
            <a:pPr marL="788670" indent="-514350">
              <a:buFont typeface="+mj-lt"/>
              <a:buAutoNum type="arabicParenR" startAt="6"/>
            </a:pPr>
            <a:endParaRPr lang="en-US" sz="1000" dirty="0" smtClean="0"/>
          </a:p>
          <a:p>
            <a:pPr marL="788670" indent="-514350">
              <a:buFont typeface="+mj-lt"/>
              <a:buAutoNum type="arabicParenR" startAt="6"/>
            </a:pPr>
            <a:r>
              <a:rPr lang="en-US" sz="2800" dirty="0" smtClean="0"/>
              <a:t>Effectiveness in serving employers</a:t>
            </a:r>
          </a:p>
          <a:p>
            <a:pPr marL="274320" indent="0">
              <a:buNone/>
            </a:pPr>
            <a:endParaRPr lang="en-US"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30</a:t>
            </a:fld>
            <a:endParaRPr lang="en-US" dirty="0"/>
          </a:p>
        </p:txBody>
      </p:sp>
      <p:pic>
        <p:nvPicPr>
          <p:cNvPr id="2050" name="Picture 2" descr="C:\Users\BHasskamp\AppData\Local\Microsoft\Windows\Temporary Internet Files\Content.IE5\MG3H6NMU\MC90044170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460" y="-143540"/>
            <a:ext cx="1591340" cy="1591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66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lumMod val="75000"/>
                  </a:schemeClr>
                </a:solidFill>
              </a:rPr>
              <a:t>Adjusted levels of Performance</a:t>
            </a:r>
            <a:endParaRPr lang="en-US" dirty="0">
              <a:solidFill>
                <a:schemeClr val="accent1">
                  <a:lumMod val="75000"/>
                </a:schemeClr>
              </a:solidFill>
            </a:endParaRPr>
          </a:p>
        </p:txBody>
      </p:sp>
      <p:sp>
        <p:nvSpPr>
          <p:cNvPr id="11" name="Content Placeholder 10"/>
          <p:cNvSpPr>
            <a:spLocks noGrp="1"/>
          </p:cNvSpPr>
          <p:nvPr>
            <p:ph idx="1"/>
          </p:nvPr>
        </p:nvSpPr>
        <p:spPr>
          <a:xfrm>
            <a:off x="457200" y="838200"/>
            <a:ext cx="8229600" cy="990600"/>
          </a:xfrm>
        </p:spPr>
        <p:txBody>
          <a:bodyPr anchor="t">
            <a:normAutofit lnSpcReduction="10000"/>
          </a:bodyPr>
          <a:lstStyle/>
          <a:p>
            <a:pPr marL="274320" indent="0">
              <a:buNone/>
            </a:pPr>
            <a:r>
              <a:rPr lang="en-US" sz="2800" dirty="0"/>
              <a:t>States must negotiate targets </a:t>
            </a:r>
            <a:r>
              <a:rPr lang="en-US" sz="2800" dirty="0" smtClean="0"/>
              <a:t>for </a:t>
            </a:r>
            <a:r>
              <a:rPr lang="en-US" sz="2800" dirty="0"/>
              <a:t>each of the primary indicators of </a:t>
            </a:r>
            <a:r>
              <a:rPr lang="en-US" sz="2800" dirty="0" smtClean="0"/>
              <a:t>performance using several factors</a:t>
            </a:r>
            <a:endParaRPr lang="en-US" sz="2800" dirty="0"/>
          </a:p>
          <a:p>
            <a:pPr marL="274320" indent="0">
              <a:buNone/>
            </a:pPr>
            <a:endParaRPr lang="en-US"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31</a:t>
            </a:fld>
            <a:endParaRPr lang="en-US" dirty="0"/>
          </a:p>
        </p:txBody>
      </p:sp>
      <p:graphicFrame>
        <p:nvGraphicFramePr>
          <p:cNvPr id="12" name="Diagram 11"/>
          <p:cNvGraphicFramePr/>
          <p:nvPr>
            <p:extLst>
              <p:ext uri="{D42A27DB-BD31-4B8C-83A1-F6EECF244321}">
                <p14:modId xmlns:p14="http://schemas.microsoft.com/office/powerpoint/2010/main" val="3725428199"/>
              </p:ext>
            </p:extLst>
          </p:nvPr>
        </p:nvGraphicFramePr>
        <p:xfrm>
          <a:off x="304800" y="1752600"/>
          <a:ext cx="8458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7069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lumMod val="75000"/>
                  </a:schemeClr>
                </a:solidFill>
              </a:rPr>
              <a:t>Sanctions</a:t>
            </a:r>
            <a:endParaRPr lang="en-US" dirty="0">
              <a:solidFill>
                <a:schemeClr val="accent1">
                  <a:lumMod val="75000"/>
                </a:schemeClr>
              </a:solidFill>
            </a:endParaRPr>
          </a:p>
        </p:txBody>
      </p:sp>
      <p:sp>
        <p:nvSpPr>
          <p:cNvPr id="3" name="Content Placeholder 2"/>
          <p:cNvSpPr>
            <a:spLocks noGrp="1"/>
          </p:cNvSpPr>
          <p:nvPr>
            <p:ph idx="1"/>
          </p:nvPr>
        </p:nvSpPr>
        <p:spPr>
          <a:xfrm>
            <a:off x="457200" y="792163"/>
            <a:ext cx="8229600" cy="1036638"/>
          </a:xfrm>
        </p:spPr>
        <p:txBody>
          <a:bodyPr anchor="t"/>
          <a:lstStyle/>
          <a:p>
            <a:pPr marL="274320" indent="0">
              <a:buNone/>
            </a:pPr>
            <a:r>
              <a:rPr lang="en-US" sz="2600" dirty="0" smtClean="0"/>
              <a:t>States that fail to meet performance targets are subject to the following:</a:t>
            </a:r>
          </a:p>
          <a:p>
            <a:endParaRPr lang="en-US"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32</a:t>
            </a:fld>
            <a:endParaRPr lang="en-US" dirty="0"/>
          </a:p>
        </p:txBody>
      </p:sp>
      <p:graphicFrame>
        <p:nvGraphicFramePr>
          <p:cNvPr id="6" name="Content Placeholder 10"/>
          <p:cNvGraphicFramePr>
            <a:graphicFrameLocks/>
          </p:cNvGraphicFramePr>
          <p:nvPr>
            <p:extLst>
              <p:ext uri="{D42A27DB-BD31-4B8C-83A1-F6EECF244321}">
                <p14:modId xmlns:p14="http://schemas.microsoft.com/office/powerpoint/2010/main" val="1221391730"/>
              </p:ext>
            </p:extLst>
          </p:nvPr>
        </p:nvGraphicFramePr>
        <p:xfrm>
          <a:off x="533400" y="1981200"/>
          <a:ext cx="8229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3464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lumMod val="75000"/>
                  </a:schemeClr>
                </a:solidFill>
              </a:rPr>
              <a:t>Performance reports</a:t>
            </a:r>
            <a:endParaRPr lang="en-US" dirty="0">
              <a:solidFill>
                <a:schemeClr val="accent1">
                  <a:lumMod val="75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74918248"/>
              </p:ext>
            </p:extLst>
          </p:nvPr>
        </p:nvGraphicFramePr>
        <p:xfrm>
          <a:off x="152399" y="1099820"/>
          <a:ext cx="8763002" cy="5377182"/>
        </p:xfrm>
        <a:graphic>
          <a:graphicData uri="http://schemas.openxmlformats.org/drawingml/2006/table">
            <a:tbl>
              <a:tblPr firstRow="1" bandRow="1">
                <a:tableStyleId>{5C22544A-7EE6-4342-B048-85BDC9FD1C3A}</a:tableStyleId>
              </a:tblPr>
              <a:tblGrid>
                <a:gridCol w="7137798"/>
                <a:gridCol w="812602"/>
                <a:gridCol w="812602"/>
              </a:tblGrid>
              <a:tr h="405825">
                <a:tc>
                  <a:txBody>
                    <a:bodyPr/>
                    <a:lstStyle/>
                    <a:p>
                      <a:endParaRPr lang="en-US" dirty="0">
                        <a:solidFill>
                          <a:schemeClr val="bg1"/>
                        </a:solidFill>
                        <a:latin typeface="Tw Cen MT" panose="020B0602020104020603" pitchFamily="34" charset="0"/>
                      </a:endParaRPr>
                    </a:p>
                  </a:txBody>
                  <a:tcPr/>
                </a:tc>
                <a:tc>
                  <a:txBody>
                    <a:bodyPr/>
                    <a:lstStyle/>
                    <a:p>
                      <a:r>
                        <a:rPr lang="en-US" dirty="0" smtClean="0">
                          <a:solidFill>
                            <a:schemeClr val="bg1"/>
                          </a:solidFill>
                          <a:latin typeface="Tw Cen MT" panose="020B0602020104020603" pitchFamily="34" charset="0"/>
                        </a:rPr>
                        <a:t>State</a:t>
                      </a:r>
                      <a:endParaRPr lang="en-US" dirty="0">
                        <a:solidFill>
                          <a:schemeClr val="bg1"/>
                        </a:solidFill>
                        <a:latin typeface="Tw Cen MT" panose="020B0602020104020603" pitchFamily="34" charset="0"/>
                      </a:endParaRPr>
                    </a:p>
                  </a:txBody>
                  <a:tcPr/>
                </a:tc>
                <a:tc>
                  <a:txBody>
                    <a:bodyPr/>
                    <a:lstStyle/>
                    <a:p>
                      <a:r>
                        <a:rPr lang="en-US" dirty="0" smtClean="0">
                          <a:solidFill>
                            <a:schemeClr val="bg1"/>
                          </a:solidFill>
                          <a:latin typeface="Tw Cen MT" panose="020B0602020104020603" pitchFamily="34" charset="0"/>
                        </a:rPr>
                        <a:t>Local</a:t>
                      </a:r>
                      <a:endParaRPr lang="en-US" dirty="0">
                        <a:solidFill>
                          <a:schemeClr val="bg1"/>
                        </a:solidFill>
                        <a:latin typeface="Tw Cen MT" panose="020B0602020104020603" pitchFamily="34" charset="0"/>
                      </a:endParaRPr>
                    </a:p>
                  </a:txBody>
                  <a:tcPr/>
                </a:tc>
              </a:tr>
              <a:tr h="405825">
                <a:tc>
                  <a:txBody>
                    <a:bodyPr/>
                    <a:lstStyle/>
                    <a:p>
                      <a:r>
                        <a:rPr lang="en-US" dirty="0" smtClean="0">
                          <a:latin typeface="Tw Cen MT" panose="020B0602020104020603" pitchFamily="34" charset="0"/>
                        </a:rPr>
                        <a:t>Level of performance</a:t>
                      </a:r>
                      <a:r>
                        <a:rPr lang="en-US" baseline="0" dirty="0" smtClean="0">
                          <a:latin typeface="Tw Cen MT" panose="020B0602020104020603" pitchFamily="34" charset="0"/>
                        </a:rPr>
                        <a:t> for core programs</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r>
              <a:tr h="710194">
                <a:tc>
                  <a:txBody>
                    <a:bodyPr/>
                    <a:lstStyle/>
                    <a:p>
                      <a:r>
                        <a:rPr lang="en-US" dirty="0" smtClean="0">
                          <a:latin typeface="Tw Cen MT" panose="020B0602020104020603" pitchFamily="34" charset="0"/>
                        </a:rPr>
                        <a:t>Level</a:t>
                      </a:r>
                      <a:r>
                        <a:rPr lang="en-US" baseline="0" dirty="0" smtClean="0">
                          <a:latin typeface="Tw Cen MT" panose="020B0602020104020603" pitchFamily="34" charset="0"/>
                        </a:rPr>
                        <a:t> of performance for individuals with barriers to employment (disaggregated)</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r>
              <a:tr h="405825">
                <a:tc>
                  <a:txBody>
                    <a:bodyPr/>
                    <a:lstStyle/>
                    <a:p>
                      <a:r>
                        <a:rPr lang="en-US" dirty="0" smtClean="0">
                          <a:latin typeface="Tw Cen MT" panose="020B0602020104020603" pitchFamily="34" charset="0"/>
                        </a:rPr>
                        <a:t>Total number of participants served</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r>
              <a:tr h="710194">
                <a:tc>
                  <a:txBody>
                    <a:bodyPr/>
                    <a:lstStyle/>
                    <a:p>
                      <a:r>
                        <a:rPr lang="en-US" dirty="0" smtClean="0">
                          <a:latin typeface="Tw Cen MT" panose="020B0602020104020603" pitchFamily="34" charset="0"/>
                        </a:rPr>
                        <a:t>Number of participants who received and exited career and training services within 3 years</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r>
              <a:tr h="405825">
                <a:tc>
                  <a:txBody>
                    <a:bodyPr/>
                    <a:lstStyle/>
                    <a:p>
                      <a:r>
                        <a:rPr lang="en-US" dirty="0" smtClean="0">
                          <a:latin typeface="Tw Cen MT" panose="020B0602020104020603" pitchFamily="34" charset="0"/>
                        </a:rPr>
                        <a:t>Average cost</a:t>
                      </a:r>
                      <a:r>
                        <a:rPr lang="en-US" baseline="0" dirty="0" smtClean="0">
                          <a:latin typeface="Tw Cen MT" panose="020B0602020104020603" pitchFamily="34" charset="0"/>
                        </a:rPr>
                        <a:t> per participant for career and training services</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r>
              <a:tr h="710194">
                <a:tc>
                  <a:txBody>
                    <a:bodyPr/>
                    <a:lstStyle/>
                    <a:p>
                      <a:r>
                        <a:rPr lang="en-US" dirty="0" smtClean="0">
                          <a:latin typeface="Tw Cen MT" panose="020B0602020104020603" pitchFamily="34" charset="0"/>
                        </a:rPr>
                        <a:t>Percentage of</a:t>
                      </a:r>
                      <a:r>
                        <a:rPr lang="en-US" baseline="0" dirty="0" smtClean="0">
                          <a:latin typeface="Tw Cen MT" panose="020B0602020104020603" pitchFamily="34" charset="0"/>
                        </a:rPr>
                        <a:t> participants who obtain unsubsidized employment in relevant field</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r>
              <a:tr h="405825">
                <a:tc>
                  <a:txBody>
                    <a:bodyPr/>
                    <a:lstStyle/>
                    <a:p>
                      <a:r>
                        <a:rPr lang="en-US" dirty="0" smtClean="0">
                          <a:latin typeface="Tw Cen MT" panose="020B0602020104020603" pitchFamily="34" charset="0"/>
                        </a:rPr>
                        <a:t>Number of individuals with barriers</a:t>
                      </a:r>
                      <a:r>
                        <a:rPr lang="en-US" baseline="0" dirty="0" smtClean="0">
                          <a:latin typeface="Tw Cen MT" panose="020B0602020104020603" pitchFamily="34" charset="0"/>
                        </a:rPr>
                        <a:t> to employment served</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r>
              <a:tr h="405825">
                <a:tc>
                  <a:txBody>
                    <a:bodyPr/>
                    <a:lstStyle/>
                    <a:p>
                      <a:r>
                        <a:rPr lang="en-US" dirty="0" smtClean="0">
                          <a:latin typeface="Tw Cen MT" panose="020B0602020104020603" pitchFamily="34" charset="0"/>
                        </a:rPr>
                        <a:t>Number of participants co-enrolled</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r>
              <a:tr h="405825">
                <a:tc>
                  <a:txBody>
                    <a:bodyPr/>
                    <a:lstStyle/>
                    <a:p>
                      <a:r>
                        <a:rPr lang="en-US" dirty="0" smtClean="0">
                          <a:latin typeface="Tw Cen MT" panose="020B0602020104020603" pitchFamily="34" charset="0"/>
                        </a:rPr>
                        <a:t>Percentage of annual allotment spent on administrative costs</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r>
              <a:tr h="405825">
                <a:tc>
                  <a:txBody>
                    <a:bodyPr/>
                    <a:lstStyle/>
                    <a:p>
                      <a:r>
                        <a:rPr lang="en-US" dirty="0" smtClean="0">
                          <a:latin typeface="Tw Cen MT" panose="020B0602020104020603" pitchFamily="34" charset="0"/>
                        </a:rPr>
                        <a:t>Other information for</a:t>
                      </a:r>
                      <a:r>
                        <a:rPr lang="en-US" baseline="0" dirty="0" smtClean="0">
                          <a:latin typeface="Tw Cen MT" panose="020B0602020104020603" pitchFamily="34" charset="0"/>
                        </a:rPr>
                        <a:t> program</a:t>
                      </a:r>
                      <a:r>
                        <a:rPr lang="en-US" dirty="0" smtClean="0">
                          <a:latin typeface="Tw Cen MT" panose="020B0602020104020603" pitchFamily="34" charset="0"/>
                        </a:rPr>
                        <a:t> comparisons with</a:t>
                      </a:r>
                      <a:r>
                        <a:rPr lang="en-US" baseline="0" dirty="0" smtClean="0">
                          <a:latin typeface="Tw Cen MT" panose="020B0602020104020603" pitchFamily="34" charset="0"/>
                        </a:rPr>
                        <a:t> other States</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c>
                  <a:txBody>
                    <a:bodyPr/>
                    <a:lstStyle/>
                    <a:p>
                      <a:pPr algn="ctr"/>
                      <a:r>
                        <a:rPr lang="en-US" dirty="0" smtClean="0">
                          <a:latin typeface="Tw Cen MT" panose="020B0602020104020603" pitchFamily="34" charset="0"/>
                        </a:rPr>
                        <a:t>X</a:t>
                      </a:r>
                      <a:endParaRPr lang="en-US" dirty="0">
                        <a:latin typeface="Tw Cen MT" panose="020B0602020104020603" pitchFamily="34" charset="0"/>
                      </a:endParaRPr>
                    </a:p>
                  </a:txBody>
                  <a:tcPr/>
                </a:tc>
              </a:tr>
            </a:tbl>
          </a:graphicData>
        </a:graphic>
      </p:graphicFrame>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33</a:t>
            </a:fld>
            <a:endParaRPr lang="en-US" dirty="0"/>
          </a:p>
        </p:txBody>
      </p:sp>
    </p:spTree>
    <p:extLst>
      <p:ext uri="{BB962C8B-B14F-4D97-AF65-F5344CB8AC3E}">
        <p14:creationId xmlns:p14="http://schemas.microsoft.com/office/powerpoint/2010/main" val="1782863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lumMod val="75000"/>
                  </a:schemeClr>
                </a:solidFill>
              </a:rPr>
              <a:t>Evaluation of State Programs</a:t>
            </a:r>
            <a:endParaRPr lang="en-US" dirty="0">
              <a:solidFill>
                <a:schemeClr val="accent1">
                  <a:lumMod val="75000"/>
                </a:schemeClr>
              </a:solidFill>
            </a:endParaRPr>
          </a:p>
        </p:txBody>
      </p:sp>
      <p:sp>
        <p:nvSpPr>
          <p:cNvPr id="3" name="Content Placeholder 2"/>
          <p:cNvSpPr>
            <a:spLocks noGrp="1"/>
          </p:cNvSpPr>
          <p:nvPr>
            <p:ph idx="1"/>
          </p:nvPr>
        </p:nvSpPr>
        <p:spPr/>
        <p:txBody>
          <a:bodyPr>
            <a:normAutofit lnSpcReduction="10000"/>
          </a:bodyPr>
          <a:lstStyle/>
          <a:p>
            <a:r>
              <a:rPr lang="en-US" dirty="0" smtClean="0"/>
              <a:t>States are required to conduct evaluations of core programs to promote continuous improvement and achieve high level performance and outcomes</a:t>
            </a:r>
          </a:p>
          <a:p>
            <a:r>
              <a:rPr lang="en-US" dirty="0" smtClean="0"/>
              <a:t>Evaluations must be:</a:t>
            </a:r>
          </a:p>
          <a:p>
            <a:pPr lvl="1">
              <a:buFont typeface="Courier New" panose="02070309020205020404" pitchFamily="49" charset="0"/>
              <a:buChar char="o"/>
            </a:pPr>
            <a:r>
              <a:rPr lang="en-US" dirty="0"/>
              <a:t>D</a:t>
            </a:r>
            <a:r>
              <a:rPr lang="en-US" dirty="0" smtClean="0"/>
              <a:t>esigned to use rigorous analytical and statistical methods that are reasonably feasible (such as use of control groups)</a:t>
            </a:r>
          </a:p>
          <a:p>
            <a:pPr lvl="1">
              <a:buFont typeface="Courier New" panose="02070309020205020404" pitchFamily="49" charset="0"/>
              <a:buChar char="o"/>
            </a:pPr>
            <a:r>
              <a:rPr lang="en-US" dirty="0" smtClean="0"/>
              <a:t>Designed in conjunction with the State and local boards and State agencies responsible for core programs</a:t>
            </a:r>
          </a:p>
          <a:p>
            <a:pPr lvl="1">
              <a:buFont typeface="Courier New" panose="02070309020205020404" pitchFamily="49" charset="0"/>
              <a:buChar char="o"/>
            </a:pPr>
            <a:r>
              <a:rPr lang="en-US" dirty="0" smtClean="0"/>
              <a:t>In cooperation with Federal evaluations</a:t>
            </a:r>
          </a:p>
          <a:p>
            <a:pPr lvl="1">
              <a:buFont typeface="Courier New" panose="02070309020205020404" pitchFamily="49" charset="0"/>
              <a:buChar char="o"/>
            </a:pPr>
            <a:r>
              <a:rPr lang="en-US" dirty="0" smtClean="0"/>
              <a:t>Submitted annually to State and local boards and results made publicly available</a:t>
            </a:r>
          </a:p>
          <a:p>
            <a:pPr lvl="1">
              <a:buFont typeface="Courier New" panose="02070309020205020404" pitchFamily="49" charset="0"/>
              <a:buChar char="o"/>
            </a:pPr>
            <a:endParaRPr lang="en-US"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34</a:t>
            </a:fld>
            <a:endParaRPr lang="en-US" dirty="0"/>
          </a:p>
        </p:txBody>
      </p:sp>
    </p:spTree>
    <p:extLst>
      <p:ext uri="{BB962C8B-B14F-4D97-AF65-F5344CB8AC3E}">
        <p14:creationId xmlns:p14="http://schemas.microsoft.com/office/powerpoint/2010/main" val="2913630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lumMod val="75000"/>
                  </a:schemeClr>
                </a:solidFill>
              </a:rPr>
              <a:t>Fiscal and management accountability</a:t>
            </a:r>
            <a:endParaRPr lang="en-US" dirty="0">
              <a:solidFill>
                <a:schemeClr val="accent1">
                  <a:lumMod val="75000"/>
                </a:schemeClr>
              </a:solidFill>
            </a:endParaRPr>
          </a:p>
        </p:txBody>
      </p:sp>
      <p:sp>
        <p:nvSpPr>
          <p:cNvPr id="3" name="Content Placeholder 2"/>
          <p:cNvSpPr>
            <a:spLocks noGrp="1"/>
          </p:cNvSpPr>
          <p:nvPr>
            <p:ph idx="1"/>
          </p:nvPr>
        </p:nvSpPr>
        <p:spPr/>
        <p:txBody>
          <a:bodyPr>
            <a:normAutofit lnSpcReduction="10000"/>
          </a:bodyPr>
          <a:lstStyle/>
          <a:p>
            <a:r>
              <a:rPr lang="en-US" sz="2600" dirty="0" smtClean="0"/>
              <a:t>Funds under a core program must be used to support a fiscal and management accountability system</a:t>
            </a:r>
          </a:p>
          <a:p>
            <a:r>
              <a:rPr lang="en-US" sz="2600" dirty="0" smtClean="0"/>
              <a:t>System based on guidelines established by the Secretaries to promote efficient data collection and use for reporting, monitoring, and preparing annual reports</a:t>
            </a:r>
          </a:p>
          <a:p>
            <a:r>
              <a:rPr lang="en-US" sz="2600" dirty="0" smtClean="0"/>
              <a:t>DOL must make arrangements to ensure States have access to quarterly wage records and interstate arrangements</a:t>
            </a:r>
          </a:p>
          <a:p>
            <a:r>
              <a:rPr lang="en-US" sz="2600" dirty="0" smtClean="0"/>
              <a:t>Requirements must comply with Family Educational Rights and Privacy Act confidentiality provisions</a:t>
            </a:r>
            <a:endParaRPr lang="en-US" sz="2600"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35</a:t>
            </a:fld>
            <a:endParaRPr lang="en-US" dirty="0"/>
          </a:p>
        </p:txBody>
      </p:sp>
    </p:spTree>
    <p:extLst>
      <p:ext uri="{BB962C8B-B14F-4D97-AF65-F5344CB8AC3E}">
        <p14:creationId xmlns:p14="http://schemas.microsoft.com/office/powerpoint/2010/main" val="452917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Hasskamp\AppData\Local\Microsoft\Windows\Temporary Internet Files\Content.IE5\98YIOJPX\MP900382687[1].jpg"/>
          <p:cNvPicPr>
            <a:picLocks noChangeAspect="1" noChangeArrowheads="1"/>
          </p:cNvPicPr>
          <p:nvPr/>
        </p:nvPicPr>
        <p:blipFill rotWithShape="1">
          <a:blip r:embed="rId2">
            <a:extLst>
              <a:ext uri="{28A0092B-C50C-407E-A947-70E740481C1C}">
                <a14:useLocalDpi xmlns:a14="http://schemas.microsoft.com/office/drawing/2010/main" val="0"/>
              </a:ext>
            </a:extLst>
          </a:blip>
          <a:srcRect l="17444" t="22387" r="15556" b="28163"/>
          <a:stretch/>
        </p:blipFill>
        <p:spPr bwMode="auto">
          <a:xfrm>
            <a:off x="0" y="2041452"/>
            <a:ext cx="9136380" cy="481654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609600"/>
            <a:ext cx="9136380" cy="2209800"/>
          </a:xfrm>
          <a:gradFill flip="none" rotWithShape="1">
            <a:gsLst>
              <a:gs pos="0">
                <a:srgbClr val="FFFFFF">
                  <a:alpha val="0"/>
                </a:srgbClr>
              </a:gs>
              <a:gs pos="100000">
                <a:srgbClr val="FFFFFF"/>
              </a:gs>
              <a:gs pos="12000">
                <a:srgbClr val="FFFFFF"/>
              </a:gs>
            </a:gsLst>
            <a:lin ang="16200000" scaled="1"/>
            <a:tileRect/>
          </a:gradFill>
        </p:spPr>
        <p:txBody>
          <a:bodyPr anchor="t">
            <a:normAutofit lnSpcReduction="10000"/>
          </a:bodyPr>
          <a:lstStyle/>
          <a:p>
            <a:pPr marL="274320" indent="0">
              <a:buNone/>
            </a:pPr>
            <a:r>
              <a:rPr lang="en-US" sz="2800" dirty="0">
                <a:solidFill>
                  <a:schemeClr val="bg2"/>
                </a:solidFill>
              </a:rPr>
              <a:t>Based on the information you have heard:</a:t>
            </a:r>
          </a:p>
          <a:p>
            <a:pPr marL="514350" indent="-514350">
              <a:buClr>
                <a:schemeClr val="tx1"/>
              </a:buClr>
              <a:buFont typeface="+mj-lt"/>
              <a:buAutoNum type="arabicPeriod"/>
            </a:pPr>
            <a:r>
              <a:rPr lang="en-US" sz="2800" dirty="0">
                <a:solidFill>
                  <a:schemeClr val="bg2"/>
                </a:solidFill>
              </a:rPr>
              <a:t>What questions do you have?</a:t>
            </a:r>
          </a:p>
          <a:p>
            <a:pPr marL="514350" indent="-514350">
              <a:buClr>
                <a:schemeClr val="tx1"/>
              </a:buClr>
              <a:buFont typeface="+mj-lt"/>
              <a:buAutoNum type="arabicPeriod"/>
            </a:pPr>
            <a:r>
              <a:rPr lang="en-US" sz="2800" dirty="0">
                <a:solidFill>
                  <a:schemeClr val="bg2"/>
                </a:solidFill>
              </a:rPr>
              <a:t>What issues stand out?</a:t>
            </a:r>
          </a:p>
          <a:p>
            <a:pPr marL="514350" indent="-514350">
              <a:buClr>
                <a:schemeClr val="tx1"/>
              </a:buClr>
              <a:buFont typeface="+mj-lt"/>
              <a:buAutoNum type="arabicPeriod"/>
            </a:pPr>
            <a:r>
              <a:rPr lang="en-US" sz="2800" dirty="0">
                <a:solidFill>
                  <a:schemeClr val="bg2"/>
                </a:solidFill>
              </a:rPr>
              <a:t>What are you already doing in these areas</a:t>
            </a:r>
            <a:r>
              <a:rPr lang="en-US" sz="2800" dirty="0" smtClean="0">
                <a:solidFill>
                  <a:schemeClr val="bg2"/>
                </a:solidFill>
              </a:rPr>
              <a:t>?</a:t>
            </a:r>
            <a:endParaRPr lang="en-US" sz="2800" dirty="0">
              <a:solidFill>
                <a:schemeClr val="bg2"/>
              </a:solidFill>
            </a:endParaRPr>
          </a:p>
        </p:txBody>
      </p:sp>
      <p:sp>
        <p:nvSpPr>
          <p:cNvPr id="2" name="Title 1"/>
          <p:cNvSpPr>
            <a:spLocks noGrp="1"/>
          </p:cNvSpPr>
          <p:nvPr>
            <p:ph type="title"/>
          </p:nvPr>
        </p:nvSpPr>
        <p:spPr>
          <a:xfrm>
            <a:off x="1" y="-26582"/>
            <a:ext cx="9143999" cy="685800"/>
          </a:xfrm>
          <a:solidFill>
            <a:srgbClr val="FFFFFF"/>
          </a:solidFill>
        </p:spPr>
        <p:txBody>
          <a:bodyPr/>
          <a:lstStyle/>
          <a:p>
            <a:r>
              <a:rPr lang="en-US" b="1" dirty="0" smtClean="0"/>
              <a:t>Discussion:  Accountability</a:t>
            </a:r>
            <a:endParaRPr lang="en-US" b="1" dirty="0"/>
          </a:p>
        </p:txBody>
      </p:sp>
    </p:spTree>
    <p:extLst>
      <p:ext uri="{BB962C8B-B14F-4D97-AF65-F5344CB8AC3E}">
        <p14:creationId xmlns:p14="http://schemas.microsoft.com/office/powerpoint/2010/main" val="17223486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91" b="97394" l="1273" r="97455"/>
                    </a14:imgEffect>
                  </a14:imgLayer>
                </a14:imgProps>
              </a:ext>
              <a:ext uri="{28A0092B-C50C-407E-A947-70E740481C1C}">
                <a14:useLocalDpi xmlns:a14="http://schemas.microsoft.com/office/drawing/2010/main" val="0"/>
              </a:ext>
            </a:extLst>
          </a:blip>
          <a:srcRect t="2790"/>
          <a:stretch/>
        </p:blipFill>
        <p:spPr>
          <a:xfrm>
            <a:off x="1143000" y="0"/>
            <a:ext cx="6858000" cy="6666614"/>
          </a:xfrm>
          <a:prstGeom prst="rect">
            <a:avLst/>
          </a:prstGeom>
        </p:spPr>
      </p:pic>
      <p:sp>
        <p:nvSpPr>
          <p:cNvPr id="2" name="Title 1"/>
          <p:cNvSpPr>
            <a:spLocks noGrp="1"/>
          </p:cNvSpPr>
          <p:nvPr>
            <p:ph type="ctrTitle"/>
          </p:nvPr>
        </p:nvSpPr>
        <p:spPr>
          <a:xfrm>
            <a:off x="0" y="4876800"/>
            <a:ext cx="9144000" cy="1470025"/>
          </a:xfrm>
          <a:solidFill>
            <a:schemeClr val="bg1"/>
          </a:solidFill>
        </p:spPr>
        <p:txBody>
          <a:bodyPr>
            <a:normAutofit/>
          </a:bodyPr>
          <a:lstStyle/>
          <a:p>
            <a:r>
              <a:rPr lang="en-US" b="1" dirty="0" smtClean="0">
                <a:solidFill>
                  <a:schemeClr val="accent1"/>
                </a:solidFill>
              </a:rPr>
              <a:t>Local Level Alignment under WIOA</a:t>
            </a:r>
            <a:endParaRPr lang="en-US" b="1" dirty="0">
              <a:solidFill>
                <a:schemeClr val="accent1"/>
              </a:solidFill>
            </a:endParaRPr>
          </a:p>
        </p:txBody>
      </p:sp>
      <p:sp>
        <p:nvSpPr>
          <p:cNvPr id="3" name="Subtitle 2"/>
          <p:cNvSpPr>
            <a:spLocks noGrp="1"/>
          </p:cNvSpPr>
          <p:nvPr>
            <p:ph type="subTitle" idx="1"/>
          </p:nvPr>
        </p:nvSpPr>
        <p:spPr>
          <a:xfrm>
            <a:off x="0" y="6324600"/>
            <a:ext cx="7117180" cy="533400"/>
          </a:xfrm>
        </p:spPr>
        <p:txBody>
          <a:bodyPr>
            <a:normAutofit/>
          </a:bodyPr>
          <a:lstStyle/>
          <a:p>
            <a:r>
              <a:rPr lang="en-US" sz="2200" dirty="0" smtClean="0"/>
              <a:t>Office of Career, Technical, and Adult Education</a:t>
            </a:r>
          </a:p>
        </p:txBody>
      </p:sp>
    </p:spTree>
    <p:extLst>
      <p:ext uri="{BB962C8B-B14F-4D97-AF65-F5344CB8AC3E}">
        <p14:creationId xmlns:p14="http://schemas.microsoft.com/office/powerpoint/2010/main" val="26619518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Key Local Alignment Provisions	</a:t>
            </a:r>
            <a:endParaRPr lang="en-US" b="1" dirty="0"/>
          </a:p>
        </p:txBody>
      </p:sp>
      <p:sp>
        <p:nvSpPr>
          <p:cNvPr id="3" name="Content Placeholder 2"/>
          <p:cNvSpPr>
            <a:spLocks noGrp="1"/>
          </p:cNvSpPr>
          <p:nvPr>
            <p:ph idx="1"/>
          </p:nvPr>
        </p:nvSpPr>
        <p:spPr>
          <a:solidFill>
            <a:srgbClr val="FFFFFF"/>
          </a:solidFill>
        </p:spPr>
        <p:txBody>
          <a:bodyPr>
            <a:normAutofit/>
          </a:bodyPr>
          <a:lstStyle/>
          <a:p>
            <a:r>
              <a:rPr lang="en-US" b="1" dirty="0" smtClean="0">
                <a:solidFill>
                  <a:schemeClr val="bg1"/>
                </a:solidFill>
              </a:rPr>
              <a:t>Role and Responsibilities of Local Board</a:t>
            </a:r>
          </a:p>
          <a:p>
            <a:pPr lvl="1"/>
            <a:r>
              <a:rPr lang="en-US" dirty="0" smtClean="0">
                <a:solidFill>
                  <a:schemeClr val="bg1"/>
                </a:solidFill>
              </a:rPr>
              <a:t>Local board representation</a:t>
            </a:r>
          </a:p>
          <a:p>
            <a:pPr lvl="1"/>
            <a:r>
              <a:rPr lang="en-US" dirty="0" smtClean="0">
                <a:solidFill>
                  <a:schemeClr val="bg1"/>
                </a:solidFill>
              </a:rPr>
              <a:t>Local board functions</a:t>
            </a:r>
          </a:p>
          <a:p>
            <a:r>
              <a:rPr lang="en-US" b="1" dirty="0" smtClean="0">
                <a:solidFill>
                  <a:schemeClr val="bg1"/>
                </a:solidFill>
              </a:rPr>
              <a:t>Eligible Provider Application Process</a:t>
            </a:r>
          </a:p>
          <a:p>
            <a:pPr lvl="1"/>
            <a:r>
              <a:rPr lang="en-US" dirty="0" smtClean="0">
                <a:solidFill>
                  <a:schemeClr val="bg1"/>
                </a:solidFill>
              </a:rPr>
              <a:t>Alignment with local plan</a:t>
            </a:r>
          </a:p>
          <a:p>
            <a:pPr lvl="1"/>
            <a:r>
              <a:rPr lang="en-US" dirty="0" smtClean="0">
                <a:solidFill>
                  <a:schemeClr val="bg1"/>
                </a:solidFill>
              </a:rPr>
              <a:t>Alignment with one-stop partner services</a:t>
            </a:r>
          </a:p>
          <a:p>
            <a:r>
              <a:rPr lang="en-US" b="1" dirty="0" smtClean="0">
                <a:solidFill>
                  <a:schemeClr val="bg1"/>
                </a:solidFill>
              </a:rPr>
              <a:t>One-Stop Partner Requirements</a:t>
            </a:r>
          </a:p>
          <a:p>
            <a:pPr lvl="1"/>
            <a:r>
              <a:rPr lang="en-US" dirty="0" smtClean="0">
                <a:solidFill>
                  <a:schemeClr val="bg1"/>
                </a:solidFill>
              </a:rPr>
              <a:t>Memorandum of Understanding (MOU) requirements</a:t>
            </a:r>
          </a:p>
          <a:p>
            <a:pPr lvl="1"/>
            <a:r>
              <a:rPr lang="en-US" dirty="0" smtClean="0">
                <a:solidFill>
                  <a:schemeClr val="bg1"/>
                </a:solidFill>
              </a:rPr>
              <a:t>One-stop partner contributions</a:t>
            </a:r>
          </a:p>
          <a:p>
            <a:pPr lvl="1"/>
            <a:r>
              <a:rPr lang="en-US" dirty="0" smtClean="0">
                <a:solidFill>
                  <a:schemeClr val="bg1"/>
                </a:solidFill>
              </a:rPr>
              <a:t>Career services</a:t>
            </a:r>
            <a:endParaRPr lang="en-US" dirty="0">
              <a:solidFill>
                <a:schemeClr val="bg1"/>
              </a:solidFill>
            </a:endParaRPr>
          </a:p>
        </p:txBody>
      </p:sp>
      <p:sp>
        <p:nvSpPr>
          <p:cNvPr id="4" name="Slide Number Placeholder 3"/>
          <p:cNvSpPr>
            <a:spLocks noGrp="1"/>
          </p:cNvSpPr>
          <p:nvPr>
            <p:ph type="sldNum" sz="quarter" idx="12"/>
          </p:nvPr>
        </p:nvSpPr>
        <p:spPr/>
        <p:txBody>
          <a:bodyPr>
            <a:normAutofit lnSpcReduction="10000"/>
          </a:bodyPr>
          <a:lstStyle/>
          <a:p>
            <a:fld id="{DFE70E58-5A88-304B-A4DE-1FC2B1FFB647}" type="slidenum">
              <a:rPr lang="en-US" smtClean="0"/>
              <a:t>38</a:t>
            </a:fld>
            <a:endParaRPr lang="en-US"/>
          </a:p>
        </p:txBody>
      </p:sp>
    </p:spTree>
    <p:extLst>
      <p:ext uri="{BB962C8B-B14F-4D97-AF65-F5344CB8AC3E}">
        <p14:creationId xmlns:p14="http://schemas.microsoft.com/office/powerpoint/2010/main" val="41569221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Title I Local Workforce Boards</a:t>
            </a:r>
            <a:endParaRPr lang="en-US" b="1" dirty="0"/>
          </a:p>
        </p:txBody>
      </p:sp>
      <p:sp>
        <p:nvSpPr>
          <p:cNvPr id="3" name="Content Placeholder 2"/>
          <p:cNvSpPr>
            <a:spLocks noGrp="1"/>
          </p:cNvSpPr>
          <p:nvPr>
            <p:ph idx="1"/>
          </p:nvPr>
        </p:nvSpPr>
        <p:spPr>
          <a:solidFill>
            <a:srgbClr val="FFFFFF"/>
          </a:solidFill>
        </p:spPr>
        <p:txBody>
          <a:bodyPr>
            <a:normAutofit/>
          </a:bodyPr>
          <a:lstStyle/>
          <a:p>
            <a:r>
              <a:rPr lang="en-US" b="1" dirty="0" smtClean="0">
                <a:solidFill>
                  <a:schemeClr val="bg1"/>
                </a:solidFill>
              </a:rPr>
              <a:t>Local Board Membership </a:t>
            </a:r>
          </a:p>
          <a:p>
            <a:pPr lvl="1">
              <a:buFont typeface="Wingdings" charset="2"/>
              <a:buChar char="q"/>
            </a:pPr>
            <a:r>
              <a:rPr lang="en-US" dirty="0" smtClean="0">
                <a:solidFill>
                  <a:schemeClr val="bg1"/>
                </a:solidFill>
              </a:rPr>
              <a:t> Business majority; 20% workforce representatives</a:t>
            </a:r>
          </a:p>
          <a:p>
            <a:pPr lvl="1">
              <a:buFont typeface="Wingdings" charset="2"/>
              <a:buChar char="q"/>
            </a:pPr>
            <a:r>
              <a:rPr lang="en-US" dirty="0" smtClean="0">
                <a:solidFill>
                  <a:schemeClr val="bg1"/>
                </a:solidFill>
              </a:rPr>
              <a:t> </a:t>
            </a:r>
            <a:r>
              <a:rPr lang="en-US" b="1" dirty="0" smtClean="0">
                <a:solidFill>
                  <a:schemeClr val="bg1"/>
                </a:solidFill>
              </a:rPr>
              <a:t>Required representation from eligible providers of adult education</a:t>
            </a:r>
          </a:p>
          <a:p>
            <a:pPr lvl="1">
              <a:buFont typeface="Wingdings" charset="2"/>
              <a:buChar char="q"/>
            </a:pPr>
            <a:r>
              <a:rPr lang="en-US" dirty="0">
                <a:solidFill>
                  <a:schemeClr val="bg1"/>
                </a:solidFill>
              </a:rPr>
              <a:t> </a:t>
            </a:r>
            <a:r>
              <a:rPr lang="en-US" dirty="0" smtClean="0">
                <a:solidFill>
                  <a:schemeClr val="bg1"/>
                </a:solidFill>
              </a:rPr>
              <a:t>Economic community development organizations (Wagner-</a:t>
            </a:r>
            <a:r>
              <a:rPr lang="en-US" dirty="0" err="1" smtClean="0">
                <a:solidFill>
                  <a:schemeClr val="bg1"/>
                </a:solidFill>
              </a:rPr>
              <a:t>Peyser</a:t>
            </a:r>
            <a:r>
              <a:rPr lang="en-US" dirty="0" smtClean="0">
                <a:solidFill>
                  <a:schemeClr val="bg1"/>
                </a:solidFill>
              </a:rPr>
              <a:t>; Vocational Rehabilitation)</a:t>
            </a:r>
          </a:p>
          <a:p>
            <a:pPr lvl="1">
              <a:buFont typeface="Wingdings" charset="2"/>
              <a:buChar char="q"/>
            </a:pPr>
            <a:r>
              <a:rPr lang="en-US" dirty="0" smtClean="0">
                <a:solidFill>
                  <a:schemeClr val="bg1"/>
                </a:solidFill>
              </a:rPr>
              <a:t> One-Stops </a:t>
            </a:r>
            <a:r>
              <a:rPr lang="en-US" i="1" u="sng" dirty="0" smtClean="0">
                <a:solidFill>
                  <a:schemeClr val="bg1"/>
                </a:solidFill>
              </a:rPr>
              <a:t>not</a:t>
            </a:r>
            <a:r>
              <a:rPr lang="en-US" dirty="0" smtClean="0">
                <a:solidFill>
                  <a:schemeClr val="bg1"/>
                </a:solidFill>
              </a:rPr>
              <a:t> a required member </a:t>
            </a:r>
          </a:p>
          <a:p>
            <a:pPr lvl="1">
              <a:buFont typeface="Wingdings" charset="2"/>
              <a:buChar char="q"/>
            </a:pPr>
            <a:r>
              <a:rPr lang="en-US" dirty="0">
                <a:solidFill>
                  <a:schemeClr val="bg1"/>
                </a:solidFill>
              </a:rPr>
              <a:t> </a:t>
            </a:r>
            <a:r>
              <a:rPr lang="en-US" b="1" u="sng" dirty="0" smtClean="0">
                <a:solidFill>
                  <a:schemeClr val="bg1"/>
                </a:solidFill>
              </a:rPr>
              <a:t>Special rule</a:t>
            </a:r>
            <a:r>
              <a:rPr lang="en-US" b="1" dirty="0" smtClean="0">
                <a:solidFill>
                  <a:schemeClr val="bg1"/>
                </a:solidFill>
              </a:rPr>
              <a:t>: </a:t>
            </a:r>
            <a:r>
              <a:rPr lang="en-US" dirty="0" smtClean="0">
                <a:solidFill>
                  <a:schemeClr val="bg1"/>
                </a:solidFill>
              </a:rPr>
              <a:t>In instances where there are multiple providers of adult education serving a local area, a representative must be appointed to the board through a nomination process</a:t>
            </a:r>
          </a:p>
        </p:txBody>
      </p:sp>
      <p:sp>
        <p:nvSpPr>
          <p:cNvPr id="4" name="Slide Number Placeholder 3"/>
          <p:cNvSpPr>
            <a:spLocks noGrp="1"/>
          </p:cNvSpPr>
          <p:nvPr>
            <p:ph type="sldNum" sz="quarter" idx="12"/>
          </p:nvPr>
        </p:nvSpPr>
        <p:spPr/>
        <p:txBody>
          <a:bodyPr>
            <a:normAutofit lnSpcReduction="10000"/>
          </a:bodyPr>
          <a:lstStyle/>
          <a:p>
            <a:fld id="{DFE70E58-5A88-304B-A4DE-1FC2B1FFB647}" type="slidenum">
              <a:rPr lang="en-US" smtClean="0"/>
              <a:t>39</a:t>
            </a:fld>
            <a:endParaRPr lang="en-US"/>
          </a:p>
        </p:txBody>
      </p:sp>
    </p:spTree>
    <p:extLst>
      <p:ext uri="{BB962C8B-B14F-4D97-AF65-F5344CB8AC3E}">
        <p14:creationId xmlns:p14="http://schemas.microsoft.com/office/powerpoint/2010/main" val="726226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28600"/>
            <a:ext cx="9144000" cy="838200"/>
          </a:xfrm>
          <a:solidFill>
            <a:schemeClr val="bg2"/>
          </a:solidFill>
        </p:spPr>
        <p:txBody>
          <a:bodyPr anchor="ctr">
            <a:normAutofit/>
          </a:bodyPr>
          <a:lstStyle/>
          <a:p>
            <a:r>
              <a:rPr lang="en-US" dirty="0">
                <a:solidFill>
                  <a:srgbClr val="FFF8E7"/>
                </a:solidFill>
              </a:rPr>
              <a:t>Structure of </a:t>
            </a:r>
            <a:r>
              <a:rPr lang="en-US" dirty="0" smtClean="0">
                <a:solidFill>
                  <a:srgbClr val="FFF8E7"/>
                </a:solidFill>
              </a:rPr>
              <a:t>WIOA</a:t>
            </a:r>
            <a:endParaRPr lang="en-US" dirty="0">
              <a:solidFill>
                <a:srgbClr val="FFF8E7"/>
              </a:solidFill>
            </a:endParaRPr>
          </a:p>
        </p:txBody>
      </p:sp>
      <p:sp>
        <p:nvSpPr>
          <p:cNvPr id="7" name="Content Placeholder 6"/>
          <p:cNvSpPr>
            <a:spLocks noGrp="1"/>
          </p:cNvSpPr>
          <p:nvPr>
            <p:ph idx="1"/>
          </p:nvPr>
        </p:nvSpPr>
        <p:spPr>
          <a:xfrm>
            <a:off x="457200" y="1143000"/>
            <a:ext cx="8229600" cy="5029200"/>
          </a:xfrm>
        </p:spPr>
        <p:txBody>
          <a:bodyPr/>
          <a:lstStyle/>
          <a:p>
            <a:pPr>
              <a:buClr>
                <a:srgbClr val="EB641B"/>
              </a:buClr>
            </a:pPr>
            <a:r>
              <a:rPr lang="en-US" sz="2800" dirty="0"/>
              <a:t>Title I – Workforce Development </a:t>
            </a:r>
            <a:r>
              <a:rPr lang="en-US" sz="2800" dirty="0" smtClean="0"/>
              <a:t>Activities</a:t>
            </a:r>
          </a:p>
          <a:p>
            <a:pPr lvl="1">
              <a:buClr>
                <a:srgbClr val="EB641B"/>
              </a:buClr>
            </a:pPr>
            <a:r>
              <a:rPr lang="en-US" sz="2400" dirty="0" smtClean="0"/>
              <a:t>Subtitle A: System Alignment</a:t>
            </a:r>
          </a:p>
          <a:p>
            <a:pPr lvl="1">
              <a:buClr>
                <a:srgbClr val="EB641B"/>
              </a:buClr>
            </a:pPr>
            <a:r>
              <a:rPr lang="en-US" sz="2400" dirty="0" smtClean="0"/>
              <a:t>Subtitle B: Workforce Activities and Providers</a:t>
            </a:r>
            <a:endParaRPr lang="en-US" sz="2400" dirty="0"/>
          </a:p>
          <a:p>
            <a:pPr>
              <a:buClr>
                <a:srgbClr val="EB641B"/>
              </a:buClr>
            </a:pPr>
            <a:r>
              <a:rPr lang="en-US" sz="2800" dirty="0"/>
              <a:t>Title II – Adult Education and Literacy</a:t>
            </a:r>
          </a:p>
          <a:p>
            <a:pPr>
              <a:buClr>
                <a:srgbClr val="EB641B"/>
              </a:buClr>
            </a:pPr>
            <a:r>
              <a:rPr lang="en-US" sz="2800" dirty="0"/>
              <a:t>Title III – Amendments to the Wagner-</a:t>
            </a:r>
            <a:r>
              <a:rPr lang="en-US" sz="2800" dirty="0" err="1"/>
              <a:t>Peyser</a:t>
            </a:r>
            <a:r>
              <a:rPr lang="en-US" sz="2800" dirty="0"/>
              <a:t> Act</a:t>
            </a:r>
          </a:p>
          <a:p>
            <a:pPr>
              <a:buClr>
                <a:srgbClr val="EB641B"/>
              </a:buClr>
            </a:pPr>
            <a:r>
              <a:rPr lang="en-US" sz="2800" dirty="0"/>
              <a:t>Title IV – Amendments to the Rehabilitation Act of 1973</a:t>
            </a:r>
          </a:p>
          <a:p>
            <a:pPr>
              <a:buClr>
                <a:srgbClr val="EB641B"/>
              </a:buClr>
            </a:pPr>
            <a:r>
              <a:rPr lang="en-US" sz="2800" dirty="0"/>
              <a:t>Title V – General Provisions</a:t>
            </a:r>
          </a:p>
          <a:p>
            <a:endParaRPr lang="en-US"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4</a:t>
            </a:fld>
            <a:endParaRPr lang="en-US" dirty="0"/>
          </a:p>
        </p:txBody>
      </p:sp>
    </p:spTree>
    <p:extLst>
      <p:ext uri="{BB962C8B-B14F-4D97-AF65-F5344CB8AC3E}">
        <p14:creationId xmlns:p14="http://schemas.microsoft.com/office/powerpoint/2010/main" val="1083335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125113" cy="924475"/>
          </a:xfrm>
        </p:spPr>
        <p:txBody>
          <a:bodyPr>
            <a:normAutofit/>
          </a:bodyPr>
          <a:lstStyle/>
          <a:p>
            <a:r>
              <a:rPr lang="en-US" dirty="0" smtClean="0"/>
              <a:t>Critical Role of Local Boards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53303748"/>
              </p:ext>
            </p:extLst>
          </p:nvPr>
        </p:nvGraphicFramePr>
        <p:xfrm>
          <a:off x="0" y="990600"/>
          <a:ext cx="9144000" cy="5851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normAutofit lnSpcReduction="10000"/>
          </a:bodyPr>
          <a:lstStyle/>
          <a:p>
            <a:fld id="{DFE70E58-5A88-304B-A4DE-1FC2B1FFB647}" type="slidenum">
              <a:rPr lang="en-US" smtClean="0"/>
              <a:t>40</a:t>
            </a:fld>
            <a:endParaRPr lang="en-US"/>
          </a:p>
        </p:txBody>
      </p:sp>
    </p:spTree>
    <p:extLst>
      <p:ext uri="{BB962C8B-B14F-4D97-AF65-F5344CB8AC3E}">
        <p14:creationId xmlns:p14="http://schemas.microsoft.com/office/powerpoint/2010/main" val="2876700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Title II - Local Applications</a:t>
            </a:r>
            <a:endParaRPr lang="en-US" dirty="0"/>
          </a:p>
        </p:txBody>
      </p:sp>
      <p:sp>
        <p:nvSpPr>
          <p:cNvPr id="3" name="Content Placeholder 2"/>
          <p:cNvSpPr>
            <a:spLocks noGrp="1"/>
          </p:cNvSpPr>
          <p:nvPr>
            <p:ph idx="1"/>
          </p:nvPr>
        </p:nvSpPr>
        <p:spPr>
          <a:solidFill>
            <a:srgbClr val="FFFFFF"/>
          </a:solidFill>
        </p:spPr>
        <p:txBody>
          <a:bodyPr>
            <a:normAutofit/>
          </a:bodyPr>
          <a:lstStyle/>
          <a:p>
            <a:pPr marL="0" indent="0">
              <a:buNone/>
            </a:pPr>
            <a:r>
              <a:rPr lang="en-US" sz="2400" b="1" dirty="0" smtClean="0">
                <a:solidFill>
                  <a:schemeClr val="bg1"/>
                </a:solidFill>
              </a:rPr>
              <a:t>Changes How States Compete Funds:</a:t>
            </a:r>
          </a:p>
          <a:p>
            <a:r>
              <a:rPr lang="en-US" sz="2400" dirty="0">
                <a:solidFill>
                  <a:schemeClr val="bg1"/>
                </a:solidFill>
              </a:rPr>
              <a:t>Sets forth five new local application requirements, including those aimed at </a:t>
            </a:r>
            <a:r>
              <a:rPr lang="en-US" sz="2400" b="1" dirty="0">
                <a:solidFill>
                  <a:schemeClr val="accent6">
                    <a:lumMod val="50000"/>
                  </a:schemeClr>
                </a:solidFill>
              </a:rPr>
              <a:t>alignment with local workforce plans</a:t>
            </a:r>
            <a:r>
              <a:rPr lang="en-US" sz="2400" dirty="0">
                <a:solidFill>
                  <a:schemeClr val="bg1"/>
                </a:solidFill>
              </a:rPr>
              <a:t> and participation in the one-stop system</a:t>
            </a:r>
          </a:p>
          <a:p>
            <a:r>
              <a:rPr lang="en-US" sz="2400" b="1" dirty="0" smtClean="0">
                <a:solidFill>
                  <a:schemeClr val="accent6">
                    <a:lumMod val="50000"/>
                  </a:schemeClr>
                </a:solidFill>
              </a:rPr>
              <a:t>Revises </a:t>
            </a:r>
            <a:r>
              <a:rPr lang="en-US" sz="2400" b="1" dirty="0">
                <a:solidFill>
                  <a:schemeClr val="accent6">
                    <a:lumMod val="50000"/>
                  </a:schemeClr>
                </a:solidFill>
              </a:rPr>
              <a:t>considerations </a:t>
            </a:r>
            <a:r>
              <a:rPr lang="en-US" sz="2400" dirty="0">
                <a:solidFill>
                  <a:schemeClr val="bg1"/>
                </a:solidFill>
              </a:rPr>
              <a:t>that must be used in awarding </a:t>
            </a:r>
            <a:r>
              <a:rPr lang="en-US" sz="2400" dirty="0" smtClean="0">
                <a:solidFill>
                  <a:schemeClr val="bg1"/>
                </a:solidFill>
              </a:rPr>
              <a:t>grants</a:t>
            </a:r>
          </a:p>
        </p:txBody>
      </p:sp>
      <p:sp>
        <p:nvSpPr>
          <p:cNvPr id="4" name="Slide Number Placeholder 3"/>
          <p:cNvSpPr>
            <a:spLocks noGrp="1"/>
          </p:cNvSpPr>
          <p:nvPr>
            <p:ph type="sldNum" sz="quarter" idx="12"/>
          </p:nvPr>
        </p:nvSpPr>
        <p:spPr/>
        <p:txBody>
          <a:bodyPr>
            <a:normAutofit lnSpcReduction="10000"/>
          </a:bodyPr>
          <a:lstStyle/>
          <a:p>
            <a:fld id="{DFE70E58-5A88-304B-A4DE-1FC2B1FFB647}" type="slidenum">
              <a:rPr lang="en-US" smtClean="0"/>
              <a:t>41</a:t>
            </a:fld>
            <a:endParaRPr lang="en-US"/>
          </a:p>
        </p:txBody>
      </p:sp>
    </p:spTree>
    <p:extLst>
      <p:ext uri="{BB962C8B-B14F-4D97-AF65-F5344CB8AC3E}">
        <p14:creationId xmlns:p14="http://schemas.microsoft.com/office/powerpoint/2010/main" val="6224765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125113" cy="924475"/>
          </a:xfrm>
        </p:spPr>
        <p:txBody>
          <a:bodyPr>
            <a:normAutofit fontScale="90000"/>
          </a:bodyPr>
          <a:lstStyle/>
          <a:p>
            <a:r>
              <a:rPr lang="en-US" b="1" dirty="0" smtClean="0"/>
              <a:t>Local Application Requirements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72390963"/>
              </p:ext>
            </p:extLst>
          </p:nvPr>
        </p:nvGraphicFramePr>
        <p:xfrm>
          <a:off x="0" y="838203"/>
          <a:ext cx="9144000" cy="6019798"/>
        </p:xfrm>
        <a:graphic>
          <a:graphicData uri="http://schemas.openxmlformats.org/drawingml/2006/table">
            <a:tbl>
              <a:tblPr firstRow="1" bandRow="1">
                <a:tableStyleId>{5C22544A-7EE6-4342-B048-85BDC9FD1C3A}</a:tableStyleId>
              </a:tblPr>
              <a:tblGrid>
                <a:gridCol w="4491110"/>
                <a:gridCol w="4652890"/>
              </a:tblGrid>
              <a:tr h="484912">
                <a:tc>
                  <a:txBody>
                    <a:bodyPr/>
                    <a:lstStyle/>
                    <a:p>
                      <a:r>
                        <a:rPr lang="en-US" dirty="0" smtClean="0">
                          <a:solidFill>
                            <a:schemeClr val="bg1"/>
                          </a:solidFill>
                        </a:rPr>
                        <a:t>WIA</a:t>
                      </a:r>
                      <a:endParaRPr lang="en-US" dirty="0">
                        <a:solidFill>
                          <a:schemeClr val="bg1"/>
                        </a:solidFill>
                      </a:endParaRPr>
                    </a:p>
                  </a:txBody>
                  <a:tcPr/>
                </a:tc>
                <a:tc>
                  <a:txBody>
                    <a:bodyPr/>
                    <a:lstStyle/>
                    <a:p>
                      <a:r>
                        <a:rPr lang="en-US" dirty="0" smtClean="0">
                          <a:solidFill>
                            <a:schemeClr val="bg1"/>
                          </a:solidFill>
                        </a:rPr>
                        <a:t>WIOA</a:t>
                      </a:r>
                      <a:endParaRPr lang="en-US" dirty="0">
                        <a:solidFill>
                          <a:schemeClr val="bg1"/>
                        </a:solidFill>
                      </a:endParaRPr>
                    </a:p>
                  </a:txBody>
                  <a:tcPr/>
                </a:tc>
              </a:tr>
              <a:tr h="808186">
                <a:tc gridSpan="2">
                  <a:txBody>
                    <a:bodyPr/>
                    <a:lstStyle/>
                    <a:p>
                      <a:r>
                        <a:rPr lang="en-US" sz="1700" dirty="0" smtClean="0">
                          <a:solidFill>
                            <a:srgbClr val="FFFFFF"/>
                          </a:solidFill>
                        </a:rPr>
                        <a:t>Eligible</a:t>
                      </a:r>
                      <a:r>
                        <a:rPr lang="en-US" sz="1700" baseline="0" dirty="0" smtClean="0">
                          <a:solidFill>
                            <a:srgbClr val="FFFFFF"/>
                          </a:solidFill>
                        </a:rPr>
                        <a:t> providers desiring a grant or contract shall submit an application to the eligible agency containing the following information and assurances, including:</a:t>
                      </a:r>
                      <a:endParaRPr lang="en-US" sz="1700" b="1" i="1" dirty="0">
                        <a:solidFill>
                          <a:srgbClr val="FFFFFF"/>
                        </a:solidFill>
                      </a:endParaRPr>
                    </a:p>
                  </a:txBody>
                  <a:tcPr>
                    <a:solidFill>
                      <a:schemeClr val="bg1"/>
                    </a:solidFill>
                  </a:tcPr>
                </a:tc>
                <a:tc hMerge="1">
                  <a:txBody>
                    <a:bodyPr/>
                    <a:lstStyle/>
                    <a:p>
                      <a:endParaRPr lang="en-US" dirty="0"/>
                    </a:p>
                  </a:txBody>
                  <a:tcPr/>
                </a:tc>
              </a:tr>
              <a:tr h="686957">
                <a:tc>
                  <a:txBody>
                    <a:bodyPr/>
                    <a:lstStyle/>
                    <a:p>
                      <a:r>
                        <a:rPr lang="en-US" sz="1400" dirty="0" smtClean="0"/>
                        <a:t>A description of how funds awarded will</a:t>
                      </a:r>
                      <a:r>
                        <a:rPr lang="en-US" sz="1400" baseline="0" dirty="0" smtClean="0"/>
                        <a:t> be spent</a:t>
                      </a:r>
                      <a:endParaRPr lang="en-US" sz="1400" dirty="0">
                        <a:solidFill>
                          <a:schemeClr val="bg2"/>
                        </a:solidFill>
                      </a:endParaRPr>
                    </a:p>
                  </a:txBody>
                  <a:tcPr/>
                </a:tc>
                <a:tc>
                  <a:txBody>
                    <a:bodyPr/>
                    <a:lstStyle/>
                    <a:p>
                      <a:r>
                        <a:rPr lang="en-US" sz="1400" dirty="0" smtClean="0"/>
                        <a:t>Same</a:t>
                      </a:r>
                      <a:r>
                        <a:rPr lang="en-US" sz="1400" baseline="0" dirty="0" smtClean="0"/>
                        <a:t> two requirements under WIA and adds the following descriptions:</a:t>
                      </a:r>
                      <a:endParaRPr lang="en-US" sz="1400" dirty="0">
                        <a:solidFill>
                          <a:schemeClr val="bg2"/>
                        </a:solidFill>
                      </a:endParaRPr>
                    </a:p>
                  </a:txBody>
                  <a:tcPr/>
                </a:tc>
              </a:tr>
              <a:tr h="1252688">
                <a:tc>
                  <a:txBody>
                    <a:bodyPr/>
                    <a:lstStyle/>
                    <a:p>
                      <a:r>
                        <a:rPr lang="en-US" sz="1400" dirty="0" smtClean="0"/>
                        <a:t>A description</a:t>
                      </a:r>
                      <a:r>
                        <a:rPr lang="en-US" sz="1400" baseline="0" dirty="0" smtClean="0"/>
                        <a:t> of any cooperative arrangements the eligible provider has with other agencies, institutions, or organizations</a:t>
                      </a:r>
                      <a:endParaRPr lang="en-US" sz="1400" dirty="0">
                        <a:solidFill>
                          <a:schemeClr val="bg2"/>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How eligible provider will provide services in alignment</a:t>
                      </a:r>
                      <a:r>
                        <a:rPr lang="en-US" sz="1400" baseline="0" dirty="0" smtClean="0"/>
                        <a:t> with local plan, including how provider will promote concurrent enrollment with title I programs and activities</a:t>
                      </a:r>
                      <a:endParaRPr lang="en-US" sz="1400" dirty="0" smtClean="0">
                        <a:solidFill>
                          <a:schemeClr val="bg2"/>
                        </a:solidFill>
                      </a:endParaRPr>
                    </a:p>
                  </a:txBody>
                  <a:tcPr/>
                </a:tc>
              </a:tr>
              <a:tr h="969822">
                <a:tc>
                  <a:txBody>
                    <a:bodyPr/>
                    <a:lstStyle/>
                    <a:p>
                      <a:endParaRPr lang="en-US" sz="1400" dirty="0">
                        <a:solidFill>
                          <a:schemeClr val="bg2"/>
                        </a:solidFill>
                      </a:endParaRPr>
                    </a:p>
                  </a:txBody>
                  <a:tcPr/>
                </a:tc>
                <a:tc>
                  <a:txBody>
                    <a:bodyPr/>
                    <a:lstStyle/>
                    <a:p>
                      <a:r>
                        <a:rPr lang="en-US" sz="1400" baseline="0" dirty="0" smtClean="0"/>
                        <a:t>How eligible provider will meet the State adjusted levels of performance and collect data to report on performance indicators</a:t>
                      </a:r>
                      <a:endParaRPr lang="en-US" sz="1400" baseline="0" dirty="0" smtClean="0">
                        <a:solidFill>
                          <a:schemeClr val="bg2"/>
                        </a:solidFill>
                      </a:endParaRPr>
                    </a:p>
                  </a:txBody>
                  <a:tcPr/>
                </a:tc>
              </a:tr>
              <a:tr h="686957">
                <a:tc>
                  <a:txBody>
                    <a:bodyPr/>
                    <a:lstStyle/>
                    <a:p>
                      <a:endParaRPr lang="en-US" sz="1400" dirty="0">
                        <a:solidFill>
                          <a:schemeClr val="bg2"/>
                        </a:solidFill>
                      </a:endParaRPr>
                    </a:p>
                  </a:txBody>
                  <a:tcPr/>
                </a:tc>
                <a:tc>
                  <a:txBody>
                    <a:bodyPr/>
                    <a:lstStyle/>
                    <a:p>
                      <a:r>
                        <a:rPr lang="en-US" sz="1400" baseline="0" dirty="0" smtClean="0"/>
                        <a:t>How eligible provider will fulfill one-stop responsibilities</a:t>
                      </a:r>
                      <a:endParaRPr lang="en-US" sz="1400" b="1" baseline="0" dirty="0" smtClean="0">
                        <a:solidFill>
                          <a:schemeClr val="bg2"/>
                        </a:solidFill>
                      </a:endParaRPr>
                    </a:p>
                  </a:txBody>
                  <a:tcPr/>
                </a:tc>
              </a:tr>
              <a:tr h="686957">
                <a:tc>
                  <a:txBody>
                    <a:bodyPr/>
                    <a:lstStyle/>
                    <a:p>
                      <a:endParaRPr lang="en-US" sz="1400" dirty="0">
                        <a:solidFill>
                          <a:schemeClr val="bg2"/>
                        </a:solidFill>
                      </a:endParaRPr>
                    </a:p>
                  </a:txBody>
                  <a:tcPr/>
                </a:tc>
                <a:tc>
                  <a:txBody>
                    <a:bodyPr/>
                    <a:lstStyle/>
                    <a:p>
                      <a:r>
                        <a:rPr lang="en-US" sz="1400" baseline="0" dirty="0" smtClean="0"/>
                        <a:t>How provider will meet the needs of eligible individuals</a:t>
                      </a:r>
                      <a:endParaRPr lang="en-US" sz="1400" dirty="0">
                        <a:solidFill>
                          <a:schemeClr val="bg2"/>
                        </a:solidFill>
                      </a:endParaRPr>
                    </a:p>
                  </a:txBody>
                  <a:tcPr/>
                </a:tc>
              </a:tr>
              <a:tr h="443319">
                <a:tc>
                  <a:txBody>
                    <a:bodyPr/>
                    <a:lstStyle/>
                    <a:p>
                      <a:endParaRPr lang="en-US" sz="1400" dirty="0">
                        <a:solidFill>
                          <a:schemeClr val="bg2"/>
                        </a:solidFill>
                      </a:endParaRPr>
                    </a:p>
                  </a:txBody>
                  <a:tcPr/>
                </a:tc>
                <a:tc>
                  <a:txBody>
                    <a:bodyPr/>
                    <a:lstStyle/>
                    <a:p>
                      <a:r>
                        <a:rPr lang="en-US" sz="1400" dirty="0" smtClean="0"/>
                        <a:t>Information that addresses the 13</a:t>
                      </a:r>
                      <a:r>
                        <a:rPr lang="en-US" sz="1400" baseline="0" dirty="0" smtClean="0"/>
                        <a:t> considerations</a:t>
                      </a:r>
                      <a:endParaRPr lang="en-US" sz="1400" dirty="0">
                        <a:solidFill>
                          <a:schemeClr val="bg2"/>
                        </a:solidFill>
                      </a:endParaRPr>
                    </a:p>
                  </a:txBody>
                  <a:tcPr/>
                </a:tc>
              </a:tr>
            </a:tbl>
          </a:graphicData>
        </a:graphic>
      </p:graphicFrame>
      <p:sp>
        <p:nvSpPr>
          <p:cNvPr id="3" name="Slide Number Placeholder 2"/>
          <p:cNvSpPr>
            <a:spLocks noGrp="1"/>
          </p:cNvSpPr>
          <p:nvPr>
            <p:ph type="sldNum" sz="quarter" idx="12"/>
          </p:nvPr>
        </p:nvSpPr>
        <p:spPr/>
        <p:txBody>
          <a:bodyPr>
            <a:normAutofit lnSpcReduction="10000"/>
          </a:bodyPr>
          <a:lstStyle/>
          <a:p>
            <a:fld id="{DFE70E58-5A88-304B-A4DE-1FC2B1FFB647}" type="slidenum">
              <a:rPr lang="en-US" smtClean="0"/>
              <a:t>42</a:t>
            </a:fld>
            <a:endParaRPr lang="en-US"/>
          </a:p>
        </p:txBody>
      </p:sp>
    </p:spTree>
    <p:extLst>
      <p:ext uri="{BB962C8B-B14F-4D97-AF65-F5344CB8AC3E}">
        <p14:creationId xmlns:p14="http://schemas.microsoft.com/office/powerpoint/2010/main" val="12049136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16"/>
            <a:ext cx="7125113" cy="924475"/>
          </a:xfrm>
        </p:spPr>
        <p:txBody>
          <a:bodyPr/>
          <a:lstStyle/>
          <a:p>
            <a:r>
              <a:rPr lang="en-US" b="1" dirty="0" smtClean="0"/>
              <a:t>13 Considerations</a:t>
            </a:r>
            <a:endParaRPr lang="en-US" b="1" dirty="0"/>
          </a:p>
        </p:txBody>
      </p:sp>
      <p:sp>
        <p:nvSpPr>
          <p:cNvPr id="3" name="Content Placeholder 2"/>
          <p:cNvSpPr>
            <a:spLocks noGrp="1"/>
          </p:cNvSpPr>
          <p:nvPr>
            <p:ph idx="1"/>
          </p:nvPr>
        </p:nvSpPr>
        <p:spPr>
          <a:xfrm>
            <a:off x="1009442" y="838201"/>
            <a:ext cx="8134558" cy="6019800"/>
          </a:xfrm>
          <a:solidFill>
            <a:srgbClr val="FFFFFF"/>
          </a:solidFill>
          <a:ln>
            <a:noFill/>
          </a:ln>
        </p:spPr>
        <p:txBody>
          <a:bodyPr>
            <a:normAutofit/>
          </a:bodyPr>
          <a:lstStyle/>
          <a:p>
            <a:pPr marL="514350" indent="-514350">
              <a:buClr>
                <a:schemeClr val="bg1"/>
              </a:buClr>
              <a:buFont typeface="+mj-lt"/>
              <a:buAutoNum type="arabicParenR"/>
            </a:pPr>
            <a:r>
              <a:rPr lang="en-US" dirty="0" smtClean="0">
                <a:solidFill>
                  <a:srgbClr val="FF0000"/>
                </a:solidFill>
              </a:rPr>
              <a:t>Responsive to regional needs in local plan and serving individuals most in need</a:t>
            </a:r>
          </a:p>
          <a:p>
            <a:pPr marL="514350" indent="-514350">
              <a:buClr>
                <a:schemeClr val="bg1"/>
              </a:buClr>
              <a:buFont typeface="+mj-lt"/>
              <a:buAutoNum type="arabicParenR"/>
            </a:pPr>
            <a:r>
              <a:rPr lang="en-US" dirty="0" smtClean="0">
                <a:solidFill>
                  <a:schemeClr val="bg1"/>
                </a:solidFill>
              </a:rPr>
              <a:t>Ability to serve eligible individuals with disabilities, including learning disabilities</a:t>
            </a:r>
          </a:p>
          <a:p>
            <a:pPr marL="514350" indent="-514350">
              <a:buClr>
                <a:schemeClr val="bg1"/>
              </a:buClr>
              <a:buFont typeface="+mj-lt"/>
              <a:buAutoNum type="arabicParenR"/>
            </a:pPr>
            <a:r>
              <a:rPr lang="en-US" dirty="0" smtClean="0">
                <a:solidFill>
                  <a:schemeClr val="bg1"/>
                </a:solidFill>
              </a:rPr>
              <a:t>Past effectiveness in improving literacy skills</a:t>
            </a:r>
          </a:p>
          <a:p>
            <a:pPr marL="514350" indent="-514350">
              <a:buClr>
                <a:schemeClr val="bg1"/>
              </a:buClr>
              <a:buFont typeface="+mj-lt"/>
              <a:buAutoNum type="arabicParenR"/>
            </a:pPr>
            <a:r>
              <a:rPr lang="en-US" dirty="0" smtClean="0">
                <a:solidFill>
                  <a:srgbClr val="FF0000"/>
                </a:solidFill>
              </a:rPr>
              <a:t>Alignment between proposed activities and services with strategy and goals of local plan and services of one-stop partners</a:t>
            </a:r>
          </a:p>
          <a:p>
            <a:pPr marL="514350" indent="-514350">
              <a:buClr>
                <a:schemeClr val="bg1"/>
              </a:buClr>
              <a:buFont typeface="+mj-lt"/>
              <a:buAutoNum type="arabicParenR"/>
            </a:pPr>
            <a:r>
              <a:rPr lang="en-US" dirty="0" smtClean="0">
                <a:solidFill>
                  <a:schemeClr val="bg1"/>
                </a:solidFill>
              </a:rPr>
              <a:t>Program is of sufficient intensity and quality, based on rigorous research, and uses instructional practices</a:t>
            </a:r>
          </a:p>
          <a:p>
            <a:pPr marL="514350" indent="-514350">
              <a:buClr>
                <a:schemeClr val="bg1"/>
              </a:buClr>
              <a:buFont typeface="+mj-lt"/>
              <a:buAutoNum type="arabicParenR"/>
            </a:pPr>
            <a:r>
              <a:rPr lang="en-US" dirty="0" smtClean="0">
                <a:solidFill>
                  <a:schemeClr val="bg1"/>
                </a:solidFill>
              </a:rPr>
              <a:t>Provider activities are based on best practices derived from rigorous and scientifically valid research and effective educational practice </a:t>
            </a:r>
          </a:p>
          <a:p>
            <a:pPr marL="514350" indent="-514350">
              <a:buClr>
                <a:schemeClr val="bg1"/>
              </a:buClr>
              <a:buFont typeface="+mj-lt"/>
              <a:buAutoNum type="arabicParenR"/>
            </a:pPr>
            <a:r>
              <a:rPr lang="en-US" dirty="0">
                <a:solidFill>
                  <a:schemeClr val="bg1"/>
                </a:solidFill>
              </a:rPr>
              <a:t>Effective use of </a:t>
            </a:r>
            <a:r>
              <a:rPr lang="en-US" dirty="0" smtClean="0">
                <a:solidFill>
                  <a:schemeClr val="bg1"/>
                </a:solidFill>
              </a:rPr>
              <a:t>technology, services, and delivery systems </a:t>
            </a:r>
            <a:r>
              <a:rPr lang="en-US" dirty="0">
                <a:solidFill>
                  <a:schemeClr val="bg1"/>
                </a:solidFill>
              </a:rPr>
              <a:t>to increase the quality of </a:t>
            </a:r>
            <a:r>
              <a:rPr lang="en-US" dirty="0" smtClean="0">
                <a:solidFill>
                  <a:schemeClr val="bg1"/>
                </a:solidFill>
              </a:rPr>
              <a:t>learning</a:t>
            </a:r>
          </a:p>
          <a:p>
            <a:pPr>
              <a:buFont typeface="Wingdings" charset="2"/>
              <a:buChar char="§"/>
            </a:pPr>
            <a:endParaRPr lang="en-US" dirty="0"/>
          </a:p>
        </p:txBody>
      </p:sp>
      <p:sp>
        <p:nvSpPr>
          <p:cNvPr id="4" name="Slide Number Placeholder 3"/>
          <p:cNvSpPr>
            <a:spLocks noGrp="1"/>
          </p:cNvSpPr>
          <p:nvPr>
            <p:ph type="sldNum" sz="quarter" idx="12"/>
          </p:nvPr>
        </p:nvSpPr>
        <p:spPr/>
        <p:txBody>
          <a:bodyPr>
            <a:normAutofit lnSpcReduction="10000"/>
          </a:bodyPr>
          <a:lstStyle/>
          <a:p>
            <a:fld id="{DFE70E58-5A88-304B-A4DE-1FC2B1FFB647}" type="slidenum">
              <a:rPr lang="en-US" smtClean="0"/>
              <a:t>43</a:t>
            </a:fld>
            <a:endParaRPr lang="en-US"/>
          </a:p>
        </p:txBody>
      </p:sp>
    </p:spTree>
    <p:extLst>
      <p:ext uri="{BB962C8B-B14F-4D97-AF65-F5344CB8AC3E}">
        <p14:creationId xmlns:p14="http://schemas.microsoft.com/office/powerpoint/2010/main" val="31638643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16"/>
            <a:ext cx="7125113" cy="924475"/>
          </a:xfrm>
        </p:spPr>
        <p:txBody>
          <a:bodyPr/>
          <a:lstStyle/>
          <a:p>
            <a:r>
              <a:rPr lang="en-US" b="1" dirty="0" smtClean="0"/>
              <a:t>13 Considerations (cont.)</a:t>
            </a:r>
            <a:endParaRPr lang="en-US" b="1" dirty="0"/>
          </a:p>
        </p:txBody>
      </p:sp>
      <p:sp>
        <p:nvSpPr>
          <p:cNvPr id="3" name="Content Placeholder 2"/>
          <p:cNvSpPr>
            <a:spLocks noGrp="1"/>
          </p:cNvSpPr>
          <p:nvPr>
            <p:ph idx="1"/>
          </p:nvPr>
        </p:nvSpPr>
        <p:spPr>
          <a:xfrm>
            <a:off x="1009442" y="990600"/>
            <a:ext cx="7829757" cy="5867401"/>
          </a:xfrm>
          <a:solidFill>
            <a:srgbClr val="FFFFFF"/>
          </a:solidFill>
        </p:spPr>
        <p:txBody>
          <a:bodyPr>
            <a:normAutofit/>
          </a:bodyPr>
          <a:lstStyle/>
          <a:p>
            <a:pPr marL="514350" indent="-514350">
              <a:buClr>
                <a:schemeClr val="bg1"/>
              </a:buClr>
              <a:buFont typeface="+mj-lt"/>
              <a:buAutoNum type="arabicParenR" startAt="8"/>
            </a:pPr>
            <a:r>
              <a:rPr lang="en-US" dirty="0" smtClean="0">
                <a:solidFill>
                  <a:schemeClr val="bg1"/>
                </a:solidFill>
              </a:rPr>
              <a:t>Provide </a:t>
            </a:r>
            <a:r>
              <a:rPr lang="en-US" dirty="0">
                <a:solidFill>
                  <a:schemeClr val="bg1"/>
                </a:solidFill>
              </a:rPr>
              <a:t>learning in context, including through </a:t>
            </a:r>
            <a:r>
              <a:rPr lang="en-US" dirty="0" smtClean="0">
                <a:solidFill>
                  <a:schemeClr val="bg1"/>
                </a:solidFill>
              </a:rPr>
              <a:t>integrated education and training, to assist in transition to and completion of postsecondary education and training, and obtaining employment</a:t>
            </a:r>
            <a:endParaRPr lang="en-US" dirty="0">
              <a:solidFill>
                <a:schemeClr val="bg1"/>
              </a:solidFill>
            </a:endParaRPr>
          </a:p>
          <a:p>
            <a:pPr marL="514350" indent="-514350">
              <a:buClr>
                <a:schemeClr val="bg1"/>
              </a:buClr>
              <a:buFont typeface="+mj-lt"/>
              <a:buAutoNum type="arabicParenR" startAt="9"/>
            </a:pPr>
            <a:r>
              <a:rPr lang="en-US" dirty="0" smtClean="0">
                <a:solidFill>
                  <a:schemeClr val="bg1"/>
                </a:solidFill>
              </a:rPr>
              <a:t>Activities </a:t>
            </a:r>
            <a:r>
              <a:rPr lang="en-US" dirty="0">
                <a:solidFill>
                  <a:schemeClr val="bg1"/>
                </a:solidFill>
              </a:rPr>
              <a:t>delivered </a:t>
            </a:r>
            <a:r>
              <a:rPr lang="en-US" dirty="0" smtClean="0">
                <a:solidFill>
                  <a:schemeClr val="bg1"/>
                </a:solidFill>
              </a:rPr>
              <a:t>by instructors who </a:t>
            </a:r>
            <a:r>
              <a:rPr lang="en-US" dirty="0">
                <a:solidFill>
                  <a:schemeClr val="bg1"/>
                </a:solidFill>
              </a:rPr>
              <a:t>meet the minimum qualifications established by the </a:t>
            </a:r>
            <a:r>
              <a:rPr lang="en-US" dirty="0" smtClean="0">
                <a:solidFill>
                  <a:schemeClr val="bg1"/>
                </a:solidFill>
              </a:rPr>
              <a:t>State </a:t>
            </a:r>
          </a:p>
          <a:p>
            <a:pPr marL="514350" indent="-514350">
              <a:buClr>
                <a:schemeClr val="bg1"/>
              </a:buClr>
              <a:buFont typeface="+mj-lt"/>
              <a:buAutoNum type="arabicParenR" startAt="9"/>
            </a:pPr>
            <a:r>
              <a:rPr lang="en-US" dirty="0" smtClean="0">
                <a:solidFill>
                  <a:srgbClr val="FF0000"/>
                </a:solidFill>
              </a:rPr>
              <a:t>Coordination with other education, training, and social service resources in the community</a:t>
            </a:r>
          </a:p>
          <a:p>
            <a:pPr marL="514350" indent="-514350">
              <a:buClr>
                <a:schemeClr val="bg1"/>
              </a:buClr>
              <a:buFont typeface="+mj-lt"/>
              <a:buAutoNum type="arabicParenR" startAt="9"/>
            </a:pPr>
            <a:r>
              <a:rPr lang="en-US" dirty="0" smtClean="0">
                <a:solidFill>
                  <a:schemeClr val="bg1"/>
                </a:solidFill>
              </a:rPr>
              <a:t>Activities </a:t>
            </a:r>
            <a:r>
              <a:rPr lang="en-US" dirty="0">
                <a:solidFill>
                  <a:schemeClr val="bg1"/>
                </a:solidFill>
              </a:rPr>
              <a:t>offer flexible schedules and coordination with support services necessary to enable individuals to attend and complete </a:t>
            </a:r>
            <a:r>
              <a:rPr lang="en-US" dirty="0" smtClean="0">
                <a:solidFill>
                  <a:schemeClr val="bg1"/>
                </a:solidFill>
              </a:rPr>
              <a:t>programs</a:t>
            </a:r>
          </a:p>
          <a:p>
            <a:pPr marL="514350" indent="-514350">
              <a:buClr>
                <a:schemeClr val="bg1"/>
              </a:buClr>
              <a:buFont typeface="+mj-lt"/>
              <a:buAutoNum type="arabicParenR" startAt="9"/>
            </a:pPr>
            <a:r>
              <a:rPr lang="en-US" dirty="0">
                <a:solidFill>
                  <a:schemeClr val="bg1"/>
                </a:solidFill>
              </a:rPr>
              <a:t>Provider maintains a high-quality information management system to report participant outcomes and monitor program </a:t>
            </a:r>
            <a:r>
              <a:rPr lang="en-US" dirty="0" smtClean="0">
                <a:solidFill>
                  <a:schemeClr val="bg1"/>
                </a:solidFill>
              </a:rPr>
              <a:t>performance</a:t>
            </a:r>
          </a:p>
          <a:p>
            <a:pPr marL="514350" indent="-514350">
              <a:buClr>
                <a:schemeClr val="bg1"/>
              </a:buClr>
              <a:buFont typeface="+mj-lt"/>
              <a:buAutoNum type="arabicParenR" startAt="9"/>
            </a:pPr>
            <a:r>
              <a:rPr lang="en-US" dirty="0">
                <a:solidFill>
                  <a:schemeClr val="bg1"/>
                </a:solidFill>
              </a:rPr>
              <a:t>L</a:t>
            </a:r>
            <a:r>
              <a:rPr lang="en-US" dirty="0" smtClean="0">
                <a:solidFill>
                  <a:schemeClr val="bg1"/>
                </a:solidFill>
              </a:rPr>
              <a:t>ocal </a:t>
            </a:r>
            <a:r>
              <a:rPr lang="en-US" dirty="0">
                <a:solidFill>
                  <a:schemeClr val="bg1"/>
                </a:solidFill>
              </a:rPr>
              <a:t>areas where provider is located have demonstrated need for additional English acquisition and civics education </a:t>
            </a:r>
            <a:r>
              <a:rPr lang="en-US" dirty="0" smtClean="0">
                <a:solidFill>
                  <a:schemeClr val="bg1"/>
                </a:solidFill>
              </a:rPr>
              <a:t>programs</a:t>
            </a:r>
            <a:endParaRPr lang="en-US" dirty="0">
              <a:solidFill>
                <a:schemeClr val="bg1"/>
              </a:solidFill>
            </a:endParaRPr>
          </a:p>
        </p:txBody>
      </p:sp>
      <p:sp>
        <p:nvSpPr>
          <p:cNvPr id="4" name="Slide Number Placeholder 3"/>
          <p:cNvSpPr>
            <a:spLocks noGrp="1"/>
          </p:cNvSpPr>
          <p:nvPr>
            <p:ph type="sldNum" sz="quarter" idx="12"/>
          </p:nvPr>
        </p:nvSpPr>
        <p:spPr/>
        <p:txBody>
          <a:bodyPr>
            <a:normAutofit lnSpcReduction="10000"/>
          </a:bodyPr>
          <a:lstStyle/>
          <a:p>
            <a:fld id="{DFE70E58-5A88-304B-A4DE-1FC2B1FFB647}" type="slidenum">
              <a:rPr lang="en-US" smtClean="0"/>
              <a:t>44</a:t>
            </a:fld>
            <a:endParaRPr lang="en-US"/>
          </a:p>
        </p:txBody>
      </p:sp>
    </p:spTree>
    <p:extLst>
      <p:ext uri="{BB962C8B-B14F-4D97-AF65-F5344CB8AC3E}">
        <p14:creationId xmlns:p14="http://schemas.microsoft.com/office/powerpoint/2010/main" val="5440070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75724"/>
            <a:ext cx="7848600" cy="924475"/>
          </a:xfrm>
        </p:spPr>
        <p:txBody>
          <a:bodyPr>
            <a:normAutofit fontScale="90000"/>
          </a:bodyPr>
          <a:lstStyle/>
          <a:p>
            <a:r>
              <a:rPr lang="en-US" b="1" dirty="0" smtClean="0"/>
              <a:t>Highlights of Local Plan Provisions</a:t>
            </a:r>
            <a:endParaRPr lang="en-US" b="1" dirty="0"/>
          </a:p>
        </p:txBody>
      </p:sp>
      <p:sp>
        <p:nvSpPr>
          <p:cNvPr id="3" name="Content Placeholder 2"/>
          <p:cNvSpPr>
            <a:spLocks noGrp="1"/>
          </p:cNvSpPr>
          <p:nvPr>
            <p:ph idx="1"/>
          </p:nvPr>
        </p:nvSpPr>
        <p:spPr>
          <a:xfrm>
            <a:off x="612648" y="1600199"/>
            <a:ext cx="8153400" cy="4654685"/>
          </a:xfrm>
          <a:solidFill>
            <a:srgbClr val="FFFFFF"/>
          </a:solidFill>
        </p:spPr>
        <p:txBody>
          <a:bodyPr>
            <a:normAutofit/>
          </a:bodyPr>
          <a:lstStyle/>
          <a:p>
            <a:r>
              <a:rPr lang="en-US" sz="2400" b="1" dirty="0" smtClean="0">
                <a:solidFill>
                  <a:schemeClr val="bg1"/>
                </a:solidFill>
              </a:rPr>
              <a:t>Key Strategic Planning Elements</a:t>
            </a:r>
            <a:endParaRPr lang="en-US" sz="2400" dirty="0" smtClean="0">
              <a:solidFill>
                <a:schemeClr val="bg1"/>
              </a:solidFill>
            </a:endParaRPr>
          </a:p>
          <a:p>
            <a:pPr lvl="1">
              <a:buFont typeface="Wingdings" charset="2"/>
              <a:buChar char="q"/>
            </a:pPr>
            <a:r>
              <a:rPr lang="en-US" sz="2000" dirty="0">
                <a:solidFill>
                  <a:schemeClr val="bg1"/>
                </a:solidFill>
              </a:rPr>
              <a:t> A</a:t>
            </a:r>
            <a:r>
              <a:rPr lang="en-US" sz="2000" dirty="0" smtClean="0">
                <a:solidFill>
                  <a:schemeClr val="bg1"/>
                </a:solidFill>
              </a:rPr>
              <a:t>nalysis of regional economic conditions and workforce needs</a:t>
            </a:r>
          </a:p>
          <a:p>
            <a:pPr lvl="1">
              <a:buFont typeface="Wingdings" charset="2"/>
              <a:buChar char="q"/>
            </a:pPr>
            <a:r>
              <a:rPr lang="en-US" sz="2000" dirty="0">
                <a:solidFill>
                  <a:schemeClr val="bg1"/>
                </a:solidFill>
              </a:rPr>
              <a:t> </a:t>
            </a:r>
            <a:r>
              <a:rPr lang="en-US" sz="2000" dirty="0" smtClean="0">
                <a:solidFill>
                  <a:schemeClr val="bg1"/>
                </a:solidFill>
              </a:rPr>
              <a:t>Coordination of workforce development system and services, including core programs and CTE</a:t>
            </a:r>
          </a:p>
          <a:p>
            <a:pPr lvl="1">
              <a:buFont typeface="Wingdings" charset="2"/>
              <a:buChar char="q"/>
            </a:pPr>
            <a:r>
              <a:rPr lang="en-US" sz="2000" dirty="0" smtClean="0">
                <a:solidFill>
                  <a:schemeClr val="bg1"/>
                </a:solidFill>
              </a:rPr>
              <a:t> Strategies for career pathways development and postsecondary credential attainment  </a:t>
            </a:r>
          </a:p>
          <a:p>
            <a:pPr lvl="1">
              <a:buFont typeface="Wingdings" charset="2"/>
              <a:buChar char="q"/>
            </a:pPr>
            <a:r>
              <a:rPr lang="en-US" sz="2000" dirty="0">
                <a:solidFill>
                  <a:schemeClr val="bg1"/>
                </a:solidFill>
              </a:rPr>
              <a:t> </a:t>
            </a:r>
            <a:r>
              <a:rPr lang="en-US" sz="2000" dirty="0" smtClean="0">
                <a:solidFill>
                  <a:schemeClr val="bg1"/>
                </a:solidFill>
              </a:rPr>
              <a:t>Facilitate access to one-stop delivery system and roles and contributions of partner programs </a:t>
            </a:r>
          </a:p>
          <a:p>
            <a:pPr lvl="2">
              <a:buFont typeface="Wingdings" charset="2"/>
              <a:buChar char="q"/>
            </a:pPr>
            <a:r>
              <a:rPr lang="en-US" sz="1800" b="1" u="sng" dirty="0" smtClean="0">
                <a:solidFill>
                  <a:schemeClr val="bg1"/>
                </a:solidFill>
              </a:rPr>
              <a:t>Note</a:t>
            </a:r>
            <a:r>
              <a:rPr lang="en-US" sz="1800" dirty="0" smtClean="0">
                <a:solidFill>
                  <a:schemeClr val="bg1"/>
                </a:solidFill>
              </a:rPr>
              <a:t>: Adult education is a </a:t>
            </a:r>
            <a:r>
              <a:rPr lang="en-US" sz="1800" b="1" i="1" dirty="0" smtClean="0">
                <a:solidFill>
                  <a:schemeClr val="bg1"/>
                </a:solidFill>
              </a:rPr>
              <a:t>required partner </a:t>
            </a:r>
            <a:r>
              <a:rPr lang="en-US" sz="1800" dirty="0" smtClean="0">
                <a:solidFill>
                  <a:schemeClr val="bg1"/>
                </a:solidFill>
              </a:rPr>
              <a:t>in the one-stop system</a:t>
            </a:r>
          </a:p>
        </p:txBody>
      </p:sp>
      <p:sp>
        <p:nvSpPr>
          <p:cNvPr id="4" name="Slide Number Placeholder 3"/>
          <p:cNvSpPr>
            <a:spLocks noGrp="1"/>
          </p:cNvSpPr>
          <p:nvPr>
            <p:ph type="sldNum" sz="quarter" idx="12"/>
          </p:nvPr>
        </p:nvSpPr>
        <p:spPr/>
        <p:txBody>
          <a:bodyPr>
            <a:normAutofit lnSpcReduction="10000"/>
          </a:bodyPr>
          <a:lstStyle/>
          <a:p>
            <a:fld id="{DFE70E58-5A88-304B-A4DE-1FC2B1FFB647}" type="slidenum">
              <a:rPr lang="en-US" smtClean="0"/>
              <a:t>45</a:t>
            </a:fld>
            <a:endParaRPr lang="en-US"/>
          </a:p>
        </p:txBody>
      </p:sp>
    </p:spTree>
    <p:extLst>
      <p:ext uri="{BB962C8B-B14F-4D97-AF65-F5344CB8AC3E}">
        <p14:creationId xmlns:p14="http://schemas.microsoft.com/office/powerpoint/2010/main" val="8124509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One-Stop Partner Requirements</a:t>
            </a:r>
            <a:endParaRPr lang="en-US" dirty="0"/>
          </a:p>
        </p:txBody>
      </p:sp>
      <p:sp>
        <p:nvSpPr>
          <p:cNvPr id="3" name="Content Placeholder 2"/>
          <p:cNvSpPr>
            <a:spLocks noGrp="1"/>
          </p:cNvSpPr>
          <p:nvPr>
            <p:ph idx="1"/>
          </p:nvPr>
        </p:nvSpPr>
        <p:spPr>
          <a:xfrm>
            <a:off x="612648" y="1600200"/>
            <a:ext cx="8153400" cy="4683868"/>
          </a:xfrm>
          <a:solidFill>
            <a:srgbClr val="FFFFFF"/>
          </a:solidFill>
        </p:spPr>
        <p:txBody>
          <a:bodyPr>
            <a:normAutofit/>
          </a:bodyPr>
          <a:lstStyle/>
          <a:p>
            <a:r>
              <a:rPr lang="en-US" b="1" dirty="0" smtClean="0">
                <a:solidFill>
                  <a:schemeClr val="bg1"/>
                </a:solidFill>
              </a:rPr>
              <a:t>Provide access </a:t>
            </a:r>
            <a:r>
              <a:rPr lang="en-US" dirty="0" smtClean="0">
                <a:solidFill>
                  <a:schemeClr val="bg1"/>
                </a:solidFill>
              </a:rPr>
              <a:t>to adult education programs or activities through the one-stop delivery system</a:t>
            </a:r>
          </a:p>
          <a:p>
            <a:r>
              <a:rPr lang="en-US" b="1" dirty="0" smtClean="0">
                <a:solidFill>
                  <a:schemeClr val="bg1"/>
                </a:solidFill>
              </a:rPr>
              <a:t>Enter into a local MOU </a:t>
            </a:r>
            <a:r>
              <a:rPr lang="en-US" dirty="0" smtClean="0">
                <a:solidFill>
                  <a:schemeClr val="bg1"/>
                </a:solidFill>
              </a:rPr>
              <a:t>with the local board relating to operation of the one-stop system</a:t>
            </a:r>
          </a:p>
          <a:p>
            <a:r>
              <a:rPr lang="en-US" b="1" dirty="0" smtClean="0">
                <a:solidFill>
                  <a:schemeClr val="bg1"/>
                </a:solidFill>
              </a:rPr>
              <a:t>MOU contents include:</a:t>
            </a:r>
          </a:p>
          <a:p>
            <a:pPr lvl="2"/>
            <a:r>
              <a:rPr lang="en-US" dirty="0" smtClean="0">
                <a:solidFill>
                  <a:schemeClr val="bg1"/>
                </a:solidFill>
              </a:rPr>
              <a:t>Services to be provided through the one-stop delivery system</a:t>
            </a:r>
          </a:p>
          <a:p>
            <a:pPr lvl="2"/>
            <a:r>
              <a:rPr lang="en-US" dirty="0" smtClean="0">
                <a:solidFill>
                  <a:schemeClr val="bg1"/>
                </a:solidFill>
              </a:rPr>
              <a:t>How </a:t>
            </a:r>
            <a:r>
              <a:rPr lang="en-US" b="1" dirty="0" smtClean="0">
                <a:solidFill>
                  <a:schemeClr val="accent6">
                    <a:lumMod val="50000"/>
                  </a:schemeClr>
                </a:solidFill>
              </a:rPr>
              <a:t>costs of services and operating costs </a:t>
            </a:r>
            <a:r>
              <a:rPr lang="en-US" dirty="0" smtClean="0">
                <a:solidFill>
                  <a:schemeClr val="bg1"/>
                </a:solidFill>
              </a:rPr>
              <a:t>of the system will be funded, including funding</a:t>
            </a:r>
            <a:r>
              <a:rPr lang="en-US" dirty="0" smtClean="0"/>
              <a:t> </a:t>
            </a:r>
            <a:r>
              <a:rPr lang="en-US" b="1" dirty="0" smtClean="0">
                <a:solidFill>
                  <a:schemeClr val="accent6">
                    <a:lumMod val="50000"/>
                  </a:schemeClr>
                </a:solidFill>
              </a:rPr>
              <a:t>one-stop infrastructure costs</a:t>
            </a:r>
          </a:p>
          <a:p>
            <a:pPr lvl="2"/>
            <a:r>
              <a:rPr lang="en-US" dirty="0" smtClean="0">
                <a:solidFill>
                  <a:schemeClr val="bg1"/>
                </a:solidFill>
              </a:rPr>
              <a:t>Methods of referral for partner services</a:t>
            </a:r>
          </a:p>
          <a:p>
            <a:pPr lvl="2"/>
            <a:r>
              <a:rPr lang="en-US" dirty="0" smtClean="0">
                <a:solidFill>
                  <a:schemeClr val="bg1"/>
                </a:solidFill>
              </a:rPr>
              <a:t>Duration of MOU and review to </a:t>
            </a:r>
            <a:r>
              <a:rPr lang="en-US" b="1" dirty="0" smtClean="0">
                <a:solidFill>
                  <a:schemeClr val="accent6">
                    <a:lumMod val="50000"/>
                  </a:schemeClr>
                </a:solidFill>
              </a:rPr>
              <a:t>ensure appropriate funding </a:t>
            </a:r>
            <a:r>
              <a:rPr lang="en-US" dirty="0" smtClean="0">
                <a:solidFill>
                  <a:schemeClr val="bg1"/>
                </a:solidFill>
              </a:rPr>
              <a:t>and delivery of services</a:t>
            </a:r>
          </a:p>
        </p:txBody>
      </p:sp>
      <p:sp>
        <p:nvSpPr>
          <p:cNvPr id="4" name="Slide Number Placeholder 3"/>
          <p:cNvSpPr>
            <a:spLocks noGrp="1"/>
          </p:cNvSpPr>
          <p:nvPr>
            <p:ph type="sldNum" sz="quarter" idx="12"/>
          </p:nvPr>
        </p:nvSpPr>
        <p:spPr/>
        <p:txBody>
          <a:bodyPr>
            <a:normAutofit lnSpcReduction="10000"/>
          </a:bodyPr>
          <a:lstStyle/>
          <a:p>
            <a:fld id="{DFE70E58-5A88-304B-A4DE-1FC2B1FFB647}" type="slidenum">
              <a:rPr lang="en-US" smtClean="0"/>
              <a:t>46</a:t>
            </a:fld>
            <a:endParaRPr lang="en-US"/>
          </a:p>
        </p:txBody>
      </p:sp>
    </p:spTree>
    <p:extLst>
      <p:ext uri="{BB962C8B-B14F-4D97-AF65-F5344CB8AC3E}">
        <p14:creationId xmlns:p14="http://schemas.microsoft.com/office/powerpoint/2010/main" val="11579353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and Other Costs</a:t>
            </a:r>
            <a:endParaRPr lang="en-US" dirty="0"/>
          </a:p>
        </p:txBody>
      </p:sp>
      <p:sp>
        <p:nvSpPr>
          <p:cNvPr id="3" name="Content Placeholder 2"/>
          <p:cNvSpPr>
            <a:spLocks noGrp="1"/>
          </p:cNvSpPr>
          <p:nvPr>
            <p:ph idx="1"/>
          </p:nvPr>
        </p:nvSpPr>
        <p:spPr>
          <a:xfrm>
            <a:off x="1142999" y="1807361"/>
            <a:ext cx="7696201" cy="4898239"/>
          </a:xfrm>
          <a:solidFill>
            <a:srgbClr val="FFFFFF"/>
          </a:solidFill>
        </p:spPr>
        <p:txBody>
          <a:bodyPr>
            <a:normAutofit/>
          </a:bodyPr>
          <a:lstStyle/>
          <a:p>
            <a:r>
              <a:rPr lang="en-US" sz="2000" b="1" dirty="0">
                <a:solidFill>
                  <a:schemeClr val="bg1"/>
                </a:solidFill>
              </a:rPr>
              <a:t>One-Stop Infrastructure Costs:</a:t>
            </a:r>
          </a:p>
          <a:p>
            <a:pPr lvl="2"/>
            <a:r>
              <a:rPr lang="en-US" sz="1600" dirty="0">
                <a:solidFill>
                  <a:schemeClr val="bg1"/>
                </a:solidFill>
              </a:rPr>
              <a:t>Agreement reached by local board, chief elected officials, and one-stop partners</a:t>
            </a:r>
          </a:p>
          <a:p>
            <a:pPr lvl="2"/>
            <a:r>
              <a:rPr lang="en-US" sz="1600" dirty="0">
                <a:solidFill>
                  <a:schemeClr val="bg1"/>
                </a:solidFill>
              </a:rPr>
              <a:t>If no consensus, Governor provides guidance based on programs’ </a:t>
            </a:r>
            <a:r>
              <a:rPr lang="en-US" sz="1600" b="1" dirty="0">
                <a:solidFill>
                  <a:schemeClr val="accent6">
                    <a:lumMod val="50000"/>
                  </a:schemeClr>
                </a:solidFill>
              </a:rPr>
              <a:t>proportionate use </a:t>
            </a:r>
            <a:r>
              <a:rPr lang="en-US" sz="1600" dirty="0">
                <a:solidFill>
                  <a:schemeClr val="bg1"/>
                </a:solidFill>
              </a:rPr>
              <a:t>of the system and determines </a:t>
            </a:r>
            <a:r>
              <a:rPr lang="en-US" sz="1600" b="1" dirty="0">
                <a:solidFill>
                  <a:schemeClr val="accent6">
                    <a:lumMod val="50000"/>
                  </a:schemeClr>
                </a:solidFill>
              </a:rPr>
              <a:t>equitable and stable methods of funding </a:t>
            </a:r>
            <a:r>
              <a:rPr lang="en-US" sz="1600" dirty="0">
                <a:solidFill>
                  <a:schemeClr val="bg1"/>
                </a:solidFill>
              </a:rPr>
              <a:t>the infrastructure costs of area centers</a:t>
            </a:r>
          </a:p>
          <a:p>
            <a:r>
              <a:rPr lang="en-US" sz="2000" b="1" dirty="0" smtClean="0">
                <a:solidFill>
                  <a:schemeClr val="bg1"/>
                </a:solidFill>
              </a:rPr>
              <a:t>Other Costs:</a:t>
            </a:r>
            <a:endParaRPr lang="en-US" sz="2000" dirty="0" smtClean="0">
              <a:solidFill>
                <a:schemeClr val="bg1"/>
              </a:solidFill>
            </a:endParaRPr>
          </a:p>
          <a:p>
            <a:pPr lvl="2"/>
            <a:r>
              <a:rPr lang="en-US" sz="1600" dirty="0" smtClean="0">
                <a:solidFill>
                  <a:schemeClr val="bg1"/>
                </a:solidFill>
              </a:rPr>
              <a:t>Requires a portion of funds to be used to pay the additional costs relating to the operation of the one-stop delivery system</a:t>
            </a:r>
          </a:p>
          <a:p>
            <a:pPr lvl="2"/>
            <a:r>
              <a:rPr lang="en-US" sz="1600" dirty="0" smtClean="0">
                <a:solidFill>
                  <a:schemeClr val="bg1"/>
                </a:solidFill>
              </a:rPr>
              <a:t>Costs </a:t>
            </a:r>
            <a:r>
              <a:rPr lang="en-US" sz="1600" b="1" dirty="0" smtClean="0">
                <a:solidFill>
                  <a:schemeClr val="accent6">
                    <a:lumMod val="50000"/>
                  </a:schemeClr>
                </a:solidFill>
              </a:rPr>
              <a:t>must include provision of career services </a:t>
            </a:r>
            <a:r>
              <a:rPr lang="en-US" sz="1600" dirty="0" smtClean="0">
                <a:solidFill>
                  <a:schemeClr val="bg1"/>
                </a:solidFill>
              </a:rPr>
              <a:t>applicable to each program, and may include shared costs (i.e., initial intake, assessment of needs, appraisal of basic skills, referrals, etc.)</a:t>
            </a:r>
            <a:endParaRPr lang="en-US" sz="1600" dirty="0">
              <a:solidFill>
                <a:schemeClr val="bg1"/>
              </a:solidFill>
            </a:endParaRPr>
          </a:p>
        </p:txBody>
      </p:sp>
      <p:sp>
        <p:nvSpPr>
          <p:cNvPr id="4" name="Slide Number Placeholder 3"/>
          <p:cNvSpPr>
            <a:spLocks noGrp="1"/>
          </p:cNvSpPr>
          <p:nvPr>
            <p:ph type="sldNum" sz="quarter" idx="12"/>
          </p:nvPr>
        </p:nvSpPr>
        <p:spPr/>
        <p:txBody>
          <a:bodyPr>
            <a:normAutofit lnSpcReduction="10000"/>
          </a:bodyPr>
          <a:lstStyle/>
          <a:p>
            <a:fld id="{DFE70E58-5A88-304B-A4DE-1FC2B1FFB647}" type="slidenum">
              <a:rPr lang="en-US" smtClean="0"/>
              <a:t>47</a:t>
            </a:fld>
            <a:endParaRPr lang="en-US"/>
          </a:p>
        </p:txBody>
      </p:sp>
    </p:spTree>
    <p:extLst>
      <p:ext uri="{BB962C8B-B14F-4D97-AF65-F5344CB8AC3E}">
        <p14:creationId xmlns:p14="http://schemas.microsoft.com/office/powerpoint/2010/main" val="30127387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Career Services</a:t>
            </a:r>
            <a:endParaRPr lang="en-US" b="1" dirty="0"/>
          </a:p>
        </p:txBody>
      </p:sp>
      <p:sp>
        <p:nvSpPr>
          <p:cNvPr id="3" name="Content Placeholder 2"/>
          <p:cNvSpPr>
            <a:spLocks noGrp="1"/>
          </p:cNvSpPr>
          <p:nvPr>
            <p:ph idx="1"/>
          </p:nvPr>
        </p:nvSpPr>
        <p:spPr>
          <a:xfrm>
            <a:off x="1009442" y="1807361"/>
            <a:ext cx="7753557" cy="4898239"/>
          </a:xfrm>
          <a:solidFill>
            <a:srgbClr val="FFFFFF"/>
          </a:solidFill>
        </p:spPr>
        <p:txBody>
          <a:bodyPr>
            <a:normAutofit/>
          </a:bodyPr>
          <a:lstStyle/>
          <a:p>
            <a:r>
              <a:rPr lang="en-US" b="1" dirty="0" smtClean="0">
                <a:solidFill>
                  <a:schemeClr val="bg1"/>
                </a:solidFill>
              </a:rPr>
              <a:t>Local Requirements for Career Services (Sec. 134(c)(2)):</a:t>
            </a:r>
          </a:p>
          <a:p>
            <a:pPr lvl="1"/>
            <a:r>
              <a:rPr lang="en-US" dirty="0" smtClean="0">
                <a:solidFill>
                  <a:schemeClr val="bg1"/>
                </a:solidFill>
              </a:rPr>
              <a:t>Funds must be used to </a:t>
            </a:r>
            <a:r>
              <a:rPr lang="en-US" b="1" dirty="0" smtClean="0">
                <a:solidFill>
                  <a:schemeClr val="accent6">
                    <a:lumMod val="50000"/>
                  </a:schemeClr>
                </a:solidFill>
              </a:rPr>
              <a:t>provide career services through the one-stop</a:t>
            </a:r>
            <a:r>
              <a:rPr lang="en-US" b="1" dirty="0" smtClean="0">
                <a:solidFill>
                  <a:schemeClr val="accent2"/>
                </a:solidFill>
              </a:rPr>
              <a:t> </a:t>
            </a:r>
            <a:r>
              <a:rPr lang="en-US" dirty="0" smtClean="0">
                <a:solidFill>
                  <a:schemeClr val="bg1"/>
                </a:solidFill>
              </a:rPr>
              <a:t>delivery system and must include, at a minimum:</a:t>
            </a:r>
          </a:p>
          <a:p>
            <a:pPr lvl="2"/>
            <a:r>
              <a:rPr lang="en-US" dirty="0" smtClean="0">
                <a:solidFill>
                  <a:schemeClr val="bg1"/>
                </a:solidFill>
              </a:rPr>
              <a:t>Determination of eligibility for services</a:t>
            </a:r>
          </a:p>
          <a:p>
            <a:pPr lvl="2"/>
            <a:r>
              <a:rPr lang="en-US" dirty="0" smtClean="0">
                <a:solidFill>
                  <a:schemeClr val="bg1"/>
                </a:solidFill>
              </a:rPr>
              <a:t>Outreach, intake, and access to information and services at the one-stop</a:t>
            </a:r>
          </a:p>
          <a:p>
            <a:pPr lvl="2"/>
            <a:r>
              <a:rPr lang="en-US" dirty="0" smtClean="0">
                <a:solidFill>
                  <a:srgbClr val="FF0000"/>
                </a:solidFill>
              </a:rPr>
              <a:t>Initial assessment of skill levels, including literacy, numeracy, and English language proficiency, skill gaps, and supportive service needs; among other requirements </a:t>
            </a:r>
            <a:r>
              <a:rPr lang="en-US" dirty="0" smtClean="0">
                <a:solidFill>
                  <a:schemeClr val="bg1"/>
                </a:solidFill>
              </a:rPr>
              <a:t>(Sec. 122(b)(2))</a:t>
            </a:r>
          </a:p>
          <a:p>
            <a:pPr lvl="1"/>
            <a:r>
              <a:rPr lang="en-US" dirty="0" smtClean="0">
                <a:solidFill>
                  <a:schemeClr val="bg1"/>
                </a:solidFill>
              </a:rPr>
              <a:t>Local board must work with the State to </a:t>
            </a:r>
            <a:r>
              <a:rPr lang="en-US" b="1" dirty="0" smtClean="0">
                <a:solidFill>
                  <a:schemeClr val="accent6">
                    <a:lumMod val="50000"/>
                  </a:schemeClr>
                </a:solidFill>
              </a:rPr>
              <a:t>ensure there are sufficient numbers and types of providers of career services </a:t>
            </a:r>
            <a:r>
              <a:rPr lang="en-US" dirty="0" smtClean="0">
                <a:solidFill>
                  <a:schemeClr val="bg1"/>
                </a:solidFill>
              </a:rPr>
              <a:t>and training services, including</a:t>
            </a:r>
            <a:r>
              <a:rPr lang="en-US" dirty="0" smtClean="0"/>
              <a:t> </a:t>
            </a:r>
            <a:r>
              <a:rPr lang="en-US" dirty="0" smtClean="0">
                <a:solidFill>
                  <a:srgbClr val="FF0000"/>
                </a:solidFill>
              </a:rPr>
              <a:t>eligible providers with expertise in assisting adults in need of adult education and literacy activities </a:t>
            </a:r>
            <a:r>
              <a:rPr lang="en-US" dirty="0" smtClean="0">
                <a:solidFill>
                  <a:schemeClr val="bg1"/>
                </a:solidFill>
              </a:rPr>
              <a:t>(Sec. 107(d)(10(E))</a:t>
            </a:r>
            <a:endParaRPr lang="en-US" dirty="0">
              <a:solidFill>
                <a:schemeClr val="bg1"/>
              </a:solidFill>
            </a:endParaRPr>
          </a:p>
        </p:txBody>
      </p:sp>
      <p:sp>
        <p:nvSpPr>
          <p:cNvPr id="4" name="Slide Number Placeholder 3"/>
          <p:cNvSpPr>
            <a:spLocks noGrp="1"/>
          </p:cNvSpPr>
          <p:nvPr>
            <p:ph type="sldNum" sz="quarter" idx="12"/>
          </p:nvPr>
        </p:nvSpPr>
        <p:spPr/>
        <p:txBody>
          <a:bodyPr>
            <a:normAutofit lnSpcReduction="10000"/>
          </a:bodyPr>
          <a:lstStyle/>
          <a:p>
            <a:fld id="{DFE70E58-5A88-304B-A4DE-1FC2B1FFB647}" type="slidenum">
              <a:rPr lang="en-US" smtClean="0"/>
              <a:t>48</a:t>
            </a:fld>
            <a:endParaRPr lang="en-US"/>
          </a:p>
        </p:txBody>
      </p:sp>
    </p:spTree>
    <p:extLst>
      <p:ext uri="{BB962C8B-B14F-4D97-AF65-F5344CB8AC3E}">
        <p14:creationId xmlns:p14="http://schemas.microsoft.com/office/powerpoint/2010/main" val="14126253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24200"/>
            <a:ext cx="9144000" cy="1905000"/>
          </a:xfrm>
        </p:spPr>
        <p:txBody>
          <a:bodyPr/>
          <a:lstStyle/>
          <a:p>
            <a:r>
              <a:rPr lang="en-US" sz="6000" dirty="0"/>
              <a:t>WIOA Timeline and </a:t>
            </a:r>
            <a:br>
              <a:rPr lang="en-US" sz="6000" dirty="0"/>
            </a:br>
            <a:r>
              <a:rPr lang="en-US" sz="6000" dirty="0" smtClean="0"/>
              <a:t>Readiness</a:t>
            </a:r>
            <a:r>
              <a:rPr lang="en-US" sz="6000" dirty="0"/>
              <a:t/>
            </a:r>
            <a:br>
              <a:rPr lang="en-US" sz="6000" dirty="0"/>
            </a:br>
            <a:endParaRPr lang="en-US" sz="6000" dirty="0"/>
          </a:p>
        </p:txBody>
      </p:sp>
      <p:sp>
        <p:nvSpPr>
          <p:cNvPr id="3" name="Content Placeholder 2"/>
          <p:cNvSpPr>
            <a:spLocks noGrp="1"/>
          </p:cNvSpPr>
          <p:nvPr>
            <p:ph idx="1"/>
          </p:nvPr>
        </p:nvSpPr>
        <p:spPr>
          <a:xfrm>
            <a:off x="457200" y="4800600"/>
            <a:ext cx="8229600" cy="944563"/>
          </a:xfrm>
        </p:spPr>
        <p:txBody>
          <a:bodyPr>
            <a:normAutofit/>
          </a:bodyPr>
          <a:lstStyle/>
          <a:p>
            <a:pPr marL="0" indent="0" algn="ctr">
              <a:lnSpc>
                <a:spcPct val="110000"/>
              </a:lnSpc>
              <a:spcBef>
                <a:spcPts val="0"/>
              </a:spcBef>
              <a:buNone/>
            </a:pPr>
            <a:r>
              <a:rPr lang="en-US" sz="2000" dirty="0" smtClean="0"/>
              <a:t>Office of Career, Technical, and Adult Education</a:t>
            </a:r>
          </a:p>
        </p:txBody>
      </p:sp>
      <p:sp>
        <p:nvSpPr>
          <p:cNvPr id="5" name="TextBox 4"/>
          <p:cNvSpPr txBox="1"/>
          <p:nvPr/>
        </p:nvSpPr>
        <p:spPr>
          <a:xfrm>
            <a:off x="2768367" y="6300132"/>
            <a:ext cx="3875714" cy="307777"/>
          </a:xfrm>
          <a:prstGeom prst="rect">
            <a:avLst/>
          </a:prstGeom>
          <a:noFill/>
        </p:spPr>
        <p:txBody>
          <a:bodyPr wrap="square" rtlCol="0">
            <a:spAutoFit/>
          </a:bodyPr>
          <a:lstStyle/>
          <a:p>
            <a:pPr algn="ctr"/>
            <a:r>
              <a:rPr lang="en-US" sz="1400" dirty="0" smtClean="0"/>
              <a:t>U.S. Department of Education</a:t>
            </a:r>
            <a:endParaRPr lang="en-US" sz="1400" dirty="0"/>
          </a:p>
        </p:txBody>
      </p:sp>
    </p:spTree>
    <p:extLst>
      <p:ext uri="{BB962C8B-B14F-4D97-AF65-F5344CB8AC3E}">
        <p14:creationId xmlns:p14="http://schemas.microsoft.com/office/powerpoint/2010/main" val="1302637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BHasskamp\AppData\Local\Microsoft\Windows\Temporary Internet Files\Content.IE5\98YIOJPX\MP9004393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95401"/>
            <a:ext cx="5334000" cy="557784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105400" y="1371600"/>
            <a:ext cx="4038600" cy="5173389"/>
          </a:xfrm>
        </p:spPr>
        <p:txBody>
          <a:bodyPr>
            <a:normAutofit lnSpcReduction="10000"/>
          </a:bodyPr>
          <a:lstStyle/>
          <a:p>
            <a:pPr>
              <a:buClr>
                <a:srgbClr val="EB641B"/>
              </a:buClr>
            </a:pPr>
            <a:r>
              <a:rPr lang="en-US" sz="3200" dirty="0" smtClean="0"/>
              <a:t>Individual with Barriers </a:t>
            </a:r>
            <a:r>
              <a:rPr lang="en-US" sz="3200" dirty="0"/>
              <a:t>to Employment </a:t>
            </a:r>
            <a:endParaRPr lang="en-US" sz="3200" dirty="0" smtClean="0"/>
          </a:p>
          <a:p>
            <a:pPr>
              <a:buClr>
                <a:srgbClr val="EB641B"/>
              </a:buClr>
            </a:pPr>
            <a:r>
              <a:rPr lang="en-US" sz="3200" dirty="0" smtClean="0"/>
              <a:t>Career Pathway</a:t>
            </a:r>
            <a:endParaRPr lang="en-US" sz="3200" dirty="0"/>
          </a:p>
          <a:p>
            <a:pPr>
              <a:buClr>
                <a:srgbClr val="EB641B"/>
              </a:buClr>
            </a:pPr>
            <a:r>
              <a:rPr lang="en-US" sz="3200" dirty="0"/>
              <a:t>One-Stop Partner</a:t>
            </a:r>
          </a:p>
          <a:p>
            <a:pPr>
              <a:buClr>
                <a:srgbClr val="EB641B"/>
              </a:buClr>
            </a:pPr>
            <a:r>
              <a:rPr lang="en-US" sz="3200" dirty="0"/>
              <a:t>Supportive Services</a:t>
            </a:r>
          </a:p>
          <a:p>
            <a:pPr>
              <a:buClr>
                <a:srgbClr val="EB641B"/>
              </a:buClr>
            </a:pPr>
            <a:r>
              <a:rPr lang="en-US" sz="3200" dirty="0"/>
              <a:t>Workforce Development System</a:t>
            </a:r>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5</a:t>
            </a:fld>
            <a:endParaRPr lang="en-US" dirty="0"/>
          </a:p>
        </p:txBody>
      </p:sp>
      <p:pic>
        <p:nvPicPr>
          <p:cNvPr id="6146" name="Picture 2" descr="C:\Users\BHasskamp\AppData\Local\Microsoft\Windows\Temporary Internet Files\Content.IE5\MG3H6NMU\MP900174966[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8250" l="0" r="99667"/>
                    </a14:imgEffect>
                  </a14:imgLayer>
                </a14:imgProps>
              </a:ext>
              <a:ext uri="{28A0092B-C50C-407E-A947-70E740481C1C}">
                <a14:useLocalDpi xmlns:a14="http://schemas.microsoft.com/office/drawing/2010/main" val="0"/>
              </a:ext>
            </a:extLst>
          </a:blip>
          <a:srcRect l="13590"/>
          <a:stretch/>
        </p:blipFill>
        <p:spPr bwMode="auto">
          <a:xfrm>
            <a:off x="0" y="899160"/>
            <a:ext cx="5649433" cy="43586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28600"/>
            <a:ext cx="9144000" cy="838200"/>
          </a:xfrm>
          <a:solidFill>
            <a:schemeClr val="bg2"/>
          </a:solidFill>
        </p:spPr>
        <p:txBody>
          <a:bodyPr anchor="ctr">
            <a:normAutofit/>
          </a:bodyPr>
          <a:lstStyle/>
          <a:p>
            <a:r>
              <a:rPr lang="en-US" dirty="0">
                <a:solidFill>
                  <a:srgbClr val="FFF8E7"/>
                </a:solidFill>
              </a:rPr>
              <a:t>Important Title I Definitions</a:t>
            </a:r>
          </a:p>
        </p:txBody>
      </p:sp>
    </p:spTree>
    <p:extLst>
      <p:ext uri="{BB962C8B-B14F-4D97-AF65-F5344CB8AC3E}">
        <p14:creationId xmlns:p14="http://schemas.microsoft.com/office/powerpoint/2010/main" val="3930418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a:t>
            </a:r>
            <a:r>
              <a:rPr lang="en-US" dirty="0" err="1"/>
              <a:t>wioa</a:t>
            </a:r>
            <a:r>
              <a:rPr lang="en-US" dirty="0"/>
              <a:t> planning </a:t>
            </a:r>
            <a:r>
              <a:rPr lang="en-US" dirty="0" smtClean="0"/>
              <a:t>timeframes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08258029"/>
              </p:ext>
            </p:extLst>
          </p:nvPr>
        </p:nvGraphicFramePr>
        <p:xfrm>
          <a:off x="457200" y="864066"/>
          <a:ext cx="8229600" cy="4790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1"/>
          </p:nvPr>
        </p:nvSpPr>
        <p:spPr/>
        <p:txBody>
          <a:bodyPr/>
          <a:lstStyle/>
          <a:p>
            <a:pPr>
              <a:defRPr/>
            </a:pPr>
            <a:fld id="{518B82B9-F194-4092-A16E-88C43D81BF65}" type="slidenum">
              <a:rPr lang="en-US" smtClean="0"/>
              <a:t>50</a:t>
            </a:fld>
            <a:endParaRPr lang="en-US" dirty="0"/>
          </a:p>
        </p:txBody>
      </p:sp>
    </p:spTree>
    <p:extLst>
      <p:ext uri="{BB962C8B-B14F-4D97-AF65-F5344CB8AC3E}">
        <p14:creationId xmlns:p14="http://schemas.microsoft.com/office/powerpoint/2010/main" val="1311431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a:t>
            </a:r>
            <a:r>
              <a:rPr lang="en-US" dirty="0" err="1"/>
              <a:t>wioa</a:t>
            </a:r>
            <a:r>
              <a:rPr lang="en-US" dirty="0"/>
              <a:t> planning timeframes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48087429"/>
              </p:ext>
            </p:extLst>
          </p:nvPr>
        </p:nvGraphicFramePr>
        <p:xfrm>
          <a:off x="457200" y="964734"/>
          <a:ext cx="8229600" cy="4780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1"/>
          </p:nvPr>
        </p:nvSpPr>
        <p:spPr/>
        <p:txBody>
          <a:bodyPr/>
          <a:lstStyle/>
          <a:p>
            <a:pPr>
              <a:defRPr/>
            </a:pPr>
            <a:fld id="{51D5F4C0-3FE6-4357-A457-9200C736FAA6}" type="slidenum">
              <a:rPr lang="en-US" smtClean="0"/>
              <a:t>51</a:t>
            </a:fld>
            <a:endParaRPr lang="en-US" dirty="0"/>
          </a:p>
        </p:txBody>
      </p:sp>
    </p:spTree>
    <p:extLst>
      <p:ext uri="{BB962C8B-B14F-4D97-AF65-F5344CB8AC3E}">
        <p14:creationId xmlns:p14="http://schemas.microsoft.com/office/powerpoint/2010/main" val="3387747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a:t>
            </a:r>
            <a:r>
              <a:rPr lang="en-US" dirty="0" err="1"/>
              <a:t>wioa</a:t>
            </a:r>
            <a:r>
              <a:rPr lang="en-US" dirty="0"/>
              <a:t> planning timeframes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07485873"/>
              </p:ext>
            </p:extLst>
          </p:nvPr>
        </p:nvGraphicFramePr>
        <p:xfrm>
          <a:off x="457200" y="872456"/>
          <a:ext cx="8229600" cy="4664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1"/>
          </p:nvPr>
        </p:nvSpPr>
        <p:spPr/>
        <p:txBody>
          <a:bodyPr/>
          <a:lstStyle/>
          <a:p>
            <a:pPr>
              <a:defRPr/>
            </a:pPr>
            <a:fld id="{7A7D2E8C-01FC-4386-AFD9-C93A14B90E08}" type="slidenum">
              <a:rPr lang="en-US" smtClean="0"/>
              <a:t>52</a:t>
            </a:fld>
            <a:endParaRPr lang="en-US" dirty="0"/>
          </a:p>
        </p:txBody>
      </p:sp>
    </p:spTree>
    <p:extLst>
      <p:ext uri="{BB962C8B-B14F-4D97-AF65-F5344CB8AC3E}">
        <p14:creationId xmlns:p14="http://schemas.microsoft.com/office/powerpoint/2010/main" val="3164971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a:t>
            </a:r>
            <a:r>
              <a:rPr lang="en-US" dirty="0" err="1"/>
              <a:t>wioa</a:t>
            </a:r>
            <a:r>
              <a:rPr lang="en-US" dirty="0"/>
              <a:t> planning timeframes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29779799"/>
              </p:ext>
            </p:extLst>
          </p:nvPr>
        </p:nvGraphicFramePr>
        <p:xfrm>
          <a:off x="457200" y="792162"/>
          <a:ext cx="8229600" cy="5684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1"/>
          </p:nvPr>
        </p:nvSpPr>
        <p:spPr/>
        <p:txBody>
          <a:bodyPr/>
          <a:lstStyle/>
          <a:p>
            <a:pPr>
              <a:defRPr/>
            </a:pPr>
            <a:fld id="{5B06E58C-BD59-4ED5-9663-EEB76CC2C950}" type="slidenum">
              <a:rPr lang="en-US" smtClean="0"/>
              <a:t>53</a:t>
            </a:fld>
            <a:endParaRPr lang="en-US" dirty="0"/>
          </a:p>
        </p:txBody>
      </p:sp>
    </p:spTree>
    <p:extLst>
      <p:ext uri="{BB962C8B-B14F-4D97-AF65-F5344CB8AC3E}">
        <p14:creationId xmlns:p14="http://schemas.microsoft.com/office/powerpoint/2010/main" val="2778565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Hasskamp\AppData\Local\Microsoft\Windows\Temporary Internet Files\Content.IE5\7KQ3EKGF\MP900314406[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00" b="96786" l="5167" r="98333"/>
                    </a14:imgEffect>
                  </a14:imgLayer>
                </a14:imgProps>
              </a:ext>
              <a:ext uri="{28A0092B-C50C-407E-A947-70E740481C1C}">
                <a14:useLocalDpi xmlns:a14="http://schemas.microsoft.com/office/drawing/2010/main" val="0"/>
              </a:ext>
            </a:extLst>
          </a:blip>
          <a:srcRect l="5755" t="6290" r="2480" b="5321"/>
          <a:stretch/>
        </p:blipFill>
        <p:spPr bwMode="auto">
          <a:xfrm flipH="1">
            <a:off x="-17723" y="-228600"/>
            <a:ext cx="9161721" cy="41181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443" y="2303030"/>
            <a:ext cx="9144000" cy="838200"/>
          </a:xfrm>
        </p:spPr>
        <p:txBody>
          <a:bodyPr/>
          <a:lstStyle/>
          <a:p>
            <a:r>
              <a:rPr lang="en-US" sz="5400" dirty="0" smtClean="0"/>
              <a:t>WIOA RAT!</a:t>
            </a:r>
            <a:endParaRPr lang="en-US" sz="5400" dirty="0"/>
          </a:p>
        </p:txBody>
      </p:sp>
      <p:sp>
        <p:nvSpPr>
          <p:cNvPr id="3" name="Content Placeholder 2"/>
          <p:cNvSpPr>
            <a:spLocks noGrp="1"/>
          </p:cNvSpPr>
          <p:nvPr>
            <p:ph idx="1"/>
          </p:nvPr>
        </p:nvSpPr>
        <p:spPr>
          <a:xfrm>
            <a:off x="181637" y="4114800"/>
            <a:ext cx="8763000" cy="2057400"/>
          </a:xfrm>
        </p:spPr>
        <p:txBody>
          <a:bodyPr>
            <a:normAutofit/>
          </a:bodyPr>
          <a:lstStyle/>
          <a:p>
            <a:pPr marL="274320" indent="0">
              <a:buNone/>
            </a:pPr>
            <a:r>
              <a:rPr lang="en-US" sz="2600" b="1" dirty="0" smtClean="0">
                <a:solidFill>
                  <a:schemeClr val="accent6">
                    <a:lumMod val="50000"/>
                  </a:schemeClr>
                </a:solidFill>
                <a:latin typeface="+mn-lt"/>
              </a:rPr>
              <a:t>Use the Readiness Assessment Tool (RAT) to begin assessing your consortium’s readiness in implementing WIOA.</a:t>
            </a:r>
            <a:endParaRPr lang="en-US" sz="2600" b="1" dirty="0">
              <a:solidFill>
                <a:schemeClr val="accent6">
                  <a:lumMod val="50000"/>
                </a:schemeClr>
              </a:solidFill>
              <a:latin typeface="+mn-lt"/>
            </a:endParaRPr>
          </a:p>
        </p:txBody>
      </p:sp>
      <p:sp>
        <p:nvSpPr>
          <p:cNvPr id="4" name="Slide Number Placeholder 3"/>
          <p:cNvSpPr>
            <a:spLocks noGrp="1"/>
          </p:cNvSpPr>
          <p:nvPr>
            <p:ph type="sldNum" sz="quarter" idx="11"/>
          </p:nvPr>
        </p:nvSpPr>
        <p:spPr/>
        <p:txBody>
          <a:bodyPr/>
          <a:lstStyle/>
          <a:p>
            <a:pPr>
              <a:defRPr/>
            </a:pPr>
            <a:fld id="{0C0F4220-8FF7-4BCB-BC0A-B75DD04439B4}" type="slidenum">
              <a:rPr lang="en-US" smtClean="0"/>
              <a:t>54</a:t>
            </a:fld>
            <a:endParaRPr lang="en-US" dirty="0"/>
          </a:p>
        </p:txBody>
      </p:sp>
    </p:spTree>
    <p:extLst>
      <p:ext uri="{BB962C8B-B14F-4D97-AF65-F5344CB8AC3E}">
        <p14:creationId xmlns:p14="http://schemas.microsoft.com/office/powerpoint/2010/main" val="526564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Hasskamp\AppData\Local\Microsoft\Windows\Temporary Internet Files\Content.IE5\7KQ3EKGF\MC90043625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
            <a:ext cx="7086600" cy="7086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724400" y="723900"/>
            <a:ext cx="4419600" cy="5486400"/>
          </a:xfrm>
        </p:spPr>
        <p:txBody>
          <a:bodyPr/>
          <a:lstStyle/>
          <a:p>
            <a:pPr marL="274320" indent="0">
              <a:buNone/>
            </a:pPr>
            <a:r>
              <a:rPr lang="en-US" dirty="0" smtClean="0">
                <a:latin typeface="+mn-lt"/>
              </a:rPr>
              <a:t>On the web</a:t>
            </a:r>
          </a:p>
          <a:p>
            <a:r>
              <a:rPr lang="en-US" dirty="0" smtClean="0">
                <a:latin typeface="+mn-lt"/>
              </a:rPr>
              <a:t>MNABE Law, Policy and Guidance site</a:t>
            </a:r>
          </a:p>
          <a:p>
            <a:r>
              <a:rPr lang="en-US" dirty="0" smtClean="0">
                <a:latin typeface="+mn-lt"/>
              </a:rPr>
              <a:t>U.S. Education Department AEFLA site</a:t>
            </a:r>
          </a:p>
          <a:p>
            <a:r>
              <a:rPr lang="en-US" dirty="0" smtClean="0">
                <a:latin typeface="+mn-lt"/>
              </a:rPr>
              <a:t>U.S. Department of Labor site</a:t>
            </a:r>
            <a:endParaRPr lang="en-US" dirty="0">
              <a:latin typeface="+mn-lt"/>
            </a:endParaRPr>
          </a:p>
        </p:txBody>
      </p:sp>
      <p:sp>
        <p:nvSpPr>
          <p:cNvPr id="5" name="Slide Number Placeholder 4"/>
          <p:cNvSpPr>
            <a:spLocks noGrp="1"/>
          </p:cNvSpPr>
          <p:nvPr>
            <p:ph type="sldNum" sz="quarter" idx="11"/>
          </p:nvPr>
        </p:nvSpPr>
        <p:spPr/>
        <p:txBody>
          <a:bodyPr/>
          <a:lstStyle/>
          <a:p>
            <a:pPr>
              <a:defRPr/>
            </a:pPr>
            <a:fld id="{D24C62AC-34AC-44FA-925B-65FA1B2D13C3}" type="slidenum">
              <a:rPr lang="en-US" smtClean="0"/>
              <a:pPr>
                <a:defRPr/>
              </a:pPr>
              <a:t>55</a:t>
            </a:fld>
            <a:endParaRPr lang="en-US" dirty="0"/>
          </a:p>
        </p:txBody>
      </p:sp>
      <p:pic>
        <p:nvPicPr>
          <p:cNvPr id="5123" name="Picture 3" descr="C:\Users\BHasskamp\AppData\Local\Microsoft\Windows\Temporary Internet Files\Content.IE5\7KQ3EKGF\MP900313787[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704" b="100000" l="0" r="71000">
                        <a14:foregroundMark x1="1833" y1="93086" x2="1833" y2="93086"/>
                      </a14:backgroundRemoval>
                    </a14:imgEffect>
                  </a14:imgLayer>
                </a14:imgProps>
              </a:ext>
              <a:ext uri="{28A0092B-C50C-407E-A947-70E740481C1C}">
                <a14:useLocalDpi xmlns:a14="http://schemas.microsoft.com/office/drawing/2010/main" val="0"/>
              </a:ext>
            </a:extLst>
          </a:blip>
          <a:srcRect/>
          <a:stretch>
            <a:fillRect/>
          </a:stretch>
        </p:blipFill>
        <p:spPr bwMode="auto">
          <a:xfrm>
            <a:off x="0" y="-6096"/>
            <a:ext cx="7924800" cy="68945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For More WIOA Fun!</a:t>
            </a:r>
            <a:endParaRPr lang="en-US" dirty="0"/>
          </a:p>
        </p:txBody>
      </p:sp>
    </p:spTree>
    <p:extLst>
      <p:ext uri="{BB962C8B-B14F-4D97-AF65-F5344CB8AC3E}">
        <p14:creationId xmlns:p14="http://schemas.microsoft.com/office/powerpoint/2010/main" val="105789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07355"/>
            <a:ext cx="9144000" cy="1470025"/>
          </a:xfrm>
          <a:solidFill>
            <a:schemeClr val="bg1">
              <a:lumMod val="75000"/>
            </a:schemeClr>
          </a:solidFill>
        </p:spPr>
        <p:txBody>
          <a:bodyPr/>
          <a:lstStyle/>
          <a:p>
            <a:pPr algn="ctr"/>
            <a:r>
              <a:rPr lang="en-US" sz="13800" b="1" dirty="0" smtClean="0">
                <a:solidFill>
                  <a:srgbClr val="FFFFFF"/>
                </a:solidFill>
              </a:rPr>
              <a:t>And…</a:t>
            </a:r>
            <a:endParaRPr lang="en-US" sz="13800" b="1" dirty="0">
              <a:solidFill>
                <a:srgbClr val="FFFFFF"/>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827891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1032844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726" b="100000" l="0" r="100000">
                        <a14:backgroundMark x1="22031" y1="77805" x2="22031" y2="77805"/>
                        <a14:backgroundMark x1="85714" y1="84289" x2="85714" y2="84289"/>
                        <a14:backgroundMark x1="65404" y1="94514" x2="65404" y2="94514"/>
                        <a14:backgroundMark x1="67986" y1="63342" x2="67986" y2="63342"/>
                      </a14:backgroundRemoval>
                    </a14:imgEffect>
                  </a14:imgLayer>
                </a14:imgProps>
              </a:ext>
              <a:ext uri="{28A0092B-C50C-407E-A947-70E740481C1C}">
                <a14:useLocalDpi xmlns:a14="http://schemas.microsoft.com/office/drawing/2010/main" val="0"/>
              </a:ext>
            </a:extLst>
          </a:blip>
          <a:stretch>
            <a:fillRect/>
          </a:stretch>
        </p:blipFill>
        <p:spPr>
          <a:xfrm>
            <a:off x="457200" y="228600"/>
            <a:ext cx="8546563" cy="5898746"/>
          </a:xfrm>
          <a:prstGeom prst="rect">
            <a:avLst/>
          </a:prstGeom>
        </p:spPr>
      </p:pic>
      <p:pic>
        <p:nvPicPr>
          <p:cNvPr id="1026" name="Picture 2" descr="C:\Users\BHasskamp\AppData\Local\Microsoft\Windows\Temporary Internet Files\Content.IE5\7KQ3EKGF\MP900414104[1].jpg"/>
          <p:cNvPicPr>
            <a:picLocks noChangeAspect="1" noChangeArrowheads="1"/>
          </p:cNvPicPr>
          <p:nvPr/>
        </p:nvPicPr>
        <p:blipFill rotWithShape="1">
          <a:blip r:embed="rId4">
            <a:extLst>
              <a:ext uri="{28A0092B-C50C-407E-A947-70E740481C1C}">
                <a14:useLocalDpi xmlns:a14="http://schemas.microsoft.com/office/drawing/2010/main" val="0"/>
              </a:ext>
            </a:extLst>
          </a:blip>
          <a:srcRect t="12713"/>
          <a:stretch/>
        </p:blipFill>
        <p:spPr bwMode="auto">
          <a:xfrm>
            <a:off x="0" y="-39099"/>
            <a:ext cx="9144000" cy="6897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3177973"/>
            <a:ext cx="9144000" cy="1851227"/>
          </a:xfrm>
          <a:solidFill>
            <a:schemeClr val="bg1"/>
          </a:solidFill>
        </p:spPr>
        <p:txBody>
          <a:bodyPr anchor="ctr"/>
          <a:lstStyle/>
          <a:p>
            <a:r>
              <a:rPr lang="en-US" b="1" dirty="0" smtClean="0">
                <a:solidFill>
                  <a:srgbClr val="FFFFFF"/>
                </a:solidFill>
              </a:rPr>
              <a:t>Announcing the New State Adult Diploma Pilots</a:t>
            </a:r>
            <a:endParaRPr lang="en-US" b="1" dirty="0">
              <a:solidFill>
                <a:srgbClr val="FFFFFF"/>
              </a:solidFill>
            </a:endParaRPr>
          </a:p>
        </p:txBody>
      </p:sp>
    </p:spTree>
    <p:extLst>
      <p:ext uri="{BB962C8B-B14F-4D97-AF65-F5344CB8AC3E}">
        <p14:creationId xmlns:p14="http://schemas.microsoft.com/office/powerpoint/2010/main" val="32529289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037"/>
            <a:ext cx="9163608" cy="6881037"/>
          </a:xfrm>
        </p:spPr>
      </p:pic>
    </p:spTree>
    <p:extLst>
      <p:ext uri="{BB962C8B-B14F-4D97-AF65-F5344CB8AC3E}">
        <p14:creationId xmlns:p14="http://schemas.microsoft.com/office/powerpoint/2010/main" val="360065292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Individual with barrier to employment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74829458"/>
              </p:ext>
            </p:extLst>
          </p:nvPr>
        </p:nvGraphicFramePr>
        <p:xfrm>
          <a:off x="152400" y="914400"/>
          <a:ext cx="8763001" cy="5562601"/>
        </p:xfrm>
        <a:graphic>
          <a:graphicData uri="http://schemas.openxmlformats.org/drawingml/2006/table">
            <a:tbl>
              <a:tblPr firstRow="1" bandRow="1">
                <a:tableStyleId>{5C22544A-7EE6-4342-B048-85BDC9FD1C3A}</a:tableStyleId>
              </a:tblPr>
              <a:tblGrid>
                <a:gridCol w="3129643"/>
                <a:gridCol w="2816679"/>
                <a:gridCol w="2816679"/>
              </a:tblGrid>
              <a:tr h="430614">
                <a:tc gridSpan="3">
                  <a:txBody>
                    <a:bodyPr/>
                    <a:lstStyle/>
                    <a:p>
                      <a:pPr algn="ctr"/>
                      <a:r>
                        <a:rPr lang="en-US" b="1" i="1" dirty="0" smtClean="0">
                          <a:solidFill>
                            <a:schemeClr val="accent1">
                              <a:lumMod val="20000"/>
                              <a:lumOff val="80000"/>
                            </a:schemeClr>
                          </a:solidFill>
                        </a:rPr>
                        <a:t>A member of one or more of the following populations:</a:t>
                      </a:r>
                      <a:endParaRPr lang="en-US" b="1" i="1" dirty="0">
                        <a:solidFill>
                          <a:schemeClr val="accent1">
                            <a:lumMod val="20000"/>
                            <a:lumOff val="80000"/>
                          </a:schemeClr>
                        </a:solidFill>
                      </a:endParaRPr>
                    </a:p>
                  </a:txBody>
                  <a:tcPr>
                    <a:solidFill>
                      <a:schemeClr val="bg2"/>
                    </a:solidFill>
                  </a:tcPr>
                </a:tc>
                <a:tc hMerge="1">
                  <a:txBody>
                    <a:bodyPr/>
                    <a:lstStyle/>
                    <a:p>
                      <a:endParaRPr lang="en-US" dirty="0"/>
                    </a:p>
                  </a:txBody>
                  <a:tcPr/>
                </a:tc>
                <a:tc hMerge="1">
                  <a:txBody>
                    <a:bodyPr/>
                    <a:lstStyle/>
                    <a:p>
                      <a:endParaRPr lang="en-US" dirty="0"/>
                    </a:p>
                  </a:txBody>
                  <a:tcPr/>
                </a:tc>
              </a:tr>
              <a:tr h="394776">
                <a:tc>
                  <a:txBody>
                    <a:bodyPr/>
                    <a:lstStyle/>
                    <a:p>
                      <a:r>
                        <a:rPr lang="en-US" sz="1700" dirty="0" smtClean="0"/>
                        <a:t>Displaced</a:t>
                      </a:r>
                      <a:r>
                        <a:rPr lang="en-US" sz="1700" baseline="0" dirty="0" smtClean="0"/>
                        <a:t> homemakers</a:t>
                      </a:r>
                      <a:endParaRPr lang="en-US" sz="1700" dirty="0"/>
                    </a:p>
                  </a:txBody>
                  <a:tcPr/>
                </a:tc>
                <a:tc>
                  <a:txBody>
                    <a:bodyPr/>
                    <a:lstStyle/>
                    <a:p>
                      <a:r>
                        <a:rPr lang="en-US" sz="1700" dirty="0" smtClean="0"/>
                        <a:t>Ex-offenders</a:t>
                      </a:r>
                      <a:endParaRPr lang="en-US" sz="1700" dirty="0"/>
                    </a:p>
                  </a:txBody>
                  <a:tcPr/>
                </a:tc>
                <a:tc>
                  <a:txBody>
                    <a:bodyPr/>
                    <a:lstStyle/>
                    <a:p>
                      <a:r>
                        <a:rPr lang="en-US" sz="1700" dirty="0" smtClean="0"/>
                        <a:t>Long-term unemployed</a:t>
                      </a:r>
                      <a:endParaRPr lang="en-US" sz="1700" dirty="0"/>
                    </a:p>
                  </a:txBody>
                  <a:tcPr/>
                </a:tc>
              </a:tr>
              <a:tr h="1254175">
                <a:tc>
                  <a:txBody>
                    <a:bodyPr/>
                    <a:lstStyle/>
                    <a:p>
                      <a:r>
                        <a:rPr lang="en-US" sz="1700" dirty="0" smtClean="0"/>
                        <a:t>Low-income</a:t>
                      </a:r>
                      <a:r>
                        <a:rPr lang="en-US" sz="1700" baseline="0" dirty="0" smtClean="0"/>
                        <a:t> individuals</a:t>
                      </a:r>
                      <a:endParaRPr lang="en-US" sz="1700" dirty="0"/>
                    </a:p>
                  </a:txBody>
                  <a:tcPr/>
                </a:tc>
                <a:tc>
                  <a:txBody>
                    <a:bodyPr/>
                    <a:lstStyle/>
                    <a:p>
                      <a:r>
                        <a:rPr lang="en-US" sz="1700" dirty="0" smtClean="0"/>
                        <a:t>Homeless individuals</a:t>
                      </a:r>
                      <a:r>
                        <a:rPr lang="en-US" sz="1700" baseline="0" dirty="0" smtClean="0"/>
                        <a:t>, or homeless children and youth</a:t>
                      </a:r>
                      <a:endParaRPr lang="en-US" sz="1700" dirty="0"/>
                    </a:p>
                  </a:txBody>
                  <a:tcPr/>
                </a:tc>
                <a:tc>
                  <a:txBody>
                    <a:bodyPr/>
                    <a:lstStyle/>
                    <a:p>
                      <a:r>
                        <a:rPr lang="en-US" sz="1700" dirty="0" smtClean="0"/>
                        <a:t>Individuals within 2 years of exhausting lifetime eligibility under</a:t>
                      </a:r>
                      <a:r>
                        <a:rPr lang="en-US" sz="1700" baseline="0" dirty="0" smtClean="0"/>
                        <a:t> the SSA, title IV part A</a:t>
                      </a:r>
                      <a:endParaRPr lang="en-US" sz="1700" dirty="0"/>
                    </a:p>
                  </a:txBody>
                  <a:tcPr/>
                </a:tc>
              </a:tr>
              <a:tr h="966053">
                <a:tc>
                  <a:txBody>
                    <a:bodyPr/>
                    <a:lstStyle/>
                    <a:p>
                      <a:r>
                        <a:rPr lang="en-US" sz="1700" dirty="0" smtClean="0"/>
                        <a:t>Indians,</a:t>
                      </a:r>
                      <a:r>
                        <a:rPr lang="en-US" sz="1700" baseline="0" dirty="0" smtClean="0"/>
                        <a:t> Alaska Natives, and Native Hawaiians</a:t>
                      </a:r>
                      <a:endParaRPr lang="en-US" sz="1700" dirty="0"/>
                    </a:p>
                  </a:txBody>
                  <a:tcPr/>
                </a:tc>
                <a:tc>
                  <a:txBody>
                    <a:bodyPr/>
                    <a:lstStyle/>
                    <a:p>
                      <a:r>
                        <a:rPr lang="en-US" sz="1700" dirty="0" smtClean="0"/>
                        <a:t>Youth</a:t>
                      </a:r>
                      <a:r>
                        <a:rPr lang="en-US" sz="1700" baseline="0" dirty="0" smtClean="0"/>
                        <a:t> who are in or have aged out of foster care</a:t>
                      </a:r>
                      <a:endParaRPr lang="en-US" sz="1700" dirty="0"/>
                    </a:p>
                  </a:txBody>
                  <a:tcPr/>
                </a:tc>
                <a:tc>
                  <a:txBody>
                    <a:bodyPr/>
                    <a:lstStyle/>
                    <a:p>
                      <a:r>
                        <a:rPr lang="en-US" sz="1700" dirty="0" smtClean="0"/>
                        <a:t>Single parents (including single pregnant women)</a:t>
                      </a:r>
                      <a:endParaRPr lang="en-US" sz="1700" dirty="0"/>
                    </a:p>
                  </a:txBody>
                  <a:tcPr/>
                </a:tc>
              </a:tr>
              <a:tr h="1830417">
                <a:tc>
                  <a:txBody>
                    <a:bodyPr/>
                    <a:lstStyle/>
                    <a:p>
                      <a:r>
                        <a:rPr lang="en-US" sz="1700" dirty="0" smtClean="0"/>
                        <a:t>Individuals with disabilities, including youth</a:t>
                      </a:r>
                      <a:endParaRPr lang="en-US" sz="1700" dirty="0"/>
                    </a:p>
                  </a:txBody>
                  <a:tcPr/>
                </a:tc>
                <a:tc>
                  <a:txBody>
                    <a:bodyPr/>
                    <a:lstStyle/>
                    <a:p>
                      <a:r>
                        <a:rPr lang="en-US" sz="1700" dirty="0" smtClean="0"/>
                        <a:t>English</a:t>
                      </a:r>
                      <a:r>
                        <a:rPr lang="en-US" sz="1700" baseline="0" dirty="0" smtClean="0"/>
                        <a:t> language learners, individuals with low levels of literacy, and individuals facing substantial cultural barriers</a:t>
                      </a:r>
                      <a:endParaRPr lang="en-US" sz="1700" dirty="0"/>
                    </a:p>
                  </a:txBody>
                  <a:tcPr/>
                </a:tc>
                <a:tc>
                  <a:txBody>
                    <a:bodyPr/>
                    <a:lstStyle/>
                    <a:p>
                      <a:r>
                        <a:rPr lang="en-US" sz="1700" dirty="0" smtClean="0"/>
                        <a:t>Such other groups as the Governor</a:t>
                      </a:r>
                      <a:r>
                        <a:rPr lang="en-US" sz="1700" baseline="0" dirty="0" smtClean="0"/>
                        <a:t> determines to have barriers to employment</a:t>
                      </a:r>
                      <a:endParaRPr lang="en-US" sz="1700" dirty="0"/>
                    </a:p>
                  </a:txBody>
                  <a:tcPr/>
                </a:tc>
              </a:tr>
              <a:tr h="686566">
                <a:tc>
                  <a:txBody>
                    <a:bodyPr/>
                    <a:lstStyle/>
                    <a:p>
                      <a:r>
                        <a:rPr lang="en-US" sz="1700" dirty="0" smtClean="0"/>
                        <a:t>Older individuals</a:t>
                      </a:r>
                      <a:endParaRPr lang="en-US" sz="1700" dirty="0"/>
                    </a:p>
                  </a:txBody>
                  <a:tcPr/>
                </a:tc>
                <a:tc>
                  <a:txBody>
                    <a:bodyPr/>
                    <a:lstStyle/>
                    <a:p>
                      <a:r>
                        <a:rPr lang="en-US" sz="1700" dirty="0" smtClean="0"/>
                        <a:t>Migrant</a:t>
                      </a:r>
                      <a:r>
                        <a:rPr lang="en-US" sz="1700" baseline="0" dirty="0" smtClean="0"/>
                        <a:t> and seasonal farmworkers</a:t>
                      </a:r>
                      <a:endParaRPr lang="en-US" sz="1700" dirty="0"/>
                    </a:p>
                  </a:txBody>
                  <a:tcPr/>
                </a:tc>
                <a:tc>
                  <a:txBody>
                    <a:bodyPr/>
                    <a:lstStyle/>
                    <a:p>
                      <a:endParaRPr lang="en-US" sz="1700" dirty="0"/>
                    </a:p>
                  </a:txBody>
                  <a:tcPr/>
                </a:tc>
              </a:tr>
            </a:tbl>
          </a:graphicData>
        </a:graphic>
      </p:graphicFrame>
      <p:sp>
        <p:nvSpPr>
          <p:cNvPr id="3" name="Slide Number Placeholder 2"/>
          <p:cNvSpPr>
            <a:spLocks noGrp="1"/>
          </p:cNvSpPr>
          <p:nvPr>
            <p:ph type="sldNum" sz="quarter" idx="11"/>
          </p:nvPr>
        </p:nvSpPr>
        <p:spPr/>
        <p:txBody>
          <a:bodyPr/>
          <a:lstStyle/>
          <a:p>
            <a:pPr>
              <a:defRPr/>
            </a:pPr>
            <a:fld id="{D24C62AC-34AC-44FA-925B-65FA1B2D13C3}" type="slidenum">
              <a:rPr lang="en-US" smtClean="0"/>
              <a:pPr>
                <a:defRPr/>
              </a:pPr>
              <a:t>6</a:t>
            </a:fld>
            <a:endParaRPr lang="en-US" dirty="0"/>
          </a:p>
        </p:txBody>
      </p:sp>
    </p:spTree>
    <p:extLst>
      <p:ext uri="{BB962C8B-B14F-4D97-AF65-F5344CB8AC3E}">
        <p14:creationId xmlns:p14="http://schemas.microsoft.com/office/powerpoint/2010/main" val="2544626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89" y="856673"/>
            <a:ext cx="9581777" cy="6375423"/>
          </a:xfrm>
          <a:prstGeom prst="rect">
            <a:avLst/>
          </a:prstGeom>
        </p:spPr>
      </p:pic>
      <p:sp>
        <p:nvSpPr>
          <p:cNvPr id="2" name="Title 1"/>
          <p:cNvSpPr>
            <a:spLocks noGrp="1"/>
          </p:cNvSpPr>
          <p:nvPr>
            <p:ph type="title"/>
          </p:nvPr>
        </p:nvSpPr>
        <p:spPr>
          <a:xfrm>
            <a:off x="-17721" y="152400"/>
            <a:ext cx="9144000" cy="924475"/>
          </a:xfrm>
          <a:solidFill>
            <a:schemeClr val="bg1"/>
          </a:solidFill>
        </p:spPr>
        <p:txBody>
          <a:bodyPr/>
          <a:lstStyle/>
          <a:p>
            <a:r>
              <a:rPr lang="en-US" b="1" dirty="0" smtClean="0">
                <a:solidFill>
                  <a:srgbClr val="FFFF00"/>
                </a:solidFill>
              </a:rPr>
              <a:t>New State Adult Diploma Pilots</a:t>
            </a:r>
            <a:endParaRPr lang="en-US" b="1" dirty="0">
              <a:solidFill>
                <a:srgbClr val="FFFF00"/>
              </a:solidFill>
            </a:endParaRPr>
          </a:p>
        </p:txBody>
      </p:sp>
      <p:sp>
        <p:nvSpPr>
          <p:cNvPr id="3" name="Content Placeholder 2"/>
          <p:cNvSpPr>
            <a:spLocks noGrp="1"/>
          </p:cNvSpPr>
          <p:nvPr>
            <p:ph idx="1"/>
          </p:nvPr>
        </p:nvSpPr>
        <p:spPr>
          <a:xfrm>
            <a:off x="0" y="1066800"/>
            <a:ext cx="8839199" cy="5791201"/>
          </a:xfrm>
          <a:gradFill flip="none" rotWithShape="1">
            <a:gsLst>
              <a:gs pos="0">
                <a:srgbClr val="FFFFFF"/>
              </a:gs>
              <a:gs pos="43000">
                <a:schemeClr val="accent1">
                  <a:tint val="44500"/>
                  <a:satMod val="160000"/>
                  <a:alpha val="71000"/>
                </a:schemeClr>
              </a:gs>
              <a:gs pos="100000">
                <a:schemeClr val="tx1">
                  <a:alpha val="0"/>
                </a:schemeClr>
              </a:gs>
            </a:gsLst>
            <a:lin ang="0" scaled="1"/>
            <a:tileRect/>
          </a:gradFill>
        </p:spPr>
        <p:txBody>
          <a:bodyPr>
            <a:normAutofit/>
          </a:bodyPr>
          <a:lstStyle/>
          <a:p>
            <a:pPr marL="0" lvl="0" indent="0">
              <a:buNone/>
            </a:pPr>
            <a:r>
              <a:rPr lang="en-US" b="1" dirty="0">
                <a:solidFill>
                  <a:schemeClr val="bg1">
                    <a:lumMod val="50000"/>
                  </a:schemeClr>
                </a:solidFill>
              </a:rPr>
              <a:t>Cass Lake-</a:t>
            </a:r>
            <a:r>
              <a:rPr lang="en-US" b="1" dirty="0" err="1">
                <a:solidFill>
                  <a:schemeClr val="bg1">
                    <a:lumMod val="50000"/>
                  </a:schemeClr>
                </a:solidFill>
              </a:rPr>
              <a:t>Bena</a:t>
            </a:r>
            <a:r>
              <a:rPr lang="en-US" b="1" dirty="0">
                <a:solidFill>
                  <a:schemeClr val="bg1">
                    <a:lumMod val="50000"/>
                  </a:schemeClr>
                </a:solidFill>
              </a:rPr>
              <a:t>-Walker ABE</a:t>
            </a:r>
          </a:p>
          <a:p>
            <a:pPr marL="0" lvl="0" indent="0">
              <a:buNone/>
            </a:pPr>
            <a:r>
              <a:rPr lang="en-US" b="1" dirty="0">
                <a:solidFill>
                  <a:schemeClr val="bg1">
                    <a:lumMod val="50000"/>
                  </a:schemeClr>
                </a:solidFill>
              </a:rPr>
              <a:t>Central Minnesota ABE </a:t>
            </a:r>
            <a:r>
              <a:rPr lang="en-US" b="1" dirty="0" smtClean="0">
                <a:solidFill>
                  <a:schemeClr val="bg1">
                    <a:lumMod val="50000"/>
                  </a:schemeClr>
                </a:solidFill>
              </a:rPr>
              <a:t>(St. Cloud)</a:t>
            </a:r>
          </a:p>
          <a:p>
            <a:pPr marL="0" lvl="0" indent="0">
              <a:buNone/>
            </a:pPr>
            <a:r>
              <a:rPr lang="en-US" b="1" dirty="0" smtClean="0">
                <a:solidFill>
                  <a:schemeClr val="bg1">
                    <a:lumMod val="50000"/>
                  </a:schemeClr>
                </a:solidFill>
              </a:rPr>
              <a:t>Department of Corrections (St. Cloud and Faribault facilities)</a:t>
            </a:r>
          </a:p>
          <a:p>
            <a:pPr marL="0" lvl="0" indent="0">
              <a:buNone/>
            </a:pPr>
            <a:r>
              <a:rPr lang="en-US" b="1" dirty="0" smtClean="0">
                <a:solidFill>
                  <a:schemeClr val="bg1">
                    <a:lumMod val="50000"/>
                  </a:schemeClr>
                </a:solidFill>
              </a:rPr>
              <a:t>Hiawatha </a:t>
            </a:r>
            <a:r>
              <a:rPr lang="en-US" b="1" dirty="0">
                <a:solidFill>
                  <a:schemeClr val="bg1">
                    <a:lumMod val="50000"/>
                  </a:schemeClr>
                </a:solidFill>
              </a:rPr>
              <a:t>Valley </a:t>
            </a:r>
            <a:r>
              <a:rPr lang="en-US" b="1" dirty="0" smtClean="0">
                <a:solidFill>
                  <a:schemeClr val="bg1">
                    <a:lumMod val="50000"/>
                  </a:schemeClr>
                </a:solidFill>
              </a:rPr>
              <a:t>ABE</a:t>
            </a:r>
            <a:endParaRPr lang="en-US" b="1" dirty="0">
              <a:solidFill>
                <a:schemeClr val="bg1">
                  <a:lumMod val="50000"/>
                </a:schemeClr>
              </a:solidFill>
            </a:endParaRPr>
          </a:p>
          <a:p>
            <a:pPr marL="0" lvl="0" indent="0">
              <a:buNone/>
            </a:pPr>
            <a:r>
              <a:rPr lang="en-US" b="1" dirty="0">
                <a:solidFill>
                  <a:schemeClr val="bg1">
                    <a:lumMod val="50000"/>
                  </a:schemeClr>
                </a:solidFill>
              </a:rPr>
              <a:t>Lakeville ABE</a:t>
            </a:r>
          </a:p>
          <a:p>
            <a:pPr marL="0" lvl="0" indent="0">
              <a:buNone/>
            </a:pPr>
            <a:r>
              <a:rPr lang="en-US" b="1" dirty="0">
                <a:solidFill>
                  <a:schemeClr val="bg1">
                    <a:lumMod val="50000"/>
                  </a:schemeClr>
                </a:solidFill>
              </a:rPr>
              <a:t>Metro North ABE (Blaine)</a:t>
            </a:r>
          </a:p>
          <a:p>
            <a:pPr marL="0" lvl="0" indent="0">
              <a:buNone/>
            </a:pPr>
            <a:r>
              <a:rPr lang="en-US" b="1" dirty="0">
                <a:solidFill>
                  <a:schemeClr val="bg1">
                    <a:lumMod val="50000"/>
                  </a:schemeClr>
                </a:solidFill>
              </a:rPr>
              <a:t>Minneapolis Adult Education (Volunteers of America)</a:t>
            </a:r>
          </a:p>
          <a:p>
            <a:pPr marL="0" lvl="0" indent="0">
              <a:buNone/>
            </a:pPr>
            <a:r>
              <a:rPr lang="en-US" b="1" dirty="0">
                <a:solidFill>
                  <a:schemeClr val="bg1">
                    <a:lumMod val="50000"/>
                  </a:schemeClr>
                </a:solidFill>
              </a:rPr>
              <a:t>Osseo ABE</a:t>
            </a:r>
          </a:p>
          <a:p>
            <a:pPr marL="0" lvl="0" indent="0">
              <a:buNone/>
            </a:pPr>
            <a:r>
              <a:rPr lang="en-US" b="1" dirty="0">
                <a:solidFill>
                  <a:schemeClr val="bg1">
                    <a:lumMod val="50000"/>
                  </a:schemeClr>
                </a:solidFill>
              </a:rPr>
              <a:t>Robbinsdale Adult Academic Program</a:t>
            </a:r>
          </a:p>
          <a:p>
            <a:pPr marL="0" lvl="0" indent="0">
              <a:buNone/>
            </a:pPr>
            <a:r>
              <a:rPr lang="en-US" b="1" dirty="0">
                <a:solidFill>
                  <a:schemeClr val="bg1">
                    <a:lumMod val="50000"/>
                  </a:schemeClr>
                </a:solidFill>
              </a:rPr>
              <a:t>Rochester ABE</a:t>
            </a:r>
          </a:p>
          <a:p>
            <a:pPr marL="0" lvl="0" indent="0">
              <a:buNone/>
            </a:pPr>
            <a:r>
              <a:rPr lang="en-US" b="1" dirty="0">
                <a:solidFill>
                  <a:schemeClr val="bg1">
                    <a:lumMod val="50000"/>
                  </a:schemeClr>
                </a:solidFill>
              </a:rPr>
              <a:t>Southeast ABE (Faribault)</a:t>
            </a:r>
          </a:p>
          <a:p>
            <a:pPr marL="0" lvl="0" indent="0">
              <a:buNone/>
            </a:pPr>
            <a:r>
              <a:rPr lang="en-US" b="1" dirty="0">
                <a:solidFill>
                  <a:schemeClr val="bg1">
                    <a:lumMod val="50000"/>
                  </a:schemeClr>
                </a:solidFill>
              </a:rPr>
              <a:t>Southwest </a:t>
            </a:r>
            <a:r>
              <a:rPr lang="en-US" b="1" dirty="0" smtClean="0">
                <a:solidFill>
                  <a:schemeClr val="bg1">
                    <a:lumMod val="50000"/>
                  </a:schemeClr>
                </a:solidFill>
              </a:rPr>
              <a:t>Region </a:t>
            </a:r>
            <a:r>
              <a:rPr lang="en-US" b="1" dirty="0">
                <a:solidFill>
                  <a:schemeClr val="bg1">
                    <a:lumMod val="50000"/>
                  </a:schemeClr>
                </a:solidFill>
              </a:rPr>
              <a:t>ABE Consortia Collaborative (</a:t>
            </a:r>
            <a:r>
              <a:rPr lang="en-US" b="1" dirty="0" smtClean="0">
                <a:solidFill>
                  <a:schemeClr val="bg1">
                    <a:lumMod val="50000"/>
                  </a:schemeClr>
                </a:solidFill>
              </a:rPr>
              <a:t>Mankato Area ABE, SW ABE, Glacial Lakes ABE, AALC, Faribault County ABE)</a:t>
            </a:r>
            <a:endParaRPr lang="en-US" b="1" dirty="0">
              <a:solidFill>
                <a:schemeClr val="bg1">
                  <a:lumMod val="50000"/>
                </a:schemeClr>
              </a:solidFill>
            </a:endParaRPr>
          </a:p>
          <a:p>
            <a:pPr marL="0" lvl="0" indent="0">
              <a:buNone/>
            </a:pPr>
            <a:r>
              <a:rPr lang="en-US" b="1" dirty="0">
                <a:solidFill>
                  <a:schemeClr val="bg1">
                    <a:lumMod val="50000"/>
                  </a:schemeClr>
                </a:solidFill>
              </a:rPr>
              <a:t>St. Paul Community Literacy Consortium (</a:t>
            </a:r>
            <a:r>
              <a:rPr lang="en-US" b="1" dirty="0" err="1" smtClean="0">
                <a:solidFill>
                  <a:schemeClr val="bg1">
                    <a:lumMod val="50000"/>
                  </a:schemeClr>
                </a:solidFill>
              </a:rPr>
              <a:t>Hubbs</a:t>
            </a:r>
            <a:r>
              <a:rPr lang="en-US" b="1" dirty="0" smtClean="0">
                <a:solidFill>
                  <a:schemeClr val="bg1">
                    <a:lumMod val="50000"/>
                  </a:schemeClr>
                </a:solidFill>
              </a:rPr>
              <a:t> Center)</a:t>
            </a:r>
            <a:endParaRPr lang="en-US" b="1" dirty="0">
              <a:solidFill>
                <a:schemeClr val="bg1">
                  <a:lumMod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867" y="3544"/>
            <a:ext cx="1752333" cy="1752333"/>
          </a:xfrm>
          <a:prstGeom prst="rect">
            <a:avLst/>
          </a:prstGeom>
        </p:spPr>
      </p:pic>
    </p:spTree>
    <p:extLst>
      <p:ext uri="{BB962C8B-B14F-4D97-AF65-F5344CB8AC3E}">
        <p14:creationId xmlns:p14="http://schemas.microsoft.com/office/powerpoint/2010/main" val="36676678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1000"/>
                                        <p:tgtEl>
                                          <p:spTgt spid="3">
                                            <p:txEl>
                                              <p:pRg st="8" end="8"/>
                                            </p:txEl>
                                          </p:spTgt>
                                        </p:tgtEl>
                                      </p:cBhvr>
                                    </p:animEffect>
                                    <p:anim calcmode="lin" valueType="num">
                                      <p:cBhvr>
                                        <p:cTn id="7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9" end="9"/>
                                            </p:txEl>
                                          </p:spTgt>
                                        </p:tgtEl>
                                        <p:attrNameLst>
                                          <p:attrName>style.visibility</p:attrName>
                                        </p:attrNameLst>
                                      </p:cBhvr>
                                      <p:to>
                                        <p:strVal val="visible"/>
                                      </p:to>
                                    </p:set>
                                    <p:animEffect transition="in" filter="fade">
                                      <p:cBhvr>
                                        <p:cTn id="77" dur="1000"/>
                                        <p:tgtEl>
                                          <p:spTgt spid="3">
                                            <p:txEl>
                                              <p:pRg st="9" end="9"/>
                                            </p:txEl>
                                          </p:spTgt>
                                        </p:tgtEl>
                                      </p:cBhvr>
                                    </p:animEffect>
                                    <p:anim calcmode="lin" valueType="num">
                                      <p:cBhvr>
                                        <p:cTn id="7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0" end="10"/>
                                            </p:txEl>
                                          </p:spTgt>
                                        </p:tgtEl>
                                        <p:attrNameLst>
                                          <p:attrName>style.visibility</p:attrName>
                                        </p:attrNameLst>
                                      </p:cBhvr>
                                      <p:to>
                                        <p:strVal val="visible"/>
                                      </p:to>
                                    </p:set>
                                    <p:animEffect transition="in" filter="fade">
                                      <p:cBhvr>
                                        <p:cTn id="84" dur="1000"/>
                                        <p:tgtEl>
                                          <p:spTgt spid="3">
                                            <p:txEl>
                                              <p:pRg st="10" end="10"/>
                                            </p:txEl>
                                          </p:spTgt>
                                        </p:tgtEl>
                                      </p:cBhvr>
                                    </p:animEffect>
                                    <p:anim calcmode="lin" valueType="num">
                                      <p:cBhvr>
                                        <p:cTn id="8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
                                            <p:txEl>
                                              <p:pRg st="11" end="11"/>
                                            </p:txEl>
                                          </p:spTgt>
                                        </p:tgtEl>
                                        <p:attrNameLst>
                                          <p:attrName>style.visibility</p:attrName>
                                        </p:attrNameLst>
                                      </p:cBhvr>
                                      <p:to>
                                        <p:strVal val="visible"/>
                                      </p:to>
                                    </p:set>
                                    <p:animEffect transition="in" filter="fade">
                                      <p:cBhvr>
                                        <p:cTn id="91" dur="1000"/>
                                        <p:tgtEl>
                                          <p:spTgt spid="3">
                                            <p:txEl>
                                              <p:pRg st="11" end="11"/>
                                            </p:txEl>
                                          </p:spTgt>
                                        </p:tgtEl>
                                      </p:cBhvr>
                                    </p:animEffect>
                                    <p:anim calcmode="lin" valueType="num">
                                      <p:cBhvr>
                                        <p:cTn id="9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
                                            <p:txEl>
                                              <p:pRg st="12" end="12"/>
                                            </p:txEl>
                                          </p:spTgt>
                                        </p:tgtEl>
                                        <p:attrNameLst>
                                          <p:attrName>style.visibility</p:attrName>
                                        </p:attrNameLst>
                                      </p:cBhvr>
                                      <p:to>
                                        <p:strVal val="visible"/>
                                      </p:to>
                                    </p:set>
                                    <p:animEffect transition="in" filter="fade">
                                      <p:cBhvr>
                                        <p:cTn id="98" dur="1000"/>
                                        <p:tgtEl>
                                          <p:spTgt spid="3">
                                            <p:txEl>
                                              <p:pRg st="12" end="12"/>
                                            </p:txEl>
                                          </p:spTgt>
                                        </p:tgtEl>
                                      </p:cBhvr>
                                    </p:animEffect>
                                    <p:anim calcmode="lin" valueType="num">
                                      <p:cBhvr>
                                        <p:cTn id="99"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100"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344" b="97251" l="1402" r="98364"/>
                    </a14:imgEffect>
                  </a14:imgLayer>
                </a14:imgProps>
              </a:ext>
              <a:ext uri="{28A0092B-C50C-407E-A947-70E740481C1C}">
                <a14:useLocalDpi xmlns:a14="http://schemas.microsoft.com/office/drawing/2010/main" val="0"/>
              </a:ext>
            </a:extLst>
          </a:blip>
          <a:stretch>
            <a:fillRect/>
          </a:stretch>
        </p:blipFill>
        <p:spPr>
          <a:xfrm>
            <a:off x="313179" y="287079"/>
            <a:ext cx="8830821" cy="6004133"/>
          </a:xfrm>
          <a:prstGeom prst="rect">
            <a:avLst/>
          </a:prstGeom>
        </p:spPr>
      </p:pic>
      <p:sp>
        <p:nvSpPr>
          <p:cNvPr id="2" name="Title 1"/>
          <p:cNvSpPr>
            <a:spLocks noGrp="1"/>
          </p:cNvSpPr>
          <p:nvPr>
            <p:ph type="ctrTitle"/>
          </p:nvPr>
        </p:nvSpPr>
        <p:spPr>
          <a:xfrm>
            <a:off x="0" y="287079"/>
            <a:ext cx="9144000" cy="1470025"/>
          </a:xfrm>
          <a:solidFill>
            <a:schemeClr val="accent6">
              <a:lumMod val="50000"/>
            </a:schemeClr>
          </a:solidFill>
        </p:spPr>
        <p:txBody>
          <a:bodyPr/>
          <a:lstStyle/>
          <a:p>
            <a:pPr algn="ctr"/>
            <a:r>
              <a:rPr lang="en-US" sz="7200" b="1" dirty="0" smtClean="0">
                <a:solidFill>
                  <a:srgbClr val="FFFFFF"/>
                </a:solidFill>
              </a:rPr>
              <a:t>Congratulations!</a:t>
            </a:r>
            <a:endParaRPr lang="en-US" sz="7200" b="1" dirty="0">
              <a:solidFill>
                <a:srgbClr val="FFFFFF"/>
              </a:solidFill>
            </a:endParaRPr>
          </a:p>
        </p:txBody>
      </p:sp>
      <p:sp>
        <p:nvSpPr>
          <p:cNvPr id="3" name="Subtitle 2"/>
          <p:cNvSpPr>
            <a:spLocks noGrp="1"/>
          </p:cNvSpPr>
          <p:nvPr>
            <p:ph type="subTitle" idx="1"/>
          </p:nvPr>
        </p:nvSpPr>
        <p:spPr>
          <a:xfrm>
            <a:off x="0" y="5981096"/>
            <a:ext cx="9144000" cy="861420"/>
          </a:xfrm>
        </p:spPr>
        <p:txBody>
          <a:bodyPr>
            <a:noAutofit/>
          </a:bodyPr>
          <a:lstStyle/>
          <a:p>
            <a:pPr algn="ctr"/>
            <a:r>
              <a:rPr lang="en-US" sz="4000" b="1" dirty="0" smtClean="0">
                <a:solidFill>
                  <a:srgbClr val="FFFFFF"/>
                </a:solidFill>
              </a:rPr>
              <a:t>Now the hard work starts… </a:t>
            </a:r>
            <a:r>
              <a:rPr lang="en-US" sz="4000" b="1" dirty="0" smtClean="0">
                <a:solidFill>
                  <a:srgbClr val="FFFFFF"/>
                </a:solidFill>
                <a:sym typeface="Wingdings" panose="05000000000000000000" pitchFamily="2" charset="2"/>
              </a:rPr>
              <a:t></a:t>
            </a:r>
            <a:endParaRPr lang="en-US" sz="4000" b="1" dirty="0">
              <a:solidFill>
                <a:srgbClr val="FFFFFF"/>
              </a:solidFill>
            </a:endParaRPr>
          </a:p>
        </p:txBody>
      </p:sp>
    </p:spTree>
    <p:extLst>
      <p:ext uri="{BB962C8B-B14F-4D97-AF65-F5344CB8AC3E}">
        <p14:creationId xmlns:p14="http://schemas.microsoft.com/office/powerpoint/2010/main" val="3541979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Career Pathway</a:t>
            </a:r>
            <a:endParaRPr lang="en-US" dirty="0">
              <a:solidFill>
                <a:srgbClr val="FFFFFF"/>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32246957"/>
              </p:ext>
            </p:extLst>
          </p:nvPr>
        </p:nvGraphicFramePr>
        <p:xfrm>
          <a:off x="228600" y="914401"/>
          <a:ext cx="8610600" cy="5638798"/>
        </p:xfrm>
        <a:graphic>
          <a:graphicData uri="http://schemas.openxmlformats.org/drawingml/2006/table">
            <a:tbl>
              <a:tblPr firstRow="1" bandRow="1">
                <a:tableStyleId>{5C22544A-7EE6-4342-B048-85BDC9FD1C3A}</a:tableStyleId>
              </a:tblPr>
              <a:tblGrid>
                <a:gridCol w="4305300"/>
                <a:gridCol w="4305300"/>
              </a:tblGrid>
              <a:tr h="717666">
                <a:tc gridSpan="2">
                  <a:txBody>
                    <a:bodyPr/>
                    <a:lstStyle/>
                    <a:p>
                      <a:r>
                        <a:rPr lang="en-US" b="1" i="1" u="none" dirty="0" smtClean="0">
                          <a:solidFill>
                            <a:schemeClr val="accent1">
                              <a:lumMod val="20000"/>
                              <a:lumOff val="80000"/>
                            </a:schemeClr>
                          </a:solidFill>
                        </a:rPr>
                        <a:t>A</a:t>
                      </a:r>
                      <a:r>
                        <a:rPr lang="en-US" b="1" i="1" u="none" baseline="0" dirty="0" smtClean="0">
                          <a:solidFill>
                            <a:schemeClr val="accent1">
                              <a:lumMod val="20000"/>
                              <a:lumOff val="80000"/>
                            </a:schemeClr>
                          </a:solidFill>
                        </a:rPr>
                        <a:t> c</a:t>
                      </a:r>
                      <a:r>
                        <a:rPr lang="en-US" b="1" i="1" u="none" dirty="0" smtClean="0">
                          <a:solidFill>
                            <a:schemeClr val="accent1">
                              <a:lumMod val="20000"/>
                              <a:lumOff val="80000"/>
                            </a:schemeClr>
                          </a:solidFill>
                        </a:rPr>
                        <a:t>ombination of rigorous</a:t>
                      </a:r>
                      <a:r>
                        <a:rPr lang="en-US" b="1" i="1" u="none" baseline="0" dirty="0" smtClean="0">
                          <a:solidFill>
                            <a:schemeClr val="accent1">
                              <a:lumMod val="20000"/>
                              <a:lumOff val="80000"/>
                            </a:schemeClr>
                          </a:solidFill>
                        </a:rPr>
                        <a:t> and high-quality education, training, and other services that-- </a:t>
                      </a:r>
                      <a:endParaRPr lang="en-US" b="1" i="1" u="none" dirty="0">
                        <a:solidFill>
                          <a:schemeClr val="accent1">
                            <a:lumMod val="20000"/>
                            <a:lumOff val="80000"/>
                          </a:schemeClr>
                        </a:solidFill>
                      </a:endParaRPr>
                    </a:p>
                  </a:txBody>
                  <a:tcPr>
                    <a:solidFill>
                      <a:schemeClr val="bg2"/>
                    </a:solidFill>
                  </a:tcPr>
                </a:tc>
                <a:tc hMerge="1">
                  <a:txBody>
                    <a:bodyPr/>
                    <a:lstStyle/>
                    <a:p>
                      <a:endParaRPr lang="en-US" dirty="0"/>
                    </a:p>
                  </a:txBody>
                  <a:tcPr/>
                </a:tc>
              </a:tr>
              <a:tr h="1230283">
                <a:tc>
                  <a:txBody>
                    <a:bodyPr/>
                    <a:lstStyle/>
                    <a:p>
                      <a:r>
                        <a:rPr lang="en-US" sz="1650" dirty="0" smtClean="0"/>
                        <a:t>Aligns with skill needs of industries</a:t>
                      </a:r>
                      <a:r>
                        <a:rPr lang="en-US" sz="1650" baseline="0" dirty="0" smtClean="0"/>
                        <a:t> in the State and regional economy</a:t>
                      </a:r>
                      <a:endParaRPr lang="en-US" sz="1650" dirty="0"/>
                    </a:p>
                  </a:txBody>
                  <a:tcPr/>
                </a:tc>
                <a:tc>
                  <a:txBody>
                    <a:bodyPr/>
                    <a:lstStyle/>
                    <a:p>
                      <a:r>
                        <a:rPr lang="en-US" sz="1650" dirty="0" smtClean="0"/>
                        <a:t>Organizes education, training, and other services to meet the particular needs of an individual</a:t>
                      </a:r>
                      <a:r>
                        <a:rPr lang="en-US" sz="1650" baseline="0" dirty="0" smtClean="0"/>
                        <a:t> to accelerate educational and career advancement</a:t>
                      </a:r>
                      <a:endParaRPr lang="en-US" sz="1650" dirty="0"/>
                    </a:p>
                  </a:txBody>
                  <a:tcPr/>
                </a:tc>
              </a:tr>
              <a:tr h="1230283">
                <a:tc>
                  <a:txBody>
                    <a:bodyPr/>
                    <a:lstStyle/>
                    <a:p>
                      <a:r>
                        <a:rPr lang="en-US" sz="1650" dirty="0" smtClean="0"/>
                        <a:t>Prepares individual to be successful in secondary or postsecondary education options, including registered apprenticeship</a:t>
                      </a:r>
                      <a:endParaRPr lang="en-US" sz="1650" dirty="0"/>
                    </a:p>
                  </a:txBody>
                  <a:tcPr/>
                </a:tc>
                <a:tc>
                  <a:txBody>
                    <a:bodyPr/>
                    <a:lstStyle/>
                    <a:p>
                      <a:r>
                        <a:rPr lang="en-US" sz="1650" dirty="0" smtClean="0"/>
                        <a:t>Enables an individual to attain a secondary school diploma or its recognized equivalent, and at least 1 recognized postsecondary credential</a:t>
                      </a:r>
                      <a:endParaRPr lang="en-US" sz="1650" dirty="0"/>
                    </a:p>
                  </a:txBody>
                  <a:tcPr/>
                </a:tc>
              </a:tr>
              <a:tr h="94834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50" dirty="0" smtClean="0"/>
                        <a:t>Includes counseling to support in achieving the individual’s education and career goals</a:t>
                      </a:r>
                    </a:p>
                  </a:txBody>
                  <a:tcPr/>
                </a:tc>
                <a:tc>
                  <a:txBody>
                    <a:bodyPr/>
                    <a:lstStyle/>
                    <a:p>
                      <a:r>
                        <a:rPr lang="en-US" sz="1650" dirty="0" smtClean="0"/>
                        <a:t>Helps an individual enter or advance within a specific</a:t>
                      </a:r>
                      <a:r>
                        <a:rPr lang="en-US" sz="1650" baseline="0" dirty="0" smtClean="0"/>
                        <a:t> occupation or occupational cluster</a:t>
                      </a:r>
                      <a:endParaRPr lang="en-US" sz="1650" dirty="0"/>
                    </a:p>
                  </a:txBody>
                  <a:tcPr/>
                </a:tc>
              </a:tr>
              <a:tr h="1512223">
                <a:tc>
                  <a:txBody>
                    <a:bodyPr/>
                    <a:lstStyle/>
                    <a:p>
                      <a:r>
                        <a:rPr lang="en-US" sz="1650" dirty="0" smtClean="0"/>
                        <a:t>Includes education offered concurrently with workforce</a:t>
                      </a:r>
                      <a:r>
                        <a:rPr lang="en-US" sz="1650" baseline="0" dirty="0" smtClean="0"/>
                        <a:t> preparation activities and training for a specific occupation or occupational cluster</a:t>
                      </a:r>
                      <a:endParaRPr lang="en-US" sz="1650" dirty="0"/>
                    </a:p>
                  </a:txBody>
                  <a:tcPr/>
                </a:tc>
                <a:tc>
                  <a:txBody>
                    <a:bodyPr/>
                    <a:lstStyle/>
                    <a:p>
                      <a:endParaRPr lang="en-US" sz="1650" dirty="0"/>
                    </a:p>
                  </a:txBody>
                  <a:tcPr/>
                </a:tc>
              </a:tr>
            </a:tbl>
          </a:graphicData>
        </a:graphic>
      </p:graphicFrame>
      <p:sp>
        <p:nvSpPr>
          <p:cNvPr id="3" name="Slide Number Placeholder 2"/>
          <p:cNvSpPr>
            <a:spLocks noGrp="1"/>
          </p:cNvSpPr>
          <p:nvPr>
            <p:ph type="sldNum" sz="quarter" idx="11"/>
          </p:nvPr>
        </p:nvSpPr>
        <p:spPr/>
        <p:txBody>
          <a:bodyPr/>
          <a:lstStyle/>
          <a:p>
            <a:pPr>
              <a:defRPr/>
            </a:pPr>
            <a:fld id="{D24C62AC-34AC-44FA-925B-65FA1B2D13C3}" type="slidenum">
              <a:rPr lang="en-US" smtClean="0"/>
              <a:pPr>
                <a:defRPr/>
              </a:pPr>
              <a:t>7</a:t>
            </a:fld>
            <a:endParaRPr lang="en-US" dirty="0"/>
          </a:p>
        </p:txBody>
      </p:sp>
    </p:spTree>
    <p:extLst>
      <p:ext uri="{BB962C8B-B14F-4D97-AF65-F5344CB8AC3E}">
        <p14:creationId xmlns:p14="http://schemas.microsoft.com/office/powerpoint/2010/main" val="2760452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838200"/>
          </a:xfrm>
          <a:solidFill>
            <a:schemeClr val="bg2"/>
          </a:solidFill>
        </p:spPr>
        <p:txBody>
          <a:bodyPr anchor="ctr">
            <a:normAutofit fontScale="90000"/>
          </a:bodyPr>
          <a:lstStyle/>
          <a:p>
            <a:r>
              <a:rPr lang="en-US" dirty="0" smtClean="0">
                <a:solidFill>
                  <a:srgbClr val="FFF8E7"/>
                </a:solidFill>
              </a:rPr>
              <a:t>Title I-a: System alignment and unified plans</a:t>
            </a:r>
            <a:endParaRPr lang="en-US" dirty="0">
              <a:solidFill>
                <a:srgbClr val="FFF8E7"/>
              </a:solidFill>
            </a:endParaRPr>
          </a:p>
        </p:txBody>
      </p:sp>
      <p:sp>
        <p:nvSpPr>
          <p:cNvPr id="3" name="Content Placeholder 2"/>
          <p:cNvSpPr>
            <a:spLocks noGrp="1"/>
          </p:cNvSpPr>
          <p:nvPr>
            <p:ph idx="1"/>
          </p:nvPr>
        </p:nvSpPr>
        <p:spPr>
          <a:xfrm>
            <a:off x="228600" y="1066800"/>
            <a:ext cx="8686800" cy="4887678"/>
          </a:xfrm>
        </p:spPr>
        <p:txBody>
          <a:bodyPr anchor="t"/>
          <a:lstStyle/>
          <a:p>
            <a:pPr marL="274320" indent="0">
              <a:buNone/>
            </a:pPr>
            <a:r>
              <a:rPr lang="en-US" sz="2600" dirty="0" smtClean="0"/>
              <a:t>States required to submit a single, strategic, coordinated plan</a:t>
            </a:r>
          </a:p>
          <a:p>
            <a:pPr marL="274320" indent="0">
              <a:buNone/>
            </a:pPr>
            <a:r>
              <a:rPr lang="en-US" dirty="0" smtClean="0"/>
              <a:t> </a:t>
            </a:r>
            <a:endParaRPr lang="en-US" dirty="0"/>
          </a:p>
        </p:txBody>
      </p:sp>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8</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60915840"/>
              </p:ext>
            </p:extLst>
          </p:nvPr>
        </p:nvGraphicFramePr>
        <p:xfrm>
          <a:off x="609600" y="1752600"/>
          <a:ext cx="7924800" cy="4733840"/>
        </p:xfrm>
        <a:graphic>
          <a:graphicData uri="http://schemas.openxmlformats.org/drawingml/2006/table">
            <a:tbl>
              <a:tblPr firstRow="1" bandRow="1">
                <a:tableStyleId>{5C22544A-7EE6-4342-B048-85BDC9FD1C3A}</a:tableStyleId>
              </a:tblPr>
              <a:tblGrid>
                <a:gridCol w="3962400"/>
                <a:gridCol w="3962400"/>
              </a:tblGrid>
              <a:tr h="522880">
                <a:tc gridSpan="2">
                  <a:txBody>
                    <a:bodyPr/>
                    <a:lstStyle/>
                    <a:p>
                      <a:pPr algn="ctr"/>
                      <a:r>
                        <a:rPr lang="en-US" sz="3200" dirty="0" smtClean="0">
                          <a:solidFill>
                            <a:srgbClr val="FFF8E7"/>
                          </a:solidFill>
                        </a:rPr>
                        <a:t>Changes</a:t>
                      </a:r>
                      <a:r>
                        <a:rPr lang="en-US" sz="3200" baseline="0" dirty="0" smtClean="0">
                          <a:solidFill>
                            <a:srgbClr val="FFF8E7"/>
                          </a:solidFill>
                        </a:rPr>
                        <a:t> in State Plan Requirements</a:t>
                      </a:r>
                      <a:endParaRPr lang="en-US" sz="3200" dirty="0">
                        <a:solidFill>
                          <a:srgbClr val="FFF8E7"/>
                        </a:solidFill>
                      </a:endParaRPr>
                    </a:p>
                  </a:txBody>
                  <a:tcPr>
                    <a:solidFill>
                      <a:schemeClr val="bg2"/>
                    </a:solidFill>
                  </a:tcPr>
                </a:tc>
                <a:tc hMerge="1">
                  <a:txBody>
                    <a:bodyPr/>
                    <a:lstStyle/>
                    <a:p>
                      <a:endParaRPr lang="en-US" dirty="0"/>
                    </a:p>
                  </a:txBody>
                  <a:tcPr/>
                </a:tc>
              </a:tr>
              <a:tr h="522880">
                <a:tc>
                  <a:txBody>
                    <a:bodyPr/>
                    <a:lstStyle/>
                    <a:p>
                      <a:pPr algn="ctr"/>
                      <a:r>
                        <a:rPr lang="en-US" sz="2800" b="1" dirty="0" smtClean="0"/>
                        <a:t>WIA</a:t>
                      </a:r>
                      <a:endParaRPr lang="en-US" sz="2800" b="1" dirty="0"/>
                    </a:p>
                  </a:txBody>
                  <a:tcPr/>
                </a:tc>
                <a:tc>
                  <a:txBody>
                    <a:bodyPr/>
                    <a:lstStyle/>
                    <a:p>
                      <a:pPr algn="ctr"/>
                      <a:r>
                        <a:rPr lang="en-US" sz="2800" b="1" dirty="0" smtClean="0"/>
                        <a:t>WIOA</a:t>
                      </a:r>
                      <a:endParaRPr lang="en-US" sz="2800" b="1" dirty="0"/>
                    </a:p>
                  </a:txBody>
                  <a:tcPr/>
                </a:tc>
              </a:tr>
              <a:tr h="522880">
                <a:tc>
                  <a:txBody>
                    <a:bodyPr/>
                    <a:lstStyle/>
                    <a:p>
                      <a:r>
                        <a:rPr lang="en-US" sz="2200" dirty="0" smtClean="0"/>
                        <a:t>5-year State plan</a:t>
                      </a:r>
                      <a:endParaRPr lang="en-US" sz="2200" dirty="0"/>
                    </a:p>
                  </a:txBody>
                  <a:tcPr/>
                </a:tc>
                <a:tc>
                  <a:txBody>
                    <a:bodyPr/>
                    <a:lstStyle/>
                    <a:p>
                      <a:r>
                        <a:rPr lang="en-US" sz="2200" dirty="0" smtClean="0"/>
                        <a:t>4-year</a:t>
                      </a:r>
                      <a:r>
                        <a:rPr lang="en-US" sz="2200" baseline="0" dirty="0" smtClean="0"/>
                        <a:t> State plan</a:t>
                      </a:r>
                      <a:endParaRPr lang="en-US" sz="2200" dirty="0"/>
                    </a:p>
                  </a:txBody>
                  <a:tcPr/>
                </a:tc>
              </a:tr>
              <a:tr h="595798">
                <a:tc>
                  <a:txBody>
                    <a:bodyPr/>
                    <a:lstStyle/>
                    <a:p>
                      <a:r>
                        <a:rPr lang="en-US" sz="2200" baseline="0" dirty="0" smtClean="0"/>
                        <a:t>Unified State Plans </a:t>
                      </a:r>
                      <a:r>
                        <a:rPr lang="en-US" sz="2200" i="1" u="sng" baseline="0" dirty="0" smtClean="0"/>
                        <a:t>optional</a:t>
                      </a:r>
                      <a:endParaRPr lang="en-US" sz="2200" i="1" u="sng" dirty="0"/>
                    </a:p>
                  </a:txBody>
                  <a:tcPr/>
                </a:tc>
                <a:tc>
                  <a:txBody>
                    <a:bodyPr/>
                    <a:lstStyle/>
                    <a:p>
                      <a:r>
                        <a:rPr lang="en-US" sz="2200" dirty="0" smtClean="0"/>
                        <a:t>Unified State</a:t>
                      </a:r>
                      <a:r>
                        <a:rPr lang="en-US" sz="2200" baseline="0" dirty="0" smtClean="0"/>
                        <a:t> Plans </a:t>
                      </a:r>
                      <a:r>
                        <a:rPr lang="en-US" sz="2200" i="1" u="sng" baseline="0" dirty="0" smtClean="0"/>
                        <a:t>required</a:t>
                      </a:r>
                      <a:endParaRPr lang="en-US" sz="2200" i="1" u="sng" dirty="0"/>
                    </a:p>
                  </a:txBody>
                  <a:tcPr/>
                </a:tc>
              </a:tr>
              <a:tr h="678904">
                <a:tc>
                  <a:txBody>
                    <a:bodyPr/>
                    <a:lstStyle/>
                    <a:p>
                      <a:r>
                        <a:rPr lang="en-US" sz="2200" baseline="0" dirty="0" smtClean="0"/>
                        <a:t>Strategic  planning elements</a:t>
                      </a:r>
                      <a:endParaRPr lang="en-US" sz="2200" dirty="0"/>
                    </a:p>
                  </a:txBody>
                  <a:tcPr/>
                </a:tc>
                <a:tc>
                  <a:txBody>
                    <a:bodyPr/>
                    <a:lstStyle/>
                    <a:p>
                      <a:r>
                        <a:rPr lang="en-US" sz="2200" baseline="0" dirty="0" smtClean="0"/>
                        <a:t>Strategic </a:t>
                      </a:r>
                      <a:r>
                        <a:rPr lang="en-US" sz="2200" u="sng" baseline="0" dirty="0" smtClean="0"/>
                        <a:t>and</a:t>
                      </a:r>
                      <a:r>
                        <a:rPr lang="en-US" sz="2200" baseline="0" dirty="0" smtClean="0"/>
                        <a:t> operational planning elements </a:t>
                      </a:r>
                      <a:endParaRPr lang="en-US" sz="2200" dirty="0"/>
                    </a:p>
                  </a:txBody>
                  <a:tcPr/>
                </a:tc>
              </a:tr>
              <a:tr h="595798">
                <a:tc>
                  <a:txBody>
                    <a:bodyPr/>
                    <a:lstStyle/>
                    <a:p>
                      <a:r>
                        <a:rPr lang="en-US" sz="2200" dirty="0" smtClean="0"/>
                        <a:t>Plan submitted</a:t>
                      </a:r>
                      <a:r>
                        <a:rPr lang="en-US" sz="2200" baseline="0" dirty="0" smtClean="0"/>
                        <a:t> to ED Secretary</a:t>
                      </a:r>
                      <a:endParaRPr lang="en-US" sz="2200" dirty="0"/>
                    </a:p>
                  </a:txBody>
                  <a:tcPr/>
                </a:tc>
                <a:tc>
                  <a:txBody>
                    <a:bodyPr/>
                    <a:lstStyle/>
                    <a:p>
                      <a:r>
                        <a:rPr lang="en-US" sz="2200" dirty="0" smtClean="0"/>
                        <a:t>Submitted to DOL</a:t>
                      </a:r>
                      <a:r>
                        <a:rPr lang="en-US" sz="2200" baseline="0" dirty="0" smtClean="0"/>
                        <a:t> Secretary, joint approval with ED</a:t>
                      </a:r>
                      <a:endParaRPr lang="en-US" sz="2200" dirty="0"/>
                    </a:p>
                  </a:txBody>
                  <a:tcPr/>
                </a:tc>
              </a:tr>
            </a:tbl>
          </a:graphicData>
        </a:graphic>
      </p:graphicFrame>
    </p:spTree>
    <p:extLst>
      <p:ext uri="{BB962C8B-B14F-4D97-AF65-F5344CB8AC3E}">
        <p14:creationId xmlns:p14="http://schemas.microsoft.com/office/powerpoint/2010/main" val="3275887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838200"/>
          </a:xfrm>
          <a:solidFill>
            <a:schemeClr val="bg2"/>
          </a:solidFill>
        </p:spPr>
        <p:txBody>
          <a:bodyPr anchor="ctr">
            <a:normAutofit/>
          </a:bodyPr>
          <a:lstStyle/>
          <a:p>
            <a:r>
              <a:rPr lang="en-US" dirty="0" smtClean="0">
                <a:solidFill>
                  <a:srgbClr val="FFF8E7"/>
                </a:solidFill>
              </a:rPr>
              <a:t>Program-specific plan elements</a:t>
            </a:r>
            <a:endParaRPr lang="en-US" dirty="0">
              <a:solidFill>
                <a:srgbClr val="FFF8E7"/>
              </a:solidFill>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122714261"/>
              </p:ext>
            </p:extLst>
          </p:nvPr>
        </p:nvGraphicFramePr>
        <p:xfrm>
          <a:off x="228600" y="1066800"/>
          <a:ext cx="86868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1"/>
          </p:nvPr>
        </p:nvSpPr>
        <p:spPr/>
        <p:txBody>
          <a:bodyPr>
            <a:normAutofit lnSpcReduction="10000"/>
          </a:bodyPr>
          <a:lstStyle/>
          <a:p>
            <a:pPr>
              <a:defRPr/>
            </a:pPr>
            <a:fld id="{D24C62AC-34AC-44FA-925B-65FA1B2D13C3}" type="slidenum">
              <a:rPr lang="en-US" smtClean="0"/>
              <a:pPr>
                <a:defRPr/>
              </a:pPr>
              <a:t>9</a:t>
            </a:fld>
            <a:endParaRPr lang="en-US" dirty="0"/>
          </a:p>
        </p:txBody>
      </p:sp>
    </p:spTree>
    <p:extLst>
      <p:ext uri="{BB962C8B-B14F-4D97-AF65-F5344CB8AC3E}">
        <p14:creationId xmlns:p14="http://schemas.microsoft.com/office/powerpoint/2010/main" val="3469011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ummer">
  <a:themeElements>
    <a:clrScheme name="BluOrange">
      <a:dk1>
        <a:srgbClr val="0A455D"/>
      </a:dk1>
      <a:lt1>
        <a:srgbClr val="E88651"/>
      </a:lt1>
      <a:dk2>
        <a:srgbClr val="10688B"/>
      </a:dk2>
      <a:lt2>
        <a:srgbClr val="C8EAF8"/>
      </a:lt2>
      <a:accent1>
        <a:srgbClr val="F0AD00"/>
      </a:accent1>
      <a:accent2>
        <a:srgbClr val="60B5CC"/>
      </a:accent2>
      <a:accent3>
        <a:srgbClr val="E66C7D"/>
      </a:accent3>
      <a:accent4>
        <a:srgbClr val="6BB76D"/>
      </a:accent4>
      <a:accent5>
        <a:srgbClr val="E88651"/>
      </a:accent5>
      <a:accent6>
        <a:srgbClr val="C64847"/>
      </a:accent6>
      <a:hlink>
        <a:srgbClr val="F1B696"/>
      </a:hlink>
      <a:folHlink>
        <a:srgbClr val="FFFFFF"/>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Summer</Template>
  <TotalTime>1196</TotalTime>
  <Words>5915</Words>
  <Application>Microsoft Office PowerPoint</Application>
  <PresentationFormat>On-screen Show (4:3)</PresentationFormat>
  <Paragraphs>560</Paragraphs>
  <Slides>61</Slides>
  <Notes>38</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Summer</vt:lpstr>
      <vt:lpstr>WIOA</vt:lpstr>
      <vt:lpstr>Today’s WIOA Discussion</vt:lpstr>
      <vt:lpstr>Key principles of wioa</vt:lpstr>
      <vt:lpstr>Structure of WIOA</vt:lpstr>
      <vt:lpstr>Important Title I Definitions</vt:lpstr>
      <vt:lpstr>Individual with barrier to employment</vt:lpstr>
      <vt:lpstr>Career Pathway</vt:lpstr>
      <vt:lpstr>Title I-a: System alignment and unified plans</vt:lpstr>
      <vt:lpstr>Program-specific plan elements</vt:lpstr>
      <vt:lpstr>State plan approvals</vt:lpstr>
      <vt:lpstr>Combined state plans </vt:lpstr>
      <vt:lpstr>Membership of state boards</vt:lpstr>
      <vt:lpstr>Functions of state workforce board</vt:lpstr>
      <vt:lpstr>Functions of state workforce board cont.</vt:lpstr>
      <vt:lpstr>Additional title I alignment provisions</vt:lpstr>
      <vt:lpstr>Title II - Retains AEFLA Purposes</vt:lpstr>
      <vt:lpstr>Expands aefla purposes</vt:lpstr>
      <vt:lpstr>State Responsibilities</vt:lpstr>
      <vt:lpstr>Additional title ii changes</vt:lpstr>
      <vt:lpstr>WIOA New Activities</vt:lpstr>
      <vt:lpstr>WORKFORCE PREPARATION ACTIVITIES</vt:lpstr>
      <vt:lpstr>INTEGRATED EDUCATION AND TRAINING</vt:lpstr>
      <vt:lpstr>INTEGRATED ENGLISH LITERACY AND CIVICS EDUCATION</vt:lpstr>
      <vt:lpstr>Discussion:  New Activities</vt:lpstr>
      <vt:lpstr>Performance  Accountability  System Overview </vt:lpstr>
      <vt:lpstr>Purpose</vt:lpstr>
      <vt:lpstr>Changes in performance requirements</vt:lpstr>
      <vt:lpstr>Performance indicators 1-3</vt:lpstr>
      <vt:lpstr>Performance indicator 4</vt:lpstr>
      <vt:lpstr>Performance indicators 5-6</vt:lpstr>
      <vt:lpstr>Adjusted levels of Performance</vt:lpstr>
      <vt:lpstr>Sanctions</vt:lpstr>
      <vt:lpstr>Performance reports</vt:lpstr>
      <vt:lpstr>Evaluation of State Programs</vt:lpstr>
      <vt:lpstr>Fiscal and management accountability</vt:lpstr>
      <vt:lpstr>Discussion:  Accountability</vt:lpstr>
      <vt:lpstr>Local Level Alignment under WIOA</vt:lpstr>
      <vt:lpstr>Key Local Alignment Provisions </vt:lpstr>
      <vt:lpstr>Title I Local Workforce Boards</vt:lpstr>
      <vt:lpstr>Critical Role of Local Boards</vt:lpstr>
      <vt:lpstr>Title II - Local Applications</vt:lpstr>
      <vt:lpstr>Local Application Requirements</vt:lpstr>
      <vt:lpstr>13 Considerations</vt:lpstr>
      <vt:lpstr>13 Considerations (cont.)</vt:lpstr>
      <vt:lpstr>Highlights of Local Plan Provisions</vt:lpstr>
      <vt:lpstr>One-Stop Partner Requirements</vt:lpstr>
      <vt:lpstr>Infrastructure and Other Costs</vt:lpstr>
      <vt:lpstr>Career Services</vt:lpstr>
      <vt:lpstr>WIOA Timeline and  Readiness </vt:lpstr>
      <vt:lpstr>Key wioa planning timeframes</vt:lpstr>
      <vt:lpstr>Key wioa planning timeframes</vt:lpstr>
      <vt:lpstr>Key wioa planning timeframes</vt:lpstr>
      <vt:lpstr>Key wioa planning timeframes</vt:lpstr>
      <vt:lpstr>WIOA RAT!</vt:lpstr>
      <vt:lpstr>For More WIOA Fun!</vt:lpstr>
      <vt:lpstr>And…</vt:lpstr>
      <vt:lpstr>PowerPoint Presentation</vt:lpstr>
      <vt:lpstr>Announcing the New State Adult Diploma Pilots</vt:lpstr>
      <vt:lpstr>PowerPoint Presentation</vt:lpstr>
      <vt:lpstr>New State Adult Diploma Pilots</vt:lpstr>
      <vt:lpstr>Congratulations!</vt:lpstr>
    </vt:vector>
  </TitlesOfParts>
  <Company>U.S. Department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LCamp</dc:creator>
  <cp:lastModifiedBy>Hasskamp, Brad</cp:lastModifiedBy>
  <cp:revision>60</cp:revision>
  <cp:lastPrinted>2014-12-04T02:40:30Z</cp:lastPrinted>
  <dcterms:created xsi:type="dcterms:W3CDTF">2014-11-04T20:43:54Z</dcterms:created>
  <dcterms:modified xsi:type="dcterms:W3CDTF">2014-12-08T20:04:38Z</dcterms:modified>
</cp:coreProperties>
</file>