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75"/>
  </p:notesMasterIdLst>
  <p:handoutMasterIdLst>
    <p:handoutMasterId r:id="rId76"/>
  </p:handoutMasterIdLst>
  <p:sldIdLst>
    <p:sldId id="543" r:id="rId5"/>
    <p:sldId id="256" r:id="rId6"/>
    <p:sldId id="494" r:id="rId7"/>
    <p:sldId id="484" r:id="rId8"/>
    <p:sldId id="544" r:id="rId9"/>
    <p:sldId id="485" r:id="rId10"/>
    <p:sldId id="545" r:id="rId11"/>
    <p:sldId id="515"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31" r:id="rId26"/>
    <p:sldId id="532" r:id="rId27"/>
    <p:sldId id="486" r:id="rId28"/>
    <p:sldId id="530" r:id="rId29"/>
    <p:sldId id="535" r:id="rId30"/>
    <p:sldId id="536" r:id="rId31"/>
    <p:sldId id="537" r:id="rId32"/>
    <p:sldId id="538" r:id="rId33"/>
    <p:sldId id="487" r:id="rId34"/>
    <p:sldId id="539" r:id="rId35"/>
    <p:sldId id="495" r:id="rId36"/>
    <p:sldId id="496" r:id="rId37"/>
    <p:sldId id="533" r:id="rId38"/>
    <p:sldId id="546" r:id="rId39"/>
    <p:sldId id="488" r:id="rId40"/>
    <p:sldId id="540" r:id="rId41"/>
    <p:sldId id="541" r:id="rId42"/>
    <p:sldId id="542" r:id="rId43"/>
    <p:sldId id="489" r:id="rId44"/>
    <p:sldId id="507" r:id="rId45"/>
    <p:sldId id="508" r:id="rId46"/>
    <p:sldId id="509" r:id="rId47"/>
    <p:sldId id="510" r:id="rId48"/>
    <p:sldId id="511" r:id="rId49"/>
    <p:sldId id="512" r:id="rId50"/>
    <p:sldId id="513" r:id="rId51"/>
    <p:sldId id="514" r:id="rId52"/>
    <p:sldId id="490" r:id="rId53"/>
    <p:sldId id="497" r:id="rId54"/>
    <p:sldId id="498" r:id="rId55"/>
    <p:sldId id="505" r:id="rId56"/>
    <p:sldId id="553" r:id="rId57"/>
    <p:sldId id="554" r:id="rId58"/>
    <p:sldId id="506" r:id="rId59"/>
    <p:sldId id="548" r:id="rId60"/>
    <p:sldId id="549" r:id="rId61"/>
    <p:sldId id="550" r:id="rId62"/>
    <p:sldId id="491" r:id="rId63"/>
    <p:sldId id="555" r:id="rId64"/>
    <p:sldId id="500" r:id="rId65"/>
    <p:sldId id="501" r:id="rId66"/>
    <p:sldId id="502" r:id="rId67"/>
    <p:sldId id="503" r:id="rId68"/>
    <p:sldId id="504" r:id="rId69"/>
    <p:sldId id="551" r:id="rId70"/>
    <p:sldId id="556" r:id="rId71"/>
    <p:sldId id="492" r:id="rId72"/>
    <p:sldId id="493" r:id="rId73"/>
    <p:sldId id="480" r:id="rId7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889" autoAdjust="0"/>
  </p:normalViewPr>
  <p:slideViewPr>
    <p:cSldViewPr snapToGrid="0">
      <p:cViewPr varScale="1">
        <p:scale>
          <a:sx n="81" d="100"/>
          <a:sy n="81" d="100"/>
        </p:scale>
        <p:origin x="120" y="462"/>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76CC-9764-4248-9089-F5BCE1749815}"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80173C21-C9CF-4739-A338-0FBE3BBEB452}">
      <dgm:prSet phldrT="[Text]"/>
      <dgm:spPr>
        <a:ln>
          <a:solidFill>
            <a:schemeClr val="bg2">
              <a:lumMod val="50000"/>
            </a:schemeClr>
          </a:solidFill>
        </a:ln>
      </dgm:spPr>
      <dgm:t>
        <a:bodyPr/>
        <a:lstStyle/>
        <a:p>
          <a:r>
            <a:rPr lang="en-US" dirty="0" smtClean="0"/>
            <a:t>Measurable Skill Gain</a:t>
          </a:r>
          <a:endParaRPr lang="en-US" dirty="0"/>
        </a:p>
      </dgm:t>
    </dgm:pt>
    <dgm:pt modelId="{D7151709-3B6E-4F23-9E0D-5C5459ACF7E5}" type="parTrans" cxnId="{51A30C90-4D7D-44C1-833B-6E69E5E91BAE}">
      <dgm:prSet/>
      <dgm:spPr/>
      <dgm:t>
        <a:bodyPr/>
        <a:lstStyle/>
        <a:p>
          <a:endParaRPr lang="en-US"/>
        </a:p>
      </dgm:t>
    </dgm:pt>
    <dgm:pt modelId="{EB033CCB-2C88-4919-957E-EAA359F75F49}" type="sibTrans" cxnId="{51A30C90-4D7D-44C1-833B-6E69E5E91BAE}">
      <dgm:prSet/>
      <dgm:spPr/>
      <dgm:t>
        <a:bodyPr/>
        <a:lstStyle/>
        <a:p>
          <a:endParaRPr lang="en-US"/>
        </a:p>
      </dgm:t>
    </dgm:pt>
    <dgm:pt modelId="{61B430A5-42CC-4B1C-B9C9-F6024E79EDE2}">
      <dgm:prSet phldrT="[Text]"/>
      <dgm:spPr>
        <a:ln>
          <a:solidFill>
            <a:schemeClr val="bg2">
              <a:lumMod val="50000"/>
            </a:schemeClr>
          </a:solidFill>
        </a:ln>
      </dgm:spPr>
      <dgm:t>
        <a:bodyPr/>
        <a:lstStyle/>
        <a:p>
          <a:r>
            <a:rPr lang="en-US" dirty="0" smtClean="0"/>
            <a:t>Secondary Diploma/ Equivalent</a:t>
          </a:r>
          <a:endParaRPr lang="en-US" dirty="0"/>
        </a:p>
      </dgm:t>
    </dgm:pt>
    <dgm:pt modelId="{394ADB66-0C48-45D3-8D4B-9085F863D203}" type="parTrans" cxnId="{6BD1FD4D-48D7-4B73-8D46-E3DB5EA2DE65}">
      <dgm:prSet/>
      <dgm:spPr>
        <a:ln>
          <a:solidFill>
            <a:schemeClr val="bg2">
              <a:lumMod val="50000"/>
            </a:schemeClr>
          </a:solidFill>
        </a:ln>
      </dgm:spPr>
      <dgm:t>
        <a:bodyPr/>
        <a:lstStyle/>
        <a:p>
          <a:endParaRPr lang="en-US"/>
        </a:p>
      </dgm:t>
    </dgm:pt>
    <dgm:pt modelId="{E02D4830-6B56-49E5-B305-4097C494889F}" type="sibTrans" cxnId="{6BD1FD4D-48D7-4B73-8D46-E3DB5EA2DE65}">
      <dgm:prSet/>
      <dgm:spPr/>
      <dgm:t>
        <a:bodyPr/>
        <a:lstStyle/>
        <a:p>
          <a:endParaRPr lang="en-US"/>
        </a:p>
      </dgm:t>
    </dgm:pt>
    <dgm:pt modelId="{BD87748F-46F9-4B4B-B055-4A3F8A5D016F}">
      <dgm:prSet phldrT="[Text]"/>
      <dgm:spPr/>
      <dgm:t>
        <a:bodyPr/>
        <a:lstStyle/>
        <a:p>
          <a:r>
            <a:rPr lang="en-US" dirty="0" smtClean="0"/>
            <a:t>Progress toward Milestones</a:t>
          </a:r>
          <a:endParaRPr lang="en-US" dirty="0"/>
        </a:p>
      </dgm:t>
    </dgm:pt>
    <dgm:pt modelId="{B6D09951-2EB9-4CBC-8250-1125C84DBAE0}" type="parTrans" cxnId="{35FBDBA1-F360-49FE-A28C-03860E54F17C}">
      <dgm:prSet/>
      <dgm:spPr/>
      <dgm:t>
        <a:bodyPr/>
        <a:lstStyle/>
        <a:p>
          <a:endParaRPr lang="en-US"/>
        </a:p>
      </dgm:t>
    </dgm:pt>
    <dgm:pt modelId="{DC922754-8B47-4253-8364-45421E6858A3}" type="sibTrans" cxnId="{35FBDBA1-F360-49FE-A28C-03860E54F17C}">
      <dgm:prSet/>
      <dgm:spPr/>
      <dgm:t>
        <a:bodyPr/>
        <a:lstStyle/>
        <a:p>
          <a:endParaRPr lang="en-US"/>
        </a:p>
      </dgm:t>
    </dgm:pt>
    <dgm:pt modelId="{3778D2DE-8334-43A1-B3F5-708F50454AF9}">
      <dgm:prSet phldrT="[Text]"/>
      <dgm:spPr/>
      <dgm:t>
        <a:bodyPr/>
        <a:lstStyle/>
        <a:p>
          <a:r>
            <a:rPr lang="en-US" dirty="0" smtClean="0"/>
            <a:t>Secondary or Post-Secondary Transcript</a:t>
          </a:r>
          <a:endParaRPr lang="en-US" dirty="0"/>
        </a:p>
      </dgm:t>
    </dgm:pt>
    <dgm:pt modelId="{FC1DA52B-F44A-4FF7-803E-19BB16884347}" type="parTrans" cxnId="{02260DAC-E530-47FF-8E2A-13DBC2310617}">
      <dgm:prSet/>
      <dgm:spPr/>
      <dgm:t>
        <a:bodyPr/>
        <a:lstStyle/>
        <a:p>
          <a:endParaRPr lang="en-US"/>
        </a:p>
      </dgm:t>
    </dgm:pt>
    <dgm:pt modelId="{6F39ADE9-E3A6-4DBD-91FB-ECAF37C7E758}" type="sibTrans" cxnId="{02260DAC-E530-47FF-8E2A-13DBC2310617}">
      <dgm:prSet/>
      <dgm:spPr/>
      <dgm:t>
        <a:bodyPr/>
        <a:lstStyle/>
        <a:p>
          <a:endParaRPr lang="en-US"/>
        </a:p>
      </dgm:t>
    </dgm:pt>
    <dgm:pt modelId="{7FC96466-3930-4ED9-BCC3-FB6AFD4F9A8A}">
      <dgm:prSet phldrT="[Text]"/>
      <dgm:spPr/>
      <dgm:t>
        <a:bodyPr/>
        <a:lstStyle/>
        <a:p>
          <a:r>
            <a:rPr lang="en-US" dirty="0" smtClean="0"/>
            <a:t>Program Exit + Entry into Postsecondary Education</a:t>
          </a:r>
          <a:endParaRPr lang="en-US" dirty="0"/>
        </a:p>
      </dgm:t>
    </dgm:pt>
    <dgm:pt modelId="{032D3722-0BAE-4877-A13C-12AD8AD85307}" type="parTrans" cxnId="{6A411F87-0878-48DB-BEBD-DDB64684938F}">
      <dgm:prSet/>
      <dgm:spPr/>
      <dgm:t>
        <a:bodyPr/>
        <a:lstStyle/>
        <a:p>
          <a:endParaRPr lang="en-US"/>
        </a:p>
      </dgm:t>
    </dgm:pt>
    <dgm:pt modelId="{15030053-1D1D-4669-8768-48F7C6197C32}" type="sibTrans" cxnId="{6A411F87-0878-48DB-BEBD-DDB64684938F}">
      <dgm:prSet/>
      <dgm:spPr/>
      <dgm:t>
        <a:bodyPr/>
        <a:lstStyle/>
        <a:p>
          <a:endParaRPr lang="en-US"/>
        </a:p>
      </dgm:t>
    </dgm:pt>
    <dgm:pt modelId="{EF2FCCF4-25AC-4FEE-8B34-09C3B02B484C}">
      <dgm:prSet phldrT="[Text]"/>
      <dgm:spPr>
        <a:ln>
          <a:solidFill>
            <a:srgbClr val="00B0F0"/>
          </a:solidFill>
        </a:ln>
      </dgm:spPr>
      <dgm:t>
        <a:bodyPr/>
        <a:lstStyle/>
        <a:p>
          <a:r>
            <a:rPr lang="en-US" dirty="0" smtClean="0"/>
            <a:t>Educational Functioning Level Gain</a:t>
          </a:r>
          <a:endParaRPr lang="en-US" dirty="0"/>
        </a:p>
      </dgm:t>
    </dgm:pt>
    <dgm:pt modelId="{12332612-0C3C-4F7A-9721-82B6FCC69EF3}" type="parTrans" cxnId="{C7D0EEC6-E1FD-46DC-8563-C794D42FE757}">
      <dgm:prSet/>
      <dgm:spPr>
        <a:ln>
          <a:solidFill>
            <a:schemeClr val="bg2">
              <a:lumMod val="50000"/>
            </a:schemeClr>
          </a:solidFill>
        </a:ln>
      </dgm:spPr>
      <dgm:t>
        <a:bodyPr/>
        <a:lstStyle/>
        <a:p>
          <a:endParaRPr lang="en-US"/>
        </a:p>
      </dgm:t>
    </dgm:pt>
    <dgm:pt modelId="{243D00F6-1026-469F-9DFA-110520AE8603}" type="sibTrans" cxnId="{C7D0EEC6-E1FD-46DC-8563-C794D42FE757}">
      <dgm:prSet/>
      <dgm:spPr/>
      <dgm:t>
        <a:bodyPr/>
        <a:lstStyle/>
        <a:p>
          <a:endParaRPr lang="en-US"/>
        </a:p>
      </dgm:t>
    </dgm:pt>
    <dgm:pt modelId="{08F07569-7C04-473C-BFFB-E5884E2E5B40}">
      <dgm:prSet phldrT="[Text]"/>
      <dgm:spPr/>
      <dgm:t>
        <a:bodyPr/>
        <a:lstStyle/>
        <a:p>
          <a:r>
            <a:rPr lang="en-US" dirty="0" smtClean="0"/>
            <a:t>Pre-Post Test</a:t>
          </a:r>
          <a:endParaRPr lang="en-US" dirty="0"/>
        </a:p>
      </dgm:t>
    </dgm:pt>
    <dgm:pt modelId="{65DF3A74-DB32-4183-9B21-D380F5229B63}" type="parTrans" cxnId="{CB160BDD-E642-4437-9DD7-E1FE6695605B}">
      <dgm:prSet/>
      <dgm:spPr/>
      <dgm:t>
        <a:bodyPr/>
        <a:lstStyle/>
        <a:p>
          <a:endParaRPr lang="en-US"/>
        </a:p>
      </dgm:t>
    </dgm:pt>
    <dgm:pt modelId="{6E90EC16-641A-495F-A943-6B068EB6C361}" type="sibTrans" cxnId="{CB160BDD-E642-4437-9DD7-E1FE6695605B}">
      <dgm:prSet/>
      <dgm:spPr/>
      <dgm:t>
        <a:bodyPr/>
        <a:lstStyle/>
        <a:p>
          <a:endParaRPr lang="en-US"/>
        </a:p>
      </dgm:t>
    </dgm:pt>
    <dgm:pt modelId="{6B9CFBE6-E3D4-4268-A2C0-A0EDDFF534BF}">
      <dgm:prSet phldrT="[Text]"/>
      <dgm:spPr/>
      <dgm:t>
        <a:bodyPr/>
        <a:lstStyle/>
        <a:p>
          <a:r>
            <a:rPr lang="en-US" dirty="0" smtClean="0"/>
            <a:t>Completion of Carnegie Units</a:t>
          </a:r>
          <a:endParaRPr lang="en-US" dirty="0"/>
        </a:p>
      </dgm:t>
    </dgm:pt>
    <dgm:pt modelId="{C18A4081-F5AA-4463-B717-EF16C5518638}" type="parTrans" cxnId="{9C7FA981-5C76-484F-85CB-509EB90B6303}">
      <dgm:prSet/>
      <dgm:spPr/>
      <dgm:t>
        <a:bodyPr/>
        <a:lstStyle/>
        <a:p>
          <a:endParaRPr lang="en-US"/>
        </a:p>
      </dgm:t>
    </dgm:pt>
    <dgm:pt modelId="{80742E2A-2545-49A6-BA48-5A20AC637E54}" type="sibTrans" cxnId="{9C7FA981-5C76-484F-85CB-509EB90B6303}">
      <dgm:prSet/>
      <dgm:spPr/>
      <dgm:t>
        <a:bodyPr/>
        <a:lstStyle/>
        <a:p>
          <a:endParaRPr lang="en-US"/>
        </a:p>
      </dgm:t>
    </dgm:pt>
    <dgm:pt modelId="{8C9158C6-8BFE-4B0A-87A7-945F6C5EEE07}">
      <dgm:prSet phldrT="[Text]"/>
      <dgm:spPr/>
      <dgm:t>
        <a:bodyPr/>
        <a:lstStyle/>
        <a:p>
          <a:r>
            <a:rPr lang="en-US" dirty="0" smtClean="0"/>
            <a:t>Passing Technical / Occupational Knowledge Based Exam </a:t>
          </a:r>
          <a:endParaRPr lang="en-US" dirty="0"/>
        </a:p>
      </dgm:t>
    </dgm:pt>
    <dgm:pt modelId="{93B0F586-6D2C-4075-9A8D-25F8B5F6CDA1}" type="parTrans" cxnId="{826FF78B-807A-49CF-B423-0CAF70C1B75B}">
      <dgm:prSet/>
      <dgm:spPr/>
      <dgm:t>
        <a:bodyPr/>
        <a:lstStyle/>
        <a:p>
          <a:endParaRPr lang="en-US"/>
        </a:p>
      </dgm:t>
    </dgm:pt>
    <dgm:pt modelId="{FDC9130A-4E2B-4E4A-BDAC-35896393D7E5}" type="sibTrans" cxnId="{826FF78B-807A-49CF-B423-0CAF70C1B75B}">
      <dgm:prSet/>
      <dgm:spPr/>
      <dgm:t>
        <a:bodyPr/>
        <a:lstStyle/>
        <a:p>
          <a:endParaRPr lang="en-US"/>
        </a:p>
      </dgm:t>
    </dgm:pt>
    <dgm:pt modelId="{72CAF259-D878-48D3-A44A-F9E39B213344}" type="pres">
      <dgm:prSet presAssocID="{453976CC-9764-4248-9089-F5BCE1749815}" presName="hierChild1" presStyleCnt="0">
        <dgm:presLayoutVars>
          <dgm:chPref val="1"/>
          <dgm:dir/>
          <dgm:animOne val="branch"/>
          <dgm:animLvl val="lvl"/>
          <dgm:resizeHandles/>
        </dgm:presLayoutVars>
      </dgm:prSet>
      <dgm:spPr/>
      <dgm:t>
        <a:bodyPr/>
        <a:lstStyle/>
        <a:p>
          <a:endParaRPr lang="en-US"/>
        </a:p>
      </dgm:t>
    </dgm:pt>
    <dgm:pt modelId="{F45E8420-866A-405B-9D1B-1263B57C0A38}" type="pres">
      <dgm:prSet presAssocID="{80173C21-C9CF-4739-A338-0FBE3BBEB452}" presName="hierRoot1" presStyleCnt="0"/>
      <dgm:spPr/>
    </dgm:pt>
    <dgm:pt modelId="{31CDD361-E455-440D-AB4D-7E7FC72E90D7}" type="pres">
      <dgm:prSet presAssocID="{80173C21-C9CF-4739-A338-0FBE3BBEB452}" presName="composite" presStyleCnt="0"/>
      <dgm:spPr/>
    </dgm:pt>
    <dgm:pt modelId="{F0E7BE8B-8451-4A15-A170-6FEBE37A1952}" type="pres">
      <dgm:prSet presAssocID="{80173C21-C9CF-4739-A338-0FBE3BBEB452}" presName="background" presStyleLbl="node0" presStyleIdx="0" presStyleCnt="1"/>
      <dgm:spPr>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dgm:spPr>
      <dgm:t>
        <a:bodyPr/>
        <a:lstStyle/>
        <a:p>
          <a:endParaRPr lang="en-US"/>
        </a:p>
      </dgm:t>
    </dgm:pt>
    <dgm:pt modelId="{A8932CD3-C990-41C8-BD0B-FD43ECF1E110}" type="pres">
      <dgm:prSet presAssocID="{80173C21-C9CF-4739-A338-0FBE3BBEB452}" presName="text" presStyleLbl="fgAcc0" presStyleIdx="0" presStyleCnt="1">
        <dgm:presLayoutVars>
          <dgm:chPref val="3"/>
        </dgm:presLayoutVars>
      </dgm:prSet>
      <dgm:spPr/>
      <dgm:t>
        <a:bodyPr/>
        <a:lstStyle/>
        <a:p>
          <a:endParaRPr lang="en-US"/>
        </a:p>
      </dgm:t>
    </dgm:pt>
    <dgm:pt modelId="{04C0477A-ABAF-4416-B4D1-7F65921DC30D}" type="pres">
      <dgm:prSet presAssocID="{80173C21-C9CF-4739-A338-0FBE3BBEB452}" presName="hierChild2" presStyleCnt="0"/>
      <dgm:spPr/>
    </dgm:pt>
    <dgm:pt modelId="{B1C7AD33-B3F0-4C88-8C81-668E32744C91}" type="pres">
      <dgm:prSet presAssocID="{394ADB66-0C48-45D3-8D4B-9085F863D203}" presName="Name10" presStyleLbl="parChTrans1D2" presStyleIdx="0" presStyleCnt="5"/>
      <dgm:spPr/>
      <dgm:t>
        <a:bodyPr/>
        <a:lstStyle/>
        <a:p>
          <a:endParaRPr lang="en-US"/>
        </a:p>
      </dgm:t>
    </dgm:pt>
    <dgm:pt modelId="{97DFC8F6-42EC-4811-84A0-970A00A97D52}" type="pres">
      <dgm:prSet presAssocID="{61B430A5-42CC-4B1C-B9C9-F6024E79EDE2}" presName="hierRoot2" presStyleCnt="0"/>
      <dgm:spPr/>
    </dgm:pt>
    <dgm:pt modelId="{C671051B-C80B-4534-9E57-D24805BDC686}" type="pres">
      <dgm:prSet presAssocID="{61B430A5-42CC-4B1C-B9C9-F6024E79EDE2}" presName="composite2" presStyleCnt="0"/>
      <dgm:spPr/>
    </dgm:pt>
    <dgm:pt modelId="{30D9B907-CD95-464F-B15F-1F30D3663BB6}" type="pres">
      <dgm:prSet presAssocID="{61B430A5-42CC-4B1C-B9C9-F6024E79EDE2}" presName="background2" presStyleLbl="node2" presStyleIdx="0" presStyleCnt="5"/>
      <dgm:spPr>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dgm:spPr>
      <dgm:t>
        <a:bodyPr/>
        <a:lstStyle/>
        <a:p>
          <a:endParaRPr lang="en-US"/>
        </a:p>
      </dgm:t>
    </dgm:pt>
    <dgm:pt modelId="{82F2EB95-B8C8-43A0-93D9-B6B8001C032D}" type="pres">
      <dgm:prSet presAssocID="{61B430A5-42CC-4B1C-B9C9-F6024E79EDE2}" presName="text2" presStyleLbl="fgAcc2" presStyleIdx="0" presStyleCnt="5">
        <dgm:presLayoutVars>
          <dgm:chPref val="3"/>
        </dgm:presLayoutVars>
      </dgm:prSet>
      <dgm:spPr/>
      <dgm:t>
        <a:bodyPr/>
        <a:lstStyle/>
        <a:p>
          <a:endParaRPr lang="en-US"/>
        </a:p>
      </dgm:t>
    </dgm:pt>
    <dgm:pt modelId="{9EE4132B-1218-4599-80CF-2AB65AAAD7B2}" type="pres">
      <dgm:prSet presAssocID="{61B430A5-42CC-4B1C-B9C9-F6024E79EDE2}" presName="hierChild3" presStyleCnt="0"/>
      <dgm:spPr/>
    </dgm:pt>
    <dgm:pt modelId="{834E69E9-8C59-4123-9FE4-C1FFE21FC748}" type="pres">
      <dgm:prSet presAssocID="{FC1DA52B-F44A-4FF7-803E-19BB16884347}" presName="Name10" presStyleLbl="parChTrans1D2" presStyleIdx="1" presStyleCnt="5"/>
      <dgm:spPr/>
      <dgm:t>
        <a:bodyPr/>
        <a:lstStyle/>
        <a:p>
          <a:endParaRPr lang="en-US"/>
        </a:p>
      </dgm:t>
    </dgm:pt>
    <dgm:pt modelId="{FD38F103-77BF-494A-A443-6150AA057750}" type="pres">
      <dgm:prSet presAssocID="{3778D2DE-8334-43A1-B3F5-708F50454AF9}" presName="hierRoot2" presStyleCnt="0"/>
      <dgm:spPr/>
    </dgm:pt>
    <dgm:pt modelId="{27119E2A-B421-475F-AF94-DA0B51E3E078}" type="pres">
      <dgm:prSet presAssocID="{3778D2DE-8334-43A1-B3F5-708F50454AF9}" presName="composite2" presStyleCnt="0"/>
      <dgm:spPr/>
    </dgm:pt>
    <dgm:pt modelId="{B9EFCAE7-ADA7-45C7-91A2-1B2F162D430D}" type="pres">
      <dgm:prSet presAssocID="{3778D2DE-8334-43A1-B3F5-708F50454AF9}" presName="background2" presStyleLbl="node2" presStyleIdx="1" presStyleCnt="5"/>
      <dgm:spPr/>
    </dgm:pt>
    <dgm:pt modelId="{38FD5CC0-7C6F-4BF3-AFA7-B52E421C4356}" type="pres">
      <dgm:prSet presAssocID="{3778D2DE-8334-43A1-B3F5-708F50454AF9}" presName="text2" presStyleLbl="fgAcc2" presStyleIdx="1" presStyleCnt="5">
        <dgm:presLayoutVars>
          <dgm:chPref val="3"/>
        </dgm:presLayoutVars>
      </dgm:prSet>
      <dgm:spPr/>
      <dgm:t>
        <a:bodyPr/>
        <a:lstStyle/>
        <a:p>
          <a:endParaRPr lang="en-US"/>
        </a:p>
      </dgm:t>
    </dgm:pt>
    <dgm:pt modelId="{3B509DD0-668F-4B46-873B-07C1B1FA7A80}" type="pres">
      <dgm:prSet presAssocID="{3778D2DE-8334-43A1-B3F5-708F50454AF9}" presName="hierChild3" presStyleCnt="0"/>
      <dgm:spPr/>
    </dgm:pt>
    <dgm:pt modelId="{28801B3C-4A60-49F8-A92C-D57373E5FF4E}" type="pres">
      <dgm:prSet presAssocID="{12332612-0C3C-4F7A-9721-82B6FCC69EF3}" presName="Name10" presStyleLbl="parChTrans1D2" presStyleIdx="2" presStyleCnt="5"/>
      <dgm:spPr/>
      <dgm:t>
        <a:bodyPr/>
        <a:lstStyle/>
        <a:p>
          <a:endParaRPr lang="en-US"/>
        </a:p>
      </dgm:t>
    </dgm:pt>
    <dgm:pt modelId="{52C6A826-E6CD-4D3D-8B69-5F0DA9352DE5}" type="pres">
      <dgm:prSet presAssocID="{EF2FCCF4-25AC-4FEE-8B34-09C3B02B484C}" presName="hierRoot2" presStyleCnt="0"/>
      <dgm:spPr/>
    </dgm:pt>
    <dgm:pt modelId="{6A227CD7-8B13-44B9-8B7A-DA8200521510}" type="pres">
      <dgm:prSet presAssocID="{EF2FCCF4-25AC-4FEE-8B34-09C3B02B484C}" presName="composite2" presStyleCnt="0"/>
      <dgm:spPr/>
    </dgm:pt>
    <dgm:pt modelId="{8EC33199-A51E-46D3-8123-D518AB41CEAC}" type="pres">
      <dgm:prSet presAssocID="{EF2FCCF4-25AC-4FEE-8B34-09C3B02B484C}" presName="background2" presStyleLbl="node2" presStyleIdx="2" presStyleCnt="5"/>
      <dgm:spPr>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dgm:spPr>
      <dgm:t>
        <a:bodyPr/>
        <a:lstStyle/>
        <a:p>
          <a:endParaRPr lang="en-US"/>
        </a:p>
      </dgm:t>
    </dgm:pt>
    <dgm:pt modelId="{EE98BC8A-0D3E-4230-8D97-BAF94A90E1D3}" type="pres">
      <dgm:prSet presAssocID="{EF2FCCF4-25AC-4FEE-8B34-09C3B02B484C}" presName="text2" presStyleLbl="fgAcc2" presStyleIdx="2" presStyleCnt="5">
        <dgm:presLayoutVars>
          <dgm:chPref val="3"/>
        </dgm:presLayoutVars>
      </dgm:prSet>
      <dgm:spPr/>
      <dgm:t>
        <a:bodyPr/>
        <a:lstStyle/>
        <a:p>
          <a:endParaRPr lang="en-US"/>
        </a:p>
      </dgm:t>
    </dgm:pt>
    <dgm:pt modelId="{D3519484-8418-4681-B0CB-1B07F5BF0617}" type="pres">
      <dgm:prSet presAssocID="{EF2FCCF4-25AC-4FEE-8B34-09C3B02B484C}" presName="hierChild3" presStyleCnt="0"/>
      <dgm:spPr/>
    </dgm:pt>
    <dgm:pt modelId="{2C60A9C4-2666-4ECB-B921-BEFC3A58B9FC}" type="pres">
      <dgm:prSet presAssocID="{65DF3A74-DB32-4183-9B21-D380F5229B63}" presName="Name17" presStyleLbl="parChTrans1D3" presStyleIdx="0" presStyleCnt="3"/>
      <dgm:spPr/>
      <dgm:t>
        <a:bodyPr/>
        <a:lstStyle/>
        <a:p>
          <a:endParaRPr lang="en-US"/>
        </a:p>
      </dgm:t>
    </dgm:pt>
    <dgm:pt modelId="{3E3E2D9A-153E-4CA0-A1D2-C85E2BF64382}" type="pres">
      <dgm:prSet presAssocID="{08F07569-7C04-473C-BFFB-E5884E2E5B40}" presName="hierRoot3" presStyleCnt="0"/>
      <dgm:spPr/>
    </dgm:pt>
    <dgm:pt modelId="{2B3AD8F6-48F2-4135-BA91-03D2186B5592}" type="pres">
      <dgm:prSet presAssocID="{08F07569-7C04-473C-BFFB-E5884E2E5B40}" presName="composite3" presStyleCnt="0"/>
      <dgm:spPr/>
    </dgm:pt>
    <dgm:pt modelId="{D1075DE7-C98B-43C2-9C4B-472D4D5C39CC}" type="pres">
      <dgm:prSet presAssocID="{08F07569-7C04-473C-BFFB-E5884E2E5B40}" presName="background3" presStyleLbl="node3" presStyleIdx="0" presStyleCnt="3"/>
      <dgm:spPr/>
    </dgm:pt>
    <dgm:pt modelId="{71C7353B-9A2B-4A80-BEAE-110B4EA16BEF}" type="pres">
      <dgm:prSet presAssocID="{08F07569-7C04-473C-BFFB-E5884E2E5B40}" presName="text3" presStyleLbl="fgAcc3" presStyleIdx="0" presStyleCnt="3">
        <dgm:presLayoutVars>
          <dgm:chPref val="3"/>
        </dgm:presLayoutVars>
      </dgm:prSet>
      <dgm:spPr/>
      <dgm:t>
        <a:bodyPr/>
        <a:lstStyle/>
        <a:p>
          <a:endParaRPr lang="en-US"/>
        </a:p>
      </dgm:t>
    </dgm:pt>
    <dgm:pt modelId="{E97BA19B-DBF7-45FA-ADD8-81D94422FED6}" type="pres">
      <dgm:prSet presAssocID="{08F07569-7C04-473C-BFFB-E5884E2E5B40}" presName="hierChild4" presStyleCnt="0"/>
      <dgm:spPr/>
    </dgm:pt>
    <dgm:pt modelId="{D3D6274E-7A53-4535-8DDB-6FEFD9595D6A}" type="pres">
      <dgm:prSet presAssocID="{C18A4081-F5AA-4463-B717-EF16C5518638}" presName="Name17" presStyleLbl="parChTrans1D3" presStyleIdx="1" presStyleCnt="3"/>
      <dgm:spPr/>
      <dgm:t>
        <a:bodyPr/>
        <a:lstStyle/>
        <a:p>
          <a:endParaRPr lang="en-US"/>
        </a:p>
      </dgm:t>
    </dgm:pt>
    <dgm:pt modelId="{A3DB5066-E0CB-40CC-9F6E-BEA2AFBEBE0E}" type="pres">
      <dgm:prSet presAssocID="{6B9CFBE6-E3D4-4268-A2C0-A0EDDFF534BF}" presName="hierRoot3" presStyleCnt="0"/>
      <dgm:spPr/>
    </dgm:pt>
    <dgm:pt modelId="{7139797D-92E8-4916-9845-E0AFD1AD1044}" type="pres">
      <dgm:prSet presAssocID="{6B9CFBE6-E3D4-4268-A2C0-A0EDDFF534BF}" presName="composite3" presStyleCnt="0"/>
      <dgm:spPr/>
    </dgm:pt>
    <dgm:pt modelId="{7EA3BF8F-283A-4488-9B12-4C5EBBB54C94}" type="pres">
      <dgm:prSet presAssocID="{6B9CFBE6-E3D4-4268-A2C0-A0EDDFF534BF}" presName="background3" presStyleLbl="node3" presStyleIdx="1" presStyleCnt="3"/>
      <dgm:spPr/>
    </dgm:pt>
    <dgm:pt modelId="{059DC607-FBE6-41B2-9D16-71536358F980}" type="pres">
      <dgm:prSet presAssocID="{6B9CFBE6-E3D4-4268-A2C0-A0EDDFF534BF}" presName="text3" presStyleLbl="fgAcc3" presStyleIdx="1" presStyleCnt="3">
        <dgm:presLayoutVars>
          <dgm:chPref val="3"/>
        </dgm:presLayoutVars>
      </dgm:prSet>
      <dgm:spPr/>
      <dgm:t>
        <a:bodyPr/>
        <a:lstStyle/>
        <a:p>
          <a:endParaRPr lang="en-US"/>
        </a:p>
      </dgm:t>
    </dgm:pt>
    <dgm:pt modelId="{79A9525B-8E91-491C-B758-C33D27C4ECA6}" type="pres">
      <dgm:prSet presAssocID="{6B9CFBE6-E3D4-4268-A2C0-A0EDDFF534BF}" presName="hierChild4" presStyleCnt="0"/>
      <dgm:spPr/>
    </dgm:pt>
    <dgm:pt modelId="{06BAE34E-7767-4414-951F-4910FB40E198}" type="pres">
      <dgm:prSet presAssocID="{032D3722-0BAE-4877-A13C-12AD8AD85307}" presName="Name17" presStyleLbl="parChTrans1D3" presStyleIdx="2" presStyleCnt="3"/>
      <dgm:spPr/>
      <dgm:t>
        <a:bodyPr/>
        <a:lstStyle/>
        <a:p>
          <a:endParaRPr lang="en-US"/>
        </a:p>
      </dgm:t>
    </dgm:pt>
    <dgm:pt modelId="{E88A685A-1A53-4BBB-8D90-9EA5B28AC334}" type="pres">
      <dgm:prSet presAssocID="{7FC96466-3930-4ED9-BCC3-FB6AFD4F9A8A}" presName="hierRoot3" presStyleCnt="0"/>
      <dgm:spPr/>
    </dgm:pt>
    <dgm:pt modelId="{D8721F69-A605-4786-8403-041A1ED081CA}" type="pres">
      <dgm:prSet presAssocID="{7FC96466-3930-4ED9-BCC3-FB6AFD4F9A8A}" presName="composite3" presStyleCnt="0"/>
      <dgm:spPr/>
    </dgm:pt>
    <dgm:pt modelId="{16079577-A354-4200-BFC0-0317D576280B}" type="pres">
      <dgm:prSet presAssocID="{7FC96466-3930-4ED9-BCC3-FB6AFD4F9A8A}" presName="background3" presStyleLbl="node3" presStyleIdx="2" presStyleCnt="3"/>
      <dgm:spPr/>
    </dgm:pt>
    <dgm:pt modelId="{86B1EE9E-8E57-4BDB-A5A1-8424B8033CE1}" type="pres">
      <dgm:prSet presAssocID="{7FC96466-3930-4ED9-BCC3-FB6AFD4F9A8A}" presName="text3" presStyleLbl="fgAcc3" presStyleIdx="2" presStyleCnt="3">
        <dgm:presLayoutVars>
          <dgm:chPref val="3"/>
        </dgm:presLayoutVars>
      </dgm:prSet>
      <dgm:spPr/>
      <dgm:t>
        <a:bodyPr/>
        <a:lstStyle/>
        <a:p>
          <a:endParaRPr lang="en-US"/>
        </a:p>
      </dgm:t>
    </dgm:pt>
    <dgm:pt modelId="{592322CD-DD10-4E04-93CB-DA384A03E959}" type="pres">
      <dgm:prSet presAssocID="{7FC96466-3930-4ED9-BCC3-FB6AFD4F9A8A}" presName="hierChild4" presStyleCnt="0"/>
      <dgm:spPr/>
    </dgm:pt>
    <dgm:pt modelId="{4FF74024-DA40-494B-9CFD-200A9FB8E043}" type="pres">
      <dgm:prSet presAssocID="{B6D09951-2EB9-4CBC-8250-1125C84DBAE0}" presName="Name10" presStyleLbl="parChTrans1D2" presStyleIdx="3" presStyleCnt="5"/>
      <dgm:spPr/>
      <dgm:t>
        <a:bodyPr/>
        <a:lstStyle/>
        <a:p>
          <a:endParaRPr lang="en-US"/>
        </a:p>
      </dgm:t>
    </dgm:pt>
    <dgm:pt modelId="{ADA35E1C-7524-4E04-A3C8-D503EDB753D3}" type="pres">
      <dgm:prSet presAssocID="{BD87748F-46F9-4B4B-B055-4A3F8A5D016F}" presName="hierRoot2" presStyleCnt="0"/>
      <dgm:spPr/>
    </dgm:pt>
    <dgm:pt modelId="{8B434672-55CF-4B57-AA07-56B1BAC61F2E}" type="pres">
      <dgm:prSet presAssocID="{BD87748F-46F9-4B4B-B055-4A3F8A5D016F}" presName="composite2" presStyleCnt="0"/>
      <dgm:spPr/>
    </dgm:pt>
    <dgm:pt modelId="{75D79646-877D-43FA-A157-0A998AF49372}" type="pres">
      <dgm:prSet presAssocID="{BD87748F-46F9-4B4B-B055-4A3F8A5D016F}" presName="background2" presStyleLbl="node2" presStyleIdx="3" presStyleCnt="5"/>
      <dgm:spPr/>
    </dgm:pt>
    <dgm:pt modelId="{93DDCB5F-BDD2-45D4-95F1-590D049E368D}" type="pres">
      <dgm:prSet presAssocID="{BD87748F-46F9-4B4B-B055-4A3F8A5D016F}" presName="text2" presStyleLbl="fgAcc2" presStyleIdx="3" presStyleCnt="5">
        <dgm:presLayoutVars>
          <dgm:chPref val="3"/>
        </dgm:presLayoutVars>
      </dgm:prSet>
      <dgm:spPr/>
      <dgm:t>
        <a:bodyPr/>
        <a:lstStyle/>
        <a:p>
          <a:endParaRPr lang="en-US"/>
        </a:p>
      </dgm:t>
    </dgm:pt>
    <dgm:pt modelId="{296D4B3A-3B85-4CEB-B0E9-E65AD886F895}" type="pres">
      <dgm:prSet presAssocID="{BD87748F-46F9-4B4B-B055-4A3F8A5D016F}" presName="hierChild3" presStyleCnt="0"/>
      <dgm:spPr/>
    </dgm:pt>
    <dgm:pt modelId="{711B840A-28E7-4B19-8C7A-EA2EE309CC55}" type="pres">
      <dgm:prSet presAssocID="{93B0F586-6D2C-4075-9A8D-25F8B5F6CDA1}" presName="Name10" presStyleLbl="parChTrans1D2" presStyleIdx="4" presStyleCnt="5"/>
      <dgm:spPr/>
      <dgm:t>
        <a:bodyPr/>
        <a:lstStyle/>
        <a:p>
          <a:endParaRPr lang="en-US"/>
        </a:p>
      </dgm:t>
    </dgm:pt>
    <dgm:pt modelId="{C6B22E3B-8CBA-4A2C-ABE1-AB5E93EF623D}" type="pres">
      <dgm:prSet presAssocID="{8C9158C6-8BFE-4B0A-87A7-945F6C5EEE07}" presName="hierRoot2" presStyleCnt="0"/>
      <dgm:spPr/>
    </dgm:pt>
    <dgm:pt modelId="{BCAD81D9-F644-4E62-9063-A99291ED8500}" type="pres">
      <dgm:prSet presAssocID="{8C9158C6-8BFE-4B0A-87A7-945F6C5EEE07}" presName="composite2" presStyleCnt="0"/>
      <dgm:spPr/>
    </dgm:pt>
    <dgm:pt modelId="{67CA624D-23AF-4922-BB7F-B642E0F7379A}" type="pres">
      <dgm:prSet presAssocID="{8C9158C6-8BFE-4B0A-87A7-945F6C5EEE07}" presName="background2" presStyleLbl="node2" presStyleIdx="4" presStyleCnt="5"/>
      <dgm:spPr/>
    </dgm:pt>
    <dgm:pt modelId="{FBFD6B33-F6DD-427F-AA45-5017AB5BE034}" type="pres">
      <dgm:prSet presAssocID="{8C9158C6-8BFE-4B0A-87A7-945F6C5EEE07}" presName="text2" presStyleLbl="fgAcc2" presStyleIdx="4" presStyleCnt="5">
        <dgm:presLayoutVars>
          <dgm:chPref val="3"/>
        </dgm:presLayoutVars>
      </dgm:prSet>
      <dgm:spPr/>
      <dgm:t>
        <a:bodyPr/>
        <a:lstStyle/>
        <a:p>
          <a:endParaRPr lang="en-US"/>
        </a:p>
      </dgm:t>
    </dgm:pt>
    <dgm:pt modelId="{5659157A-C42F-4AE9-8471-6FB9DBDC127F}" type="pres">
      <dgm:prSet presAssocID="{8C9158C6-8BFE-4B0A-87A7-945F6C5EEE07}" presName="hierChild3" presStyleCnt="0"/>
      <dgm:spPr/>
    </dgm:pt>
  </dgm:ptLst>
  <dgm:cxnLst>
    <dgm:cxn modelId="{02260DAC-E530-47FF-8E2A-13DBC2310617}" srcId="{80173C21-C9CF-4739-A338-0FBE3BBEB452}" destId="{3778D2DE-8334-43A1-B3F5-708F50454AF9}" srcOrd="1" destOrd="0" parTransId="{FC1DA52B-F44A-4FF7-803E-19BB16884347}" sibTransId="{6F39ADE9-E3A6-4DBD-91FB-ECAF37C7E758}"/>
    <dgm:cxn modelId="{8873653C-A568-46E5-8911-851564934F8F}" type="presOf" srcId="{12332612-0C3C-4F7A-9721-82B6FCC69EF3}" destId="{28801B3C-4A60-49F8-A92C-D57373E5FF4E}" srcOrd="0" destOrd="0" presId="urn:microsoft.com/office/officeart/2005/8/layout/hierarchy1"/>
    <dgm:cxn modelId="{324AE542-8269-45E3-82C0-A8B91E8B3E47}" type="presOf" srcId="{08F07569-7C04-473C-BFFB-E5884E2E5B40}" destId="{71C7353B-9A2B-4A80-BEAE-110B4EA16BEF}" srcOrd="0" destOrd="0" presId="urn:microsoft.com/office/officeart/2005/8/layout/hierarchy1"/>
    <dgm:cxn modelId="{E95AC302-D19C-40F7-A493-65CF8FFD3C8F}" type="presOf" srcId="{80173C21-C9CF-4739-A338-0FBE3BBEB452}" destId="{A8932CD3-C990-41C8-BD0B-FD43ECF1E110}" srcOrd="0" destOrd="0" presId="urn:microsoft.com/office/officeart/2005/8/layout/hierarchy1"/>
    <dgm:cxn modelId="{89F3F7BB-049D-4E05-A44B-D1569750C10C}" type="presOf" srcId="{394ADB66-0C48-45D3-8D4B-9085F863D203}" destId="{B1C7AD33-B3F0-4C88-8C81-668E32744C91}" srcOrd="0" destOrd="0" presId="urn:microsoft.com/office/officeart/2005/8/layout/hierarchy1"/>
    <dgm:cxn modelId="{4CD8DB6A-AB0B-4CEA-8BB0-E456A69B2E50}" type="presOf" srcId="{93B0F586-6D2C-4075-9A8D-25F8B5F6CDA1}" destId="{711B840A-28E7-4B19-8C7A-EA2EE309CC55}" srcOrd="0" destOrd="0" presId="urn:microsoft.com/office/officeart/2005/8/layout/hierarchy1"/>
    <dgm:cxn modelId="{C7D0EEC6-E1FD-46DC-8563-C794D42FE757}" srcId="{80173C21-C9CF-4739-A338-0FBE3BBEB452}" destId="{EF2FCCF4-25AC-4FEE-8B34-09C3B02B484C}" srcOrd="2" destOrd="0" parTransId="{12332612-0C3C-4F7A-9721-82B6FCC69EF3}" sibTransId="{243D00F6-1026-469F-9DFA-110520AE8603}"/>
    <dgm:cxn modelId="{35FBDBA1-F360-49FE-A28C-03860E54F17C}" srcId="{80173C21-C9CF-4739-A338-0FBE3BBEB452}" destId="{BD87748F-46F9-4B4B-B055-4A3F8A5D016F}" srcOrd="3" destOrd="0" parTransId="{B6D09951-2EB9-4CBC-8250-1125C84DBAE0}" sibTransId="{DC922754-8B47-4253-8364-45421E6858A3}"/>
    <dgm:cxn modelId="{357B558D-AA02-4563-968D-DD0B0268BE44}" type="presOf" srcId="{FC1DA52B-F44A-4FF7-803E-19BB16884347}" destId="{834E69E9-8C59-4123-9FE4-C1FFE21FC748}" srcOrd="0" destOrd="0" presId="urn:microsoft.com/office/officeart/2005/8/layout/hierarchy1"/>
    <dgm:cxn modelId="{536AE3A7-87E1-4183-AB3E-36E54B4F4BEB}" type="presOf" srcId="{B6D09951-2EB9-4CBC-8250-1125C84DBAE0}" destId="{4FF74024-DA40-494B-9CFD-200A9FB8E043}" srcOrd="0" destOrd="0" presId="urn:microsoft.com/office/officeart/2005/8/layout/hierarchy1"/>
    <dgm:cxn modelId="{38AE93DC-147F-4121-A5B8-5EF3F5D54089}" type="presOf" srcId="{8C9158C6-8BFE-4B0A-87A7-945F6C5EEE07}" destId="{FBFD6B33-F6DD-427F-AA45-5017AB5BE034}" srcOrd="0" destOrd="0" presId="urn:microsoft.com/office/officeart/2005/8/layout/hierarchy1"/>
    <dgm:cxn modelId="{0B510460-DEB3-4775-AD32-B1AF0836A8C3}" type="presOf" srcId="{EF2FCCF4-25AC-4FEE-8B34-09C3B02B484C}" destId="{EE98BC8A-0D3E-4230-8D97-BAF94A90E1D3}" srcOrd="0" destOrd="0" presId="urn:microsoft.com/office/officeart/2005/8/layout/hierarchy1"/>
    <dgm:cxn modelId="{2620856B-AC31-4B8B-B1B0-BAF874C7618E}" type="presOf" srcId="{3778D2DE-8334-43A1-B3F5-708F50454AF9}" destId="{38FD5CC0-7C6F-4BF3-AFA7-B52E421C4356}" srcOrd="0" destOrd="0" presId="urn:microsoft.com/office/officeart/2005/8/layout/hierarchy1"/>
    <dgm:cxn modelId="{FBDC505C-F438-4198-9C54-CA6939FF4C51}" type="presOf" srcId="{61B430A5-42CC-4B1C-B9C9-F6024E79EDE2}" destId="{82F2EB95-B8C8-43A0-93D9-B6B8001C032D}" srcOrd="0" destOrd="0" presId="urn:microsoft.com/office/officeart/2005/8/layout/hierarchy1"/>
    <dgm:cxn modelId="{9C7FA981-5C76-484F-85CB-509EB90B6303}" srcId="{EF2FCCF4-25AC-4FEE-8B34-09C3B02B484C}" destId="{6B9CFBE6-E3D4-4268-A2C0-A0EDDFF534BF}" srcOrd="1" destOrd="0" parTransId="{C18A4081-F5AA-4463-B717-EF16C5518638}" sibTransId="{80742E2A-2545-49A6-BA48-5A20AC637E54}"/>
    <dgm:cxn modelId="{9EECA787-679E-4F35-8DAB-F1A7C2AE4ACE}" type="presOf" srcId="{6B9CFBE6-E3D4-4268-A2C0-A0EDDFF534BF}" destId="{059DC607-FBE6-41B2-9D16-71536358F980}" srcOrd="0" destOrd="0" presId="urn:microsoft.com/office/officeart/2005/8/layout/hierarchy1"/>
    <dgm:cxn modelId="{CB160BDD-E642-4437-9DD7-E1FE6695605B}" srcId="{EF2FCCF4-25AC-4FEE-8B34-09C3B02B484C}" destId="{08F07569-7C04-473C-BFFB-E5884E2E5B40}" srcOrd="0" destOrd="0" parTransId="{65DF3A74-DB32-4183-9B21-D380F5229B63}" sibTransId="{6E90EC16-641A-495F-A943-6B068EB6C361}"/>
    <dgm:cxn modelId="{7047C68A-A227-446A-B2C9-C8E17DC6FACD}" type="presOf" srcId="{65DF3A74-DB32-4183-9B21-D380F5229B63}" destId="{2C60A9C4-2666-4ECB-B921-BEFC3A58B9FC}" srcOrd="0" destOrd="0" presId="urn:microsoft.com/office/officeart/2005/8/layout/hierarchy1"/>
    <dgm:cxn modelId="{51A30C90-4D7D-44C1-833B-6E69E5E91BAE}" srcId="{453976CC-9764-4248-9089-F5BCE1749815}" destId="{80173C21-C9CF-4739-A338-0FBE3BBEB452}" srcOrd="0" destOrd="0" parTransId="{D7151709-3B6E-4F23-9E0D-5C5459ACF7E5}" sibTransId="{EB033CCB-2C88-4919-957E-EAA359F75F49}"/>
    <dgm:cxn modelId="{6BD1FD4D-48D7-4B73-8D46-E3DB5EA2DE65}" srcId="{80173C21-C9CF-4739-A338-0FBE3BBEB452}" destId="{61B430A5-42CC-4B1C-B9C9-F6024E79EDE2}" srcOrd="0" destOrd="0" parTransId="{394ADB66-0C48-45D3-8D4B-9085F863D203}" sibTransId="{E02D4830-6B56-49E5-B305-4097C494889F}"/>
    <dgm:cxn modelId="{6A411F87-0878-48DB-BEBD-DDB64684938F}" srcId="{EF2FCCF4-25AC-4FEE-8B34-09C3B02B484C}" destId="{7FC96466-3930-4ED9-BCC3-FB6AFD4F9A8A}" srcOrd="2" destOrd="0" parTransId="{032D3722-0BAE-4877-A13C-12AD8AD85307}" sibTransId="{15030053-1D1D-4669-8768-48F7C6197C32}"/>
    <dgm:cxn modelId="{826FF78B-807A-49CF-B423-0CAF70C1B75B}" srcId="{80173C21-C9CF-4739-A338-0FBE3BBEB452}" destId="{8C9158C6-8BFE-4B0A-87A7-945F6C5EEE07}" srcOrd="4" destOrd="0" parTransId="{93B0F586-6D2C-4075-9A8D-25F8B5F6CDA1}" sibTransId="{FDC9130A-4E2B-4E4A-BDAC-35896393D7E5}"/>
    <dgm:cxn modelId="{9C78DCCE-408F-4AE4-BBCB-F7A94A82BDD2}" type="presOf" srcId="{453976CC-9764-4248-9089-F5BCE1749815}" destId="{72CAF259-D878-48D3-A44A-F9E39B213344}" srcOrd="0" destOrd="0" presId="urn:microsoft.com/office/officeart/2005/8/layout/hierarchy1"/>
    <dgm:cxn modelId="{8D8295E3-E3B0-48B6-A6A3-D44F376D7896}" type="presOf" srcId="{BD87748F-46F9-4B4B-B055-4A3F8A5D016F}" destId="{93DDCB5F-BDD2-45D4-95F1-590D049E368D}" srcOrd="0" destOrd="0" presId="urn:microsoft.com/office/officeart/2005/8/layout/hierarchy1"/>
    <dgm:cxn modelId="{4A73CC31-EB74-4727-8B80-1627B668ED43}" type="presOf" srcId="{C18A4081-F5AA-4463-B717-EF16C5518638}" destId="{D3D6274E-7A53-4535-8DDB-6FEFD9595D6A}" srcOrd="0" destOrd="0" presId="urn:microsoft.com/office/officeart/2005/8/layout/hierarchy1"/>
    <dgm:cxn modelId="{567662BF-6400-4FB2-AA15-5974D779F5C5}" type="presOf" srcId="{7FC96466-3930-4ED9-BCC3-FB6AFD4F9A8A}" destId="{86B1EE9E-8E57-4BDB-A5A1-8424B8033CE1}" srcOrd="0" destOrd="0" presId="urn:microsoft.com/office/officeart/2005/8/layout/hierarchy1"/>
    <dgm:cxn modelId="{7C8C412E-AFA2-4E45-8ADD-D9707636A321}" type="presOf" srcId="{032D3722-0BAE-4877-A13C-12AD8AD85307}" destId="{06BAE34E-7767-4414-951F-4910FB40E198}" srcOrd="0" destOrd="0" presId="urn:microsoft.com/office/officeart/2005/8/layout/hierarchy1"/>
    <dgm:cxn modelId="{25F0D00E-E593-4E89-A19C-D881B8C82BE2}" type="presParOf" srcId="{72CAF259-D878-48D3-A44A-F9E39B213344}" destId="{F45E8420-866A-405B-9D1B-1263B57C0A38}" srcOrd="0" destOrd="0" presId="urn:microsoft.com/office/officeart/2005/8/layout/hierarchy1"/>
    <dgm:cxn modelId="{AF7947F5-9F57-4660-8ED4-ABD935E64157}" type="presParOf" srcId="{F45E8420-866A-405B-9D1B-1263B57C0A38}" destId="{31CDD361-E455-440D-AB4D-7E7FC72E90D7}" srcOrd="0" destOrd="0" presId="urn:microsoft.com/office/officeart/2005/8/layout/hierarchy1"/>
    <dgm:cxn modelId="{44808C1B-1032-478E-9903-9378868D23DF}" type="presParOf" srcId="{31CDD361-E455-440D-AB4D-7E7FC72E90D7}" destId="{F0E7BE8B-8451-4A15-A170-6FEBE37A1952}" srcOrd="0" destOrd="0" presId="urn:microsoft.com/office/officeart/2005/8/layout/hierarchy1"/>
    <dgm:cxn modelId="{D70B6A3A-3024-450D-BF5B-E29732700D76}" type="presParOf" srcId="{31CDD361-E455-440D-AB4D-7E7FC72E90D7}" destId="{A8932CD3-C990-41C8-BD0B-FD43ECF1E110}" srcOrd="1" destOrd="0" presId="urn:microsoft.com/office/officeart/2005/8/layout/hierarchy1"/>
    <dgm:cxn modelId="{4DB99F77-42D3-48AB-97B6-4353BE2180D6}" type="presParOf" srcId="{F45E8420-866A-405B-9D1B-1263B57C0A38}" destId="{04C0477A-ABAF-4416-B4D1-7F65921DC30D}" srcOrd="1" destOrd="0" presId="urn:microsoft.com/office/officeart/2005/8/layout/hierarchy1"/>
    <dgm:cxn modelId="{AED15E02-654B-4957-8506-10EAD79B1CA5}" type="presParOf" srcId="{04C0477A-ABAF-4416-B4D1-7F65921DC30D}" destId="{B1C7AD33-B3F0-4C88-8C81-668E32744C91}" srcOrd="0" destOrd="0" presId="urn:microsoft.com/office/officeart/2005/8/layout/hierarchy1"/>
    <dgm:cxn modelId="{F47ECE5E-4A3B-4AD9-AD32-53DC4B4E17B9}" type="presParOf" srcId="{04C0477A-ABAF-4416-B4D1-7F65921DC30D}" destId="{97DFC8F6-42EC-4811-84A0-970A00A97D52}" srcOrd="1" destOrd="0" presId="urn:microsoft.com/office/officeart/2005/8/layout/hierarchy1"/>
    <dgm:cxn modelId="{D3D9B43A-BCE5-44D2-9592-954672B014FE}" type="presParOf" srcId="{97DFC8F6-42EC-4811-84A0-970A00A97D52}" destId="{C671051B-C80B-4534-9E57-D24805BDC686}" srcOrd="0" destOrd="0" presId="urn:microsoft.com/office/officeart/2005/8/layout/hierarchy1"/>
    <dgm:cxn modelId="{F106A769-EF03-4CFF-8295-9E932F7B7FD9}" type="presParOf" srcId="{C671051B-C80B-4534-9E57-D24805BDC686}" destId="{30D9B907-CD95-464F-B15F-1F30D3663BB6}" srcOrd="0" destOrd="0" presId="urn:microsoft.com/office/officeart/2005/8/layout/hierarchy1"/>
    <dgm:cxn modelId="{EA51899D-88B0-40AA-AC4B-55B88B281E3A}" type="presParOf" srcId="{C671051B-C80B-4534-9E57-D24805BDC686}" destId="{82F2EB95-B8C8-43A0-93D9-B6B8001C032D}" srcOrd="1" destOrd="0" presId="urn:microsoft.com/office/officeart/2005/8/layout/hierarchy1"/>
    <dgm:cxn modelId="{6908E4A2-9F78-47DA-8794-C7EC178E6EBC}" type="presParOf" srcId="{97DFC8F6-42EC-4811-84A0-970A00A97D52}" destId="{9EE4132B-1218-4599-80CF-2AB65AAAD7B2}" srcOrd="1" destOrd="0" presId="urn:microsoft.com/office/officeart/2005/8/layout/hierarchy1"/>
    <dgm:cxn modelId="{CDD0DD65-54D1-4AE7-87AA-05BAEE480522}" type="presParOf" srcId="{04C0477A-ABAF-4416-B4D1-7F65921DC30D}" destId="{834E69E9-8C59-4123-9FE4-C1FFE21FC748}" srcOrd="2" destOrd="0" presId="urn:microsoft.com/office/officeart/2005/8/layout/hierarchy1"/>
    <dgm:cxn modelId="{5012BC8E-127E-4BDC-8972-DFE4D3A5B520}" type="presParOf" srcId="{04C0477A-ABAF-4416-B4D1-7F65921DC30D}" destId="{FD38F103-77BF-494A-A443-6150AA057750}" srcOrd="3" destOrd="0" presId="urn:microsoft.com/office/officeart/2005/8/layout/hierarchy1"/>
    <dgm:cxn modelId="{D18C9102-2AB5-4FE1-B133-7EC2E436C54C}" type="presParOf" srcId="{FD38F103-77BF-494A-A443-6150AA057750}" destId="{27119E2A-B421-475F-AF94-DA0B51E3E078}" srcOrd="0" destOrd="0" presId="urn:microsoft.com/office/officeart/2005/8/layout/hierarchy1"/>
    <dgm:cxn modelId="{5DBF9C6A-9942-4A0C-B49B-95123D7AD308}" type="presParOf" srcId="{27119E2A-B421-475F-AF94-DA0B51E3E078}" destId="{B9EFCAE7-ADA7-45C7-91A2-1B2F162D430D}" srcOrd="0" destOrd="0" presId="urn:microsoft.com/office/officeart/2005/8/layout/hierarchy1"/>
    <dgm:cxn modelId="{EDD3A022-B658-4389-B68E-8254C1AC7A76}" type="presParOf" srcId="{27119E2A-B421-475F-AF94-DA0B51E3E078}" destId="{38FD5CC0-7C6F-4BF3-AFA7-B52E421C4356}" srcOrd="1" destOrd="0" presId="urn:microsoft.com/office/officeart/2005/8/layout/hierarchy1"/>
    <dgm:cxn modelId="{B1B699E9-9D61-42C4-9B96-EB9F066470CD}" type="presParOf" srcId="{FD38F103-77BF-494A-A443-6150AA057750}" destId="{3B509DD0-668F-4B46-873B-07C1B1FA7A80}" srcOrd="1" destOrd="0" presId="urn:microsoft.com/office/officeart/2005/8/layout/hierarchy1"/>
    <dgm:cxn modelId="{5C200797-3DE0-4F1D-B122-3F25A2FAB687}" type="presParOf" srcId="{04C0477A-ABAF-4416-B4D1-7F65921DC30D}" destId="{28801B3C-4A60-49F8-A92C-D57373E5FF4E}" srcOrd="4" destOrd="0" presId="urn:microsoft.com/office/officeart/2005/8/layout/hierarchy1"/>
    <dgm:cxn modelId="{31A055E9-FBFE-4CB3-ADB0-AE248E5D882D}" type="presParOf" srcId="{04C0477A-ABAF-4416-B4D1-7F65921DC30D}" destId="{52C6A826-E6CD-4D3D-8B69-5F0DA9352DE5}" srcOrd="5" destOrd="0" presId="urn:microsoft.com/office/officeart/2005/8/layout/hierarchy1"/>
    <dgm:cxn modelId="{F1508931-736E-44C3-86B2-20670BFE240C}" type="presParOf" srcId="{52C6A826-E6CD-4D3D-8B69-5F0DA9352DE5}" destId="{6A227CD7-8B13-44B9-8B7A-DA8200521510}" srcOrd="0" destOrd="0" presId="urn:microsoft.com/office/officeart/2005/8/layout/hierarchy1"/>
    <dgm:cxn modelId="{120CFEC9-137A-4834-9F2C-6ACBA71D23DC}" type="presParOf" srcId="{6A227CD7-8B13-44B9-8B7A-DA8200521510}" destId="{8EC33199-A51E-46D3-8123-D518AB41CEAC}" srcOrd="0" destOrd="0" presId="urn:microsoft.com/office/officeart/2005/8/layout/hierarchy1"/>
    <dgm:cxn modelId="{5196C765-F800-4E0A-8D58-DE29290F8EA1}" type="presParOf" srcId="{6A227CD7-8B13-44B9-8B7A-DA8200521510}" destId="{EE98BC8A-0D3E-4230-8D97-BAF94A90E1D3}" srcOrd="1" destOrd="0" presId="urn:microsoft.com/office/officeart/2005/8/layout/hierarchy1"/>
    <dgm:cxn modelId="{701C8726-4BA8-4F00-818C-4E5384B5D922}" type="presParOf" srcId="{52C6A826-E6CD-4D3D-8B69-5F0DA9352DE5}" destId="{D3519484-8418-4681-B0CB-1B07F5BF0617}" srcOrd="1" destOrd="0" presId="urn:microsoft.com/office/officeart/2005/8/layout/hierarchy1"/>
    <dgm:cxn modelId="{6A4DAAA0-989C-4720-AE97-960F00B29DD7}" type="presParOf" srcId="{D3519484-8418-4681-B0CB-1B07F5BF0617}" destId="{2C60A9C4-2666-4ECB-B921-BEFC3A58B9FC}" srcOrd="0" destOrd="0" presId="urn:microsoft.com/office/officeart/2005/8/layout/hierarchy1"/>
    <dgm:cxn modelId="{3A989563-DDF7-43F3-B5C4-0AACB542A753}" type="presParOf" srcId="{D3519484-8418-4681-B0CB-1B07F5BF0617}" destId="{3E3E2D9A-153E-4CA0-A1D2-C85E2BF64382}" srcOrd="1" destOrd="0" presId="urn:microsoft.com/office/officeart/2005/8/layout/hierarchy1"/>
    <dgm:cxn modelId="{6918E219-A43D-4ADB-9623-DB9A32AA896E}" type="presParOf" srcId="{3E3E2D9A-153E-4CA0-A1D2-C85E2BF64382}" destId="{2B3AD8F6-48F2-4135-BA91-03D2186B5592}" srcOrd="0" destOrd="0" presId="urn:microsoft.com/office/officeart/2005/8/layout/hierarchy1"/>
    <dgm:cxn modelId="{CEA6D552-9103-486A-A17A-EF6D49E161EC}" type="presParOf" srcId="{2B3AD8F6-48F2-4135-BA91-03D2186B5592}" destId="{D1075DE7-C98B-43C2-9C4B-472D4D5C39CC}" srcOrd="0" destOrd="0" presId="urn:microsoft.com/office/officeart/2005/8/layout/hierarchy1"/>
    <dgm:cxn modelId="{9D2FEF7B-029D-4955-B36A-9C5DE1272B6C}" type="presParOf" srcId="{2B3AD8F6-48F2-4135-BA91-03D2186B5592}" destId="{71C7353B-9A2B-4A80-BEAE-110B4EA16BEF}" srcOrd="1" destOrd="0" presId="urn:microsoft.com/office/officeart/2005/8/layout/hierarchy1"/>
    <dgm:cxn modelId="{F03B1547-42FF-44CC-AFB0-7A20E9C0EC3E}" type="presParOf" srcId="{3E3E2D9A-153E-4CA0-A1D2-C85E2BF64382}" destId="{E97BA19B-DBF7-45FA-ADD8-81D94422FED6}" srcOrd="1" destOrd="0" presId="urn:microsoft.com/office/officeart/2005/8/layout/hierarchy1"/>
    <dgm:cxn modelId="{9C5EB193-7B83-453E-AA79-C706368B7A51}" type="presParOf" srcId="{D3519484-8418-4681-B0CB-1B07F5BF0617}" destId="{D3D6274E-7A53-4535-8DDB-6FEFD9595D6A}" srcOrd="2" destOrd="0" presId="urn:microsoft.com/office/officeart/2005/8/layout/hierarchy1"/>
    <dgm:cxn modelId="{137FA796-8153-4854-80B4-5A5CBB2D81E2}" type="presParOf" srcId="{D3519484-8418-4681-B0CB-1B07F5BF0617}" destId="{A3DB5066-E0CB-40CC-9F6E-BEA2AFBEBE0E}" srcOrd="3" destOrd="0" presId="urn:microsoft.com/office/officeart/2005/8/layout/hierarchy1"/>
    <dgm:cxn modelId="{041F77A6-E6B7-4A05-B165-6D371ED2EEE4}" type="presParOf" srcId="{A3DB5066-E0CB-40CC-9F6E-BEA2AFBEBE0E}" destId="{7139797D-92E8-4916-9845-E0AFD1AD1044}" srcOrd="0" destOrd="0" presId="urn:microsoft.com/office/officeart/2005/8/layout/hierarchy1"/>
    <dgm:cxn modelId="{E1333521-7312-4688-9208-FEA1C90F9038}" type="presParOf" srcId="{7139797D-92E8-4916-9845-E0AFD1AD1044}" destId="{7EA3BF8F-283A-4488-9B12-4C5EBBB54C94}" srcOrd="0" destOrd="0" presId="urn:microsoft.com/office/officeart/2005/8/layout/hierarchy1"/>
    <dgm:cxn modelId="{F86023EB-1ABD-41FA-81D2-EBF20883405B}" type="presParOf" srcId="{7139797D-92E8-4916-9845-E0AFD1AD1044}" destId="{059DC607-FBE6-41B2-9D16-71536358F980}" srcOrd="1" destOrd="0" presId="urn:microsoft.com/office/officeart/2005/8/layout/hierarchy1"/>
    <dgm:cxn modelId="{046BC313-E446-4469-AD4B-4E2070C51A50}" type="presParOf" srcId="{A3DB5066-E0CB-40CC-9F6E-BEA2AFBEBE0E}" destId="{79A9525B-8E91-491C-B758-C33D27C4ECA6}" srcOrd="1" destOrd="0" presId="urn:microsoft.com/office/officeart/2005/8/layout/hierarchy1"/>
    <dgm:cxn modelId="{2BFF43C1-EBE4-4603-BC73-D3750381B691}" type="presParOf" srcId="{D3519484-8418-4681-B0CB-1B07F5BF0617}" destId="{06BAE34E-7767-4414-951F-4910FB40E198}" srcOrd="4" destOrd="0" presId="urn:microsoft.com/office/officeart/2005/8/layout/hierarchy1"/>
    <dgm:cxn modelId="{7A928095-0432-4BBD-ADB0-155D4F4F2F3D}" type="presParOf" srcId="{D3519484-8418-4681-B0CB-1B07F5BF0617}" destId="{E88A685A-1A53-4BBB-8D90-9EA5B28AC334}" srcOrd="5" destOrd="0" presId="urn:microsoft.com/office/officeart/2005/8/layout/hierarchy1"/>
    <dgm:cxn modelId="{C48B6CA9-8FE0-46A6-8C3F-1D1FCB6ECA02}" type="presParOf" srcId="{E88A685A-1A53-4BBB-8D90-9EA5B28AC334}" destId="{D8721F69-A605-4786-8403-041A1ED081CA}" srcOrd="0" destOrd="0" presId="urn:microsoft.com/office/officeart/2005/8/layout/hierarchy1"/>
    <dgm:cxn modelId="{15D414C3-A270-410F-97DF-9A99E49A28EC}" type="presParOf" srcId="{D8721F69-A605-4786-8403-041A1ED081CA}" destId="{16079577-A354-4200-BFC0-0317D576280B}" srcOrd="0" destOrd="0" presId="urn:microsoft.com/office/officeart/2005/8/layout/hierarchy1"/>
    <dgm:cxn modelId="{824AA9E9-9E49-4111-809B-D4747CD075A7}" type="presParOf" srcId="{D8721F69-A605-4786-8403-041A1ED081CA}" destId="{86B1EE9E-8E57-4BDB-A5A1-8424B8033CE1}" srcOrd="1" destOrd="0" presId="urn:microsoft.com/office/officeart/2005/8/layout/hierarchy1"/>
    <dgm:cxn modelId="{4B99DB0A-B981-41CB-8D10-BD7E06387100}" type="presParOf" srcId="{E88A685A-1A53-4BBB-8D90-9EA5B28AC334}" destId="{592322CD-DD10-4E04-93CB-DA384A03E959}" srcOrd="1" destOrd="0" presId="urn:microsoft.com/office/officeart/2005/8/layout/hierarchy1"/>
    <dgm:cxn modelId="{64C37BBF-474A-4B83-B894-C11E3A351DAE}" type="presParOf" srcId="{04C0477A-ABAF-4416-B4D1-7F65921DC30D}" destId="{4FF74024-DA40-494B-9CFD-200A9FB8E043}" srcOrd="6" destOrd="0" presId="urn:microsoft.com/office/officeart/2005/8/layout/hierarchy1"/>
    <dgm:cxn modelId="{820615C6-4237-44C4-9142-596DCBED2DA7}" type="presParOf" srcId="{04C0477A-ABAF-4416-B4D1-7F65921DC30D}" destId="{ADA35E1C-7524-4E04-A3C8-D503EDB753D3}" srcOrd="7" destOrd="0" presId="urn:microsoft.com/office/officeart/2005/8/layout/hierarchy1"/>
    <dgm:cxn modelId="{F1E9D55D-F2CB-4216-885E-C7426E83D23C}" type="presParOf" srcId="{ADA35E1C-7524-4E04-A3C8-D503EDB753D3}" destId="{8B434672-55CF-4B57-AA07-56B1BAC61F2E}" srcOrd="0" destOrd="0" presId="urn:microsoft.com/office/officeart/2005/8/layout/hierarchy1"/>
    <dgm:cxn modelId="{92700CA2-6C88-40AD-888B-27E432C9FC99}" type="presParOf" srcId="{8B434672-55CF-4B57-AA07-56B1BAC61F2E}" destId="{75D79646-877D-43FA-A157-0A998AF49372}" srcOrd="0" destOrd="0" presId="urn:microsoft.com/office/officeart/2005/8/layout/hierarchy1"/>
    <dgm:cxn modelId="{D364CB5C-DA64-4D9A-AA32-49DE4C5B707C}" type="presParOf" srcId="{8B434672-55CF-4B57-AA07-56B1BAC61F2E}" destId="{93DDCB5F-BDD2-45D4-95F1-590D049E368D}" srcOrd="1" destOrd="0" presId="urn:microsoft.com/office/officeart/2005/8/layout/hierarchy1"/>
    <dgm:cxn modelId="{B8F85B22-7179-4D7A-905F-E4ACB4200DD1}" type="presParOf" srcId="{ADA35E1C-7524-4E04-A3C8-D503EDB753D3}" destId="{296D4B3A-3B85-4CEB-B0E9-E65AD886F895}" srcOrd="1" destOrd="0" presId="urn:microsoft.com/office/officeart/2005/8/layout/hierarchy1"/>
    <dgm:cxn modelId="{0FFF347C-2494-435E-AD48-2F4D63270A47}" type="presParOf" srcId="{04C0477A-ABAF-4416-B4D1-7F65921DC30D}" destId="{711B840A-28E7-4B19-8C7A-EA2EE309CC55}" srcOrd="8" destOrd="0" presId="urn:microsoft.com/office/officeart/2005/8/layout/hierarchy1"/>
    <dgm:cxn modelId="{1E261082-54C6-4915-9C83-8719CDA32A4A}" type="presParOf" srcId="{04C0477A-ABAF-4416-B4D1-7F65921DC30D}" destId="{C6B22E3B-8CBA-4A2C-ABE1-AB5E93EF623D}" srcOrd="9" destOrd="0" presId="urn:microsoft.com/office/officeart/2005/8/layout/hierarchy1"/>
    <dgm:cxn modelId="{9C767FFF-9F0E-4B6F-899C-FAD5243A3FA6}" type="presParOf" srcId="{C6B22E3B-8CBA-4A2C-ABE1-AB5E93EF623D}" destId="{BCAD81D9-F644-4E62-9063-A99291ED8500}" srcOrd="0" destOrd="0" presId="urn:microsoft.com/office/officeart/2005/8/layout/hierarchy1"/>
    <dgm:cxn modelId="{07531212-EDD1-4B43-AA04-2F53FF6684F4}" type="presParOf" srcId="{BCAD81D9-F644-4E62-9063-A99291ED8500}" destId="{67CA624D-23AF-4922-BB7F-B642E0F7379A}" srcOrd="0" destOrd="0" presId="urn:microsoft.com/office/officeart/2005/8/layout/hierarchy1"/>
    <dgm:cxn modelId="{21074506-D47C-4548-AE0B-22E20E520511}" type="presParOf" srcId="{BCAD81D9-F644-4E62-9063-A99291ED8500}" destId="{FBFD6B33-F6DD-427F-AA45-5017AB5BE034}" srcOrd="1" destOrd="0" presId="urn:microsoft.com/office/officeart/2005/8/layout/hierarchy1"/>
    <dgm:cxn modelId="{5B21E09B-B11E-4792-BAC1-7FB633AEF09F}" type="presParOf" srcId="{C6B22E3B-8CBA-4A2C-ABE1-AB5E93EF623D}" destId="{5659157A-C42F-4AE9-8471-6FB9DBDC12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976CC-9764-4248-9089-F5BCE1749815}"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80173C21-C9CF-4739-A338-0FBE3BBEB452}">
      <dgm:prSet phldrT="[Text]"/>
      <dgm:spPr>
        <a:ln>
          <a:solidFill>
            <a:schemeClr val="bg2">
              <a:lumMod val="50000"/>
            </a:schemeClr>
          </a:solidFill>
        </a:ln>
      </dgm:spPr>
      <dgm:t>
        <a:bodyPr/>
        <a:lstStyle/>
        <a:p>
          <a:r>
            <a:rPr lang="en-US" dirty="0" smtClean="0"/>
            <a:t>Measurable Skill Gain</a:t>
          </a:r>
          <a:endParaRPr lang="en-US" dirty="0"/>
        </a:p>
      </dgm:t>
    </dgm:pt>
    <dgm:pt modelId="{D7151709-3B6E-4F23-9E0D-5C5459ACF7E5}" type="parTrans" cxnId="{51A30C90-4D7D-44C1-833B-6E69E5E91BAE}">
      <dgm:prSet/>
      <dgm:spPr/>
      <dgm:t>
        <a:bodyPr/>
        <a:lstStyle/>
        <a:p>
          <a:endParaRPr lang="en-US"/>
        </a:p>
      </dgm:t>
    </dgm:pt>
    <dgm:pt modelId="{EB033CCB-2C88-4919-957E-EAA359F75F49}" type="sibTrans" cxnId="{51A30C90-4D7D-44C1-833B-6E69E5E91BAE}">
      <dgm:prSet/>
      <dgm:spPr/>
      <dgm:t>
        <a:bodyPr/>
        <a:lstStyle/>
        <a:p>
          <a:endParaRPr lang="en-US"/>
        </a:p>
      </dgm:t>
    </dgm:pt>
    <dgm:pt modelId="{61B430A5-42CC-4B1C-B9C9-F6024E79EDE2}">
      <dgm:prSet phldrT="[Text]"/>
      <dgm:spPr>
        <a:ln>
          <a:solidFill>
            <a:schemeClr val="bg2">
              <a:lumMod val="50000"/>
            </a:schemeClr>
          </a:solidFill>
        </a:ln>
      </dgm:spPr>
      <dgm:t>
        <a:bodyPr/>
        <a:lstStyle/>
        <a:p>
          <a:r>
            <a:rPr lang="en-US" dirty="0" smtClean="0"/>
            <a:t>Secondary Diploma/ Equivalent</a:t>
          </a:r>
          <a:endParaRPr lang="en-US" dirty="0"/>
        </a:p>
      </dgm:t>
    </dgm:pt>
    <dgm:pt modelId="{394ADB66-0C48-45D3-8D4B-9085F863D203}" type="parTrans" cxnId="{6BD1FD4D-48D7-4B73-8D46-E3DB5EA2DE65}">
      <dgm:prSet/>
      <dgm:spPr>
        <a:ln>
          <a:solidFill>
            <a:schemeClr val="bg2">
              <a:lumMod val="50000"/>
            </a:schemeClr>
          </a:solidFill>
        </a:ln>
      </dgm:spPr>
      <dgm:t>
        <a:bodyPr/>
        <a:lstStyle/>
        <a:p>
          <a:endParaRPr lang="en-US"/>
        </a:p>
      </dgm:t>
    </dgm:pt>
    <dgm:pt modelId="{E02D4830-6B56-49E5-B305-4097C494889F}" type="sibTrans" cxnId="{6BD1FD4D-48D7-4B73-8D46-E3DB5EA2DE65}">
      <dgm:prSet/>
      <dgm:spPr/>
      <dgm:t>
        <a:bodyPr/>
        <a:lstStyle/>
        <a:p>
          <a:endParaRPr lang="en-US"/>
        </a:p>
      </dgm:t>
    </dgm:pt>
    <dgm:pt modelId="{BD87748F-46F9-4B4B-B055-4A3F8A5D016F}">
      <dgm:prSet phldrT="[Text]"/>
      <dgm:spPr/>
      <dgm:t>
        <a:bodyPr/>
        <a:lstStyle/>
        <a:p>
          <a:r>
            <a:rPr lang="en-US" dirty="0" smtClean="0"/>
            <a:t>Progress toward Milestones</a:t>
          </a:r>
          <a:endParaRPr lang="en-US" dirty="0"/>
        </a:p>
      </dgm:t>
    </dgm:pt>
    <dgm:pt modelId="{B6D09951-2EB9-4CBC-8250-1125C84DBAE0}" type="parTrans" cxnId="{35FBDBA1-F360-49FE-A28C-03860E54F17C}">
      <dgm:prSet/>
      <dgm:spPr/>
      <dgm:t>
        <a:bodyPr/>
        <a:lstStyle/>
        <a:p>
          <a:endParaRPr lang="en-US"/>
        </a:p>
      </dgm:t>
    </dgm:pt>
    <dgm:pt modelId="{DC922754-8B47-4253-8364-45421E6858A3}" type="sibTrans" cxnId="{35FBDBA1-F360-49FE-A28C-03860E54F17C}">
      <dgm:prSet/>
      <dgm:spPr/>
      <dgm:t>
        <a:bodyPr/>
        <a:lstStyle/>
        <a:p>
          <a:endParaRPr lang="en-US"/>
        </a:p>
      </dgm:t>
    </dgm:pt>
    <dgm:pt modelId="{3778D2DE-8334-43A1-B3F5-708F50454AF9}">
      <dgm:prSet phldrT="[Text]"/>
      <dgm:spPr/>
      <dgm:t>
        <a:bodyPr/>
        <a:lstStyle/>
        <a:p>
          <a:r>
            <a:rPr lang="en-US" dirty="0" smtClean="0"/>
            <a:t>Secondary or Post-Secondary Transcript</a:t>
          </a:r>
          <a:endParaRPr lang="en-US" dirty="0"/>
        </a:p>
      </dgm:t>
    </dgm:pt>
    <dgm:pt modelId="{FC1DA52B-F44A-4FF7-803E-19BB16884347}" type="parTrans" cxnId="{02260DAC-E530-47FF-8E2A-13DBC2310617}">
      <dgm:prSet/>
      <dgm:spPr/>
      <dgm:t>
        <a:bodyPr/>
        <a:lstStyle/>
        <a:p>
          <a:endParaRPr lang="en-US"/>
        </a:p>
      </dgm:t>
    </dgm:pt>
    <dgm:pt modelId="{6F39ADE9-E3A6-4DBD-91FB-ECAF37C7E758}" type="sibTrans" cxnId="{02260DAC-E530-47FF-8E2A-13DBC2310617}">
      <dgm:prSet/>
      <dgm:spPr/>
      <dgm:t>
        <a:bodyPr/>
        <a:lstStyle/>
        <a:p>
          <a:endParaRPr lang="en-US"/>
        </a:p>
      </dgm:t>
    </dgm:pt>
    <dgm:pt modelId="{7FC96466-3930-4ED9-BCC3-FB6AFD4F9A8A}">
      <dgm:prSet phldrT="[Text]"/>
      <dgm:spPr/>
      <dgm:t>
        <a:bodyPr/>
        <a:lstStyle/>
        <a:p>
          <a:r>
            <a:rPr lang="en-US" dirty="0" smtClean="0"/>
            <a:t>Program Exit + Entry into Postsecondary Education</a:t>
          </a:r>
          <a:endParaRPr lang="en-US" dirty="0"/>
        </a:p>
      </dgm:t>
    </dgm:pt>
    <dgm:pt modelId="{032D3722-0BAE-4877-A13C-12AD8AD85307}" type="parTrans" cxnId="{6A411F87-0878-48DB-BEBD-DDB64684938F}">
      <dgm:prSet/>
      <dgm:spPr/>
      <dgm:t>
        <a:bodyPr/>
        <a:lstStyle/>
        <a:p>
          <a:endParaRPr lang="en-US"/>
        </a:p>
      </dgm:t>
    </dgm:pt>
    <dgm:pt modelId="{15030053-1D1D-4669-8768-48F7C6197C32}" type="sibTrans" cxnId="{6A411F87-0878-48DB-BEBD-DDB64684938F}">
      <dgm:prSet/>
      <dgm:spPr/>
      <dgm:t>
        <a:bodyPr/>
        <a:lstStyle/>
        <a:p>
          <a:endParaRPr lang="en-US"/>
        </a:p>
      </dgm:t>
    </dgm:pt>
    <dgm:pt modelId="{EF2FCCF4-25AC-4FEE-8B34-09C3B02B484C}">
      <dgm:prSet phldrT="[Text]"/>
      <dgm:spPr>
        <a:ln>
          <a:solidFill>
            <a:srgbClr val="00B0F0"/>
          </a:solidFill>
        </a:ln>
      </dgm:spPr>
      <dgm:t>
        <a:bodyPr/>
        <a:lstStyle/>
        <a:p>
          <a:r>
            <a:rPr lang="en-US" dirty="0" smtClean="0"/>
            <a:t>Educational Functioning Level Gain</a:t>
          </a:r>
          <a:endParaRPr lang="en-US" dirty="0"/>
        </a:p>
      </dgm:t>
    </dgm:pt>
    <dgm:pt modelId="{12332612-0C3C-4F7A-9721-82B6FCC69EF3}" type="parTrans" cxnId="{C7D0EEC6-E1FD-46DC-8563-C794D42FE757}">
      <dgm:prSet/>
      <dgm:spPr>
        <a:ln>
          <a:solidFill>
            <a:schemeClr val="bg2">
              <a:lumMod val="50000"/>
            </a:schemeClr>
          </a:solidFill>
        </a:ln>
      </dgm:spPr>
      <dgm:t>
        <a:bodyPr/>
        <a:lstStyle/>
        <a:p>
          <a:endParaRPr lang="en-US"/>
        </a:p>
      </dgm:t>
    </dgm:pt>
    <dgm:pt modelId="{243D00F6-1026-469F-9DFA-110520AE8603}" type="sibTrans" cxnId="{C7D0EEC6-E1FD-46DC-8563-C794D42FE757}">
      <dgm:prSet/>
      <dgm:spPr/>
      <dgm:t>
        <a:bodyPr/>
        <a:lstStyle/>
        <a:p>
          <a:endParaRPr lang="en-US"/>
        </a:p>
      </dgm:t>
    </dgm:pt>
    <dgm:pt modelId="{08F07569-7C04-473C-BFFB-E5884E2E5B40}">
      <dgm:prSet phldrT="[Text]"/>
      <dgm:spPr/>
      <dgm:t>
        <a:bodyPr/>
        <a:lstStyle/>
        <a:p>
          <a:r>
            <a:rPr lang="en-US" dirty="0" smtClean="0"/>
            <a:t>Pre-Post Test</a:t>
          </a:r>
          <a:endParaRPr lang="en-US" dirty="0"/>
        </a:p>
      </dgm:t>
    </dgm:pt>
    <dgm:pt modelId="{65DF3A74-DB32-4183-9B21-D380F5229B63}" type="parTrans" cxnId="{CB160BDD-E642-4437-9DD7-E1FE6695605B}">
      <dgm:prSet/>
      <dgm:spPr/>
      <dgm:t>
        <a:bodyPr/>
        <a:lstStyle/>
        <a:p>
          <a:endParaRPr lang="en-US"/>
        </a:p>
      </dgm:t>
    </dgm:pt>
    <dgm:pt modelId="{6E90EC16-641A-495F-A943-6B068EB6C361}" type="sibTrans" cxnId="{CB160BDD-E642-4437-9DD7-E1FE6695605B}">
      <dgm:prSet/>
      <dgm:spPr/>
      <dgm:t>
        <a:bodyPr/>
        <a:lstStyle/>
        <a:p>
          <a:endParaRPr lang="en-US"/>
        </a:p>
      </dgm:t>
    </dgm:pt>
    <dgm:pt modelId="{6B9CFBE6-E3D4-4268-A2C0-A0EDDFF534BF}">
      <dgm:prSet phldrT="[Text]"/>
      <dgm:spPr/>
      <dgm:t>
        <a:bodyPr/>
        <a:lstStyle/>
        <a:p>
          <a:r>
            <a:rPr lang="en-US" dirty="0" smtClean="0"/>
            <a:t>Completion of Carnegie Units</a:t>
          </a:r>
          <a:endParaRPr lang="en-US" dirty="0"/>
        </a:p>
      </dgm:t>
    </dgm:pt>
    <dgm:pt modelId="{C18A4081-F5AA-4463-B717-EF16C5518638}" type="parTrans" cxnId="{9C7FA981-5C76-484F-85CB-509EB90B6303}">
      <dgm:prSet/>
      <dgm:spPr/>
      <dgm:t>
        <a:bodyPr/>
        <a:lstStyle/>
        <a:p>
          <a:endParaRPr lang="en-US"/>
        </a:p>
      </dgm:t>
    </dgm:pt>
    <dgm:pt modelId="{80742E2A-2545-49A6-BA48-5A20AC637E54}" type="sibTrans" cxnId="{9C7FA981-5C76-484F-85CB-509EB90B6303}">
      <dgm:prSet/>
      <dgm:spPr/>
      <dgm:t>
        <a:bodyPr/>
        <a:lstStyle/>
        <a:p>
          <a:endParaRPr lang="en-US"/>
        </a:p>
      </dgm:t>
    </dgm:pt>
    <dgm:pt modelId="{8C9158C6-8BFE-4B0A-87A7-945F6C5EEE07}">
      <dgm:prSet phldrT="[Text]"/>
      <dgm:spPr/>
      <dgm:t>
        <a:bodyPr/>
        <a:lstStyle/>
        <a:p>
          <a:r>
            <a:rPr lang="en-US" dirty="0" smtClean="0"/>
            <a:t>Passing Technical / Occupational Knowledge Based Exam </a:t>
          </a:r>
          <a:endParaRPr lang="en-US" dirty="0"/>
        </a:p>
      </dgm:t>
    </dgm:pt>
    <dgm:pt modelId="{93B0F586-6D2C-4075-9A8D-25F8B5F6CDA1}" type="parTrans" cxnId="{826FF78B-807A-49CF-B423-0CAF70C1B75B}">
      <dgm:prSet/>
      <dgm:spPr/>
      <dgm:t>
        <a:bodyPr/>
        <a:lstStyle/>
        <a:p>
          <a:endParaRPr lang="en-US"/>
        </a:p>
      </dgm:t>
    </dgm:pt>
    <dgm:pt modelId="{FDC9130A-4E2B-4E4A-BDAC-35896393D7E5}" type="sibTrans" cxnId="{826FF78B-807A-49CF-B423-0CAF70C1B75B}">
      <dgm:prSet/>
      <dgm:spPr/>
      <dgm:t>
        <a:bodyPr/>
        <a:lstStyle/>
        <a:p>
          <a:endParaRPr lang="en-US"/>
        </a:p>
      </dgm:t>
    </dgm:pt>
    <dgm:pt modelId="{72CAF259-D878-48D3-A44A-F9E39B213344}" type="pres">
      <dgm:prSet presAssocID="{453976CC-9764-4248-9089-F5BCE1749815}" presName="hierChild1" presStyleCnt="0">
        <dgm:presLayoutVars>
          <dgm:chPref val="1"/>
          <dgm:dir/>
          <dgm:animOne val="branch"/>
          <dgm:animLvl val="lvl"/>
          <dgm:resizeHandles/>
        </dgm:presLayoutVars>
      </dgm:prSet>
      <dgm:spPr/>
      <dgm:t>
        <a:bodyPr/>
        <a:lstStyle/>
        <a:p>
          <a:endParaRPr lang="en-US"/>
        </a:p>
      </dgm:t>
    </dgm:pt>
    <dgm:pt modelId="{F45E8420-866A-405B-9D1B-1263B57C0A38}" type="pres">
      <dgm:prSet presAssocID="{80173C21-C9CF-4739-A338-0FBE3BBEB452}" presName="hierRoot1" presStyleCnt="0"/>
      <dgm:spPr/>
    </dgm:pt>
    <dgm:pt modelId="{31CDD361-E455-440D-AB4D-7E7FC72E90D7}" type="pres">
      <dgm:prSet presAssocID="{80173C21-C9CF-4739-A338-0FBE3BBEB452}" presName="composite" presStyleCnt="0"/>
      <dgm:spPr/>
    </dgm:pt>
    <dgm:pt modelId="{F0E7BE8B-8451-4A15-A170-6FEBE37A1952}" type="pres">
      <dgm:prSet presAssocID="{80173C21-C9CF-4739-A338-0FBE3BBEB452}" presName="background" presStyleLbl="node0" presStyleIdx="0" presStyleCnt="1"/>
      <dgm:spPr>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dgm:spPr>
      <dgm:t>
        <a:bodyPr/>
        <a:lstStyle/>
        <a:p>
          <a:endParaRPr lang="en-US"/>
        </a:p>
      </dgm:t>
    </dgm:pt>
    <dgm:pt modelId="{A8932CD3-C990-41C8-BD0B-FD43ECF1E110}" type="pres">
      <dgm:prSet presAssocID="{80173C21-C9CF-4739-A338-0FBE3BBEB452}" presName="text" presStyleLbl="fgAcc0" presStyleIdx="0" presStyleCnt="1">
        <dgm:presLayoutVars>
          <dgm:chPref val="3"/>
        </dgm:presLayoutVars>
      </dgm:prSet>
      <dgm:spPr/>
      <dgm:t>
        <a:bodyPr/>
        <a:lstStyle/>
        <a:p>
          <a:endParaRPr lang="en-US"/>
        </a:p>
      </dgm:t>
    </dgm:pt>
    <dgm:pt modelId="{04C0477A-ABAF-4416-B4D1-7F65921DC30D}" type="pres">
      <dgm:prSet presAssocID="{80173C21-C9CF-4739-A338-0FBE3BBEB452}" presName="hierChild2" presStyleCnt="0"/>
      <dgm:spPr/>
    </dgm:pt>
    <dgm:pt modelId="{B1C7AD33-B3F0-4C88-8C81-668E32744C91}" type="pres">
      <dgm:prSet presAssocID="{394ADB66-0C48-45D3-8D4B-9085F863D203}" presName="Name10" presStyleLbl="parChTrans1D2" presStyleIdx="0" presStyleCnt="5"/>
      <dgm:spPr/>
      <dgm:t>
        <a:bodyPr/>
        <a:lstStyle/>
        <a:p>
          <a:endParaRPr lang="en-US"/>
        </a:p>
      </dgm:t>
    </dgm:pt>
    <dgm:pt modelId="{97DFC8F6-42EC-4811-84A0-970A00A97D52}" type="pres">
      <dgm:prSet presAssocID="{61B430A5-42CC-4B1C-B9C9-F6024E79EDE2}" presName="hierRoot2" presStyleCnt="0"/>
      <dgm:spPr/>
    </dgm:pt>
    <dgm:pt modelId="{C671051B-C80B-4534-9E57-D24805BDC686}" type="pres">
      <dgm:prSet presAssocID="{61B430A5-42CC-4B1C-B9C9-F6024E79EDE2}" presName="composite2" presStyleCnt="0"/>
      <dgm:spPr/>
    </dgm:pt>
    <dgm:pt modelId="{30D9B907-CD95-464F-B15F-1F30D3663BB6}" type="pres">
      <dgm:prSet presAssocID="{61B430A5-42CC-4B1C-B9C9-F6024E79EDE2}" presName="background2" presStyleLbl="node2" presStyleIdx="0" presStyleCnt="5"/>
      <dgm:spPr>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dgm:spPr>
      <dgm:t>
        <a:bodyPr/>
        <a:lstStyle/>
        <a:p>
          <a:endParaRPr lang="en-US"/>
        </a:p>
      </dgm:t>
    </dgm:pt>
    <dgm:pt modelId="{82F2EB95-B8C8-43A0-93D9-B6B8001C032D}" type="pres">
      <dgm:prSet presAssocID="{61B430A5-42CC-4B1C-B9C9-F6024E79EDE2}" presName="text2" presStyleLbl="fgAcc2" presStyleIdx="0" presStyleCnt="5">
        <dgm:presLayoutVars>
          <dgm:chPref val="3"/>
        </dgm:presLayoutVars>
      </dgm:prSet>
      <dgm:spPr/>
      <dgm:t>
        <a:bodyPr/>
        <a:lstStyle/>
        <a:p>
          <a:endParaRPr lang="en-US"/>
        </a:p>
      </dgm:t>
    </dgm:pt>
    <dgm:pt modelId="{9EE4132B-1218-4599-80CF-2AB65AAAD7B2}" type="pres">
      <dgm:prSet presAssocID="{61B430A5-42CC-4B1C-B9C9-F6024E79EDE2}" presName="hierChild3" presStyleCnt="0"/>
      <dgm:spPr/>
    </dgm:pt>
    <dgm:pt modelId="{834E69E9-8C59-4123-9FE4-C1FFE21FC748}" type="pres">
      <dgm:prSet presAssocID="{FC1DA52B-F44A-4FF7-803E-19BB16884347}" presName="Name10" presStyleLbl="parChTrans1D2" presStyleIdx="1" presStyleCnt="5"/>
      <dgm:spPr/>
      <dgm:t>
        <a:bodyPr/>
        <a:lstStyle/>
        <a:p>
          <a:endParaRPr lang="en-US"/>
        </a:p>
      </dgm:t>
    </dgm:pt>
    <dgm:pt modelId="{FD38F103-77BF-494A-A443-6150AA057750}" type="pres">
      <dgm:prSet presAssocID="{3778D2DE-8334-43A1-B3F5-708F50454AF9}" presName="hierRoot2" presStyleCnt="0"/>
      <dgm:spPr/>
    </dgm:pt>
    <dgm:pt modelId="{27119E2A-B421-475F-AF94-DA0B51E3E078}" type="pres">
      <dgm:prSet presAssocID="{3778D2DE-8334-43A1-B3F5-708F50454AF9}" presName="composite2" presStyleCnt="0"/>
      <dgm:spPr/>
    </dgm:pt>
    <dgm:pt modelId="{B9EFCAE7-ADA7-45C7-91A2-1B2F162D430D}" type="pres">
      <dgm:prSet presAssocID="{3778D2DE-8334-43A1-B3F5-708F50454AF9}" presName="background2" presStyleLbl="node2" presStyleIdx="1" presStyleCnt="5"/>
      <dgm:spPr/>
    </dgm:pt>
    <dgm:pt modelId="{38FD5CC0-7C6F-4BF3-AFA7-B52E421C4356}" type="pres">
      <dgm:prSet presAssocID="{3778D2DE-8334-43A1-B3F5-708F50454AF9}" presName="text2" presStyleLbl="fgAcc2" presStyleIdx="1" presStyleCnt="5">
        <dgm:presLayoutVars>
          <dgm:chPref val="3"/>
        </dgm:presLayoutVars>
      </dgm:prSet>
      <dgm:spPr/>
      <dgm:t>
        <a:bodyPr/>
        <a:lstStyle/>
        <a:p>
          <a:endParaRPr lang="en-US"/>
        </a:p>
      </dgm:t>
    </dgm:pt>
    <dgm:pt modelId="{3B509DD0-668F-4B46-873B-07C1B1FA7A80}" type="pres">
      <dgm:prSet presAssocID="{3778D2DE-8334-43A1-B3F5-708F50454AF9}" presName="hierChild3" presStyleCnt="0"/>
      <dgm:spPr/>
    </dgm:pt>
    <dgm:pt modelId="{28801B3C-4A60-49F8-A92C-D57373E5FF4E}" type="pres">
      <dgm:prSet presAssocID="{12332612-0C3C-4F7A-9721-82B6FCC69EF3}" presName="Name10" presStyleLbl="parChTrans1D2" presStyleIdx="2" presStyleCnt="5"/>
      <dgm:spPr/>
      <dgm:t>
        <a:bodyPr/>
        <a:lstStyle/>
        <a:p>
          <a:endParaRPr lang="en-US"/>
        </a:p>
      </dgm:t>
    </dgm:pt>
    <dgm:pt modelId="{52C6A826-E6CD-4D3D-8B69-5F0DA9352DE5}" type="pres">
      <dgm:prSet presAssocID="{EF2FCCF4-25AC-4FEE-8B34-09C3B02B484C}" presName="hierRoot2" presStyleCnt="0"/>
      <dgm:spPr/>
    </dgm:pt>
    <dgm:pt modelId="{6A227CD7-8B13-44B9-8B7A-DA8200521510}" type="pres">
      <dgm:prSet presAssocID="{EF2FCCF4-25AC-4FEE-8B34-09C3B02B484C}" presName="composite2" presStyleCnt="0"/>
      <dgm:spPr/>
    </dgm:pt>
    <dgm:pt modelId="{8EC33199-A51E-46D3-8123-D518AB41CEAC}" type="pres">
      <dgm:prSet presAssocID="{EF2FCCF4-25AC-4FEE-8B34-09C3B02B484C}" presName="background2" presStyleLbl="node2" presStyleIdx="2" presStyleCnt="5"/>
      <dgm:spPr>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dgm:spPr>
      <dgm:t>
        <a:bodyPr/>
        <a:lstStyle/>
        <a:p>
          <a:endParaRPr lang="en-US"/>
        </a:p>
      </dgm:t>
    </dgm:pt>
    <dgm:pt modelId="{EE98BC8A-0D3E-4230-8D97-BAF94A90E1D3}" type="pres">
      <dgm:prSet presAssocID="{EF2FCCF4-25AC-4FEE-8B34-09C3B02B484C}" presName="text2" presStyleLbl="fgAcc2" presStyleIdx="2" presStyleCnt="5">
        <dgm:presLayoutVars>
          <dgm:chPref val="3"/>
        </dgm:presLayoutVars>
      </dgm:prSet>
      <dgm:spPr/>
      <dgm:t>
        <a:bodyPr/>
        <a:lstStyle/>
        <a:p>
          <a:endParaRPr lang="en-US"/>
        </a:p>
      </dgm:t>
    </dgm:pt>
    <dgm:pt modelId="{D3519484-8418-4681-B0CB-1B07F5BF0617}" type="pres">
      <dgm:prSet presAssocID="{EF2FCCF4-25AC-4FEE-8B34-09C3B02B484C}" presName="hierChild3" presStyleCnt="0"/>
      <dgm:spPr/>
    </dgm:pt>
    <dgm:pt modelId="{2C60A9C4-2666-4ECB-B921-BEFC3A58B9FC}" type="pres">
      <dgm:prSet presAssocID="{65DF3A74-DB32-4183-9B21-D380F5229B63}" presName="Name17" presStyleLbl="parChTrans1D3" presStyleIdx="0" presStyleCnt="3"/>
      <dgm:spPr/>
      <dgm:t>
        <a:bodyPr/>
        <a:lstStyle/>
        <a:p>
          <a:endParaRPr lang="en-US"/>
        </a:p>
      </dgm:t>
    </dgm:pt>
    <dgm:pt modelId="{3E3E2D9A-153E-4CA0-A1D2-C85E2BF64382}" type="pres">
      <dgm:prSet presAssocID="{08F07569-7C04-473C-BFFB-E5884E2E5B40}" presName="hierRoot3" presStyleCnt="0"/>
      <dgm:spPr/>
    </dgm:pt>
    <dgm:pt modelId="{2B3AD8F6-48F2-4135-BA91-03D2186B5592}" type="pres">
      <dgm:prSet presAssocID="{08F07569-7C04-473C-BFFB-E5884E2E5B40}" presName="composite3" presStyleCnt="0"/>
      <dgm:spPr/>
    </dgm:pt>
    <dgm:pt modelId="{D1075DE7-C98B-43C2-9C4B-472D4D5C39CC}" type="pres">
      <dgm:prSet presAssocID="{08F07569-7C04-473C-BFFB-E5884E2E5B40}" presName="background3" presStyleLbl="node3" presStyleIdx="0" presStyleCnt="3"/>
      <dgm:spPr/>
    </dgm:pt>
    <dgm:pt modelId="{71C7353B-9A2B-4A80-BEAE-110B4EA16BEF}" type="pres">
      <dgm:prSet presAssocID="{08F07569-7C04-473C-BFFB-E5884E2E5B40}" presName="text3" presStyleLbl="fgAcc3" presStyleIdx="0" presStyleCnt="3">
        <dgm:presLayoutVars>
          <dgm:chPref val="3"/>
        </dgm:presLayoutVars>
      </dgm:prSet>
      <dgm:spPr/>
      <dgm:t>
        <a:bodyPr/>
        <a:lstStyle/>
        <a:p>
          <a:endParaRPr lang="en-US"/>
        </a:p>
      </dgm:t>
    </dgm:pt>
    <dgm:pt modelId="{E97BA19B-DBF7-45FA-ADD8-81D94422FED6}" type="pres">
      <dgm:prSet presAssocID="{08F07569-7C04-473C-BFFB-E5884E2E5B40}" presName="hierChild4" presStyleCnt="0"/>
      <dgm:spPr/>
    </dgm:pt>
    <dgm:pt modelId="{D3D6274E-7A53-4535-8DDB-6FEFD9595D6A}" type="pres">
      <dgm:prSet presAssocID="{C18A4081-F5AA-4463-B717-EF16C5518638}" presName="Name17" presStyleLbl="parChTrans1D3" presStyleIdx="1" presStyleCnt="3"/>
      <dgm:spPr/>
      <dgm:t>
        <a:bodyPr/>
        <a:lstStyle/>
        <a:p>
          <a:endParaRPr lang="en-US"/>
        </a:p>
      </dgm:t>
    </dgm:pt>
    <dgm:pt modelId="{A3DB5066-E0CB-40CC-9F6E-BEA2AFBEBE0E}" type="pres">
      <dgm:prSet presAssocID="{6B9CFBE6-E3D4-4268-A2C0-A0EDDFF534BF}" presName="hierRoot3" presStyleCnt="0"/>
      <dgm:spPr/>
    </dgm:pt>
    <dgm:pt modelId="{7139797D-92E8-4916-9845-E0AFD1AD1044}" type="pres">
      <dgm:prSet presAssocID="{6B9CFBE6-E3D4-4268-A2C0-A0EDDFF534BF}" presName="composite3" presStyleCnt="0"/>
      <dgm:spPr/>
    </dgm:pt>
    <dgm:pt modelId="{7EA3BF8F-283A-4488-9B12-4C5EBBB54C94}" type="pres">
      <dgm:prSet presAssocID="{6B9CFBE6-E3D4-4268-A2C0-A0EDDFF534BF}" presName="background3" presStyleLbl="node3" presStyleIdx="1" presStyleCnt="3"/>
      <dgm:spPr/>
    </dgm:pt>
    <dgm:pt modelId="{059DC607-FBE6-41B2-9D16-71536358F980}" type="pres">
      <dgm:prSet presAssocID="{6B9CFBE6-E3D4-4268-A2C0-A0EDDFF534BF}" presName="text3" presStyleLbl="fgAcc3" presStyleIdx="1" presStyleCnt="3">
        <dgm:presLayoutVars>
          <dgm:chPref val="3"/>
        </dgm:presLayoutVars>
      </dgm:prSet>
      <dgm:spPr/>
      <dgm:t>
        <a:bodyPr/>
        <a:lstStyle/>
        <a:p>
          <a:endParaRPr lang="en-US"/>
        </a:p>
      </dgm:t>
    </dgm:pt>
    <dgm:pt modelId="{79A9525B-8E91-491C-B758-C33D27C4ECA6}" type="pres">
      <dgm:prSet presAssocID="{6B9CFBE6-E3D4-4268-A2C0-A0EDDFF534BF}" presName="hierChild4" presStyleCnt="0"/>
      <dgm:spPr/>
    </dgm:pt>
    <dgm:pt modelId="{06BAE34E-7767-4414-951F-4910FB40E198}" type="pres">
      <dgm:prSet presAssocID="{032D3722-0BAE-4877-A13C-12AD8AD85307}" presName="Name17" presStyleLbl="parChTrans1D3" presStyleIdx="2" presStyleCnt="3"/>
      <dgm:spPr/>
      <dgm:t>
        <a:bodyPr/>
        <a:lstStyle/>
        <a:p>
          <a:endParaRPr lang="en-US"/>
        </a:p>
      </dgm:t>
    </dgm:pt>
    <dgm:pt modelId="{E88A685A-1A53-4BBB-8D90-9EA5B28AC334}" type="pres">
      <dgm:prSet presAssocID="{7FC96466-3930-4ED9-BCC3-FB6AFD4F9A8A}" presName="hierRoot3" presStyleCnt="0"/>
      <dgm:spPr/>
    </dgm:pt>
    <dgm:pt modelId="{D8721F69-A605-4786-8403-041A1ED081CA}" type="pres">
      <dgm:prSet presAssocID="{7FC96466-3930-4ED9-BCC3-FB6AFD4F9A8A}" presName="composite3" presStyleCnt="0"/>
      <dgm:spPr/>
    </dgm:pt>
    <dgm:pt modelId="{16079577-A354-4200-BFC0-0317D576280B}" type="pres">
      <dgm:prSet presAssocID="{7FC96466-3930-4ED9-BCC3-FB6AFD4F9A8A}" presName="background3" presStyleLbl="node3" presStyleIdx="2" presStyleCnt="3"/>
      <dgm:spPr/>
    </dgm:pt>
    <dgm:pt modelId="{86B1EE9E-8E57-4BDB-A5A1-8424B8033CE1}" type="pres">
      <dgm:prSet presAssocID="{7FC96466-3930-4ED9-BCC3-FB6AFD4F9A8A}" presName="text3" presStyleLbl="fgAcc3" presStyleIdx="2" presStyleCnt="3">
        <dgm:presLayoutVars>
          <dgm:chPref val="3"/>
        </dgm:presLayoutVars>
      </dgm:prSet>
      <dgm:spPr/>
      <dgm:t>
        <a:bodyPr/>
        <a:lstStyle/>
        <a:p>
          <a:endParaRPr lang="en-US"/>
        </a:p>
      </dgm:t>
    </dgm:pt>
    <dgm:pt modelId="{592322CD-DD10-4E04-93CB-DA384A03E959}" type="pres">
      <dgm:prSet presAssocID="{7FC96466-3930-4ED9-BCC3-FB6AFD4F9A8A}" presName="hierChild4" presStyleCnt="0"/>
      <dgm:spPr/>
    </dgm:pt>
    <dgm:pt modelId="{4FF74024-DA40-494B-9CFD-200A9FB8E043}" type="pres">
      <dgm:prSet presAssocID="{B6D09951-2EB9-4CBC-8250-1125C84DBAE0}" presName="Name10" presStyleLbl="parChTrans1D2" presStyleIdx="3" presStyleCnt="5"/>
      <dgm:spPr/>
      <dgm:t>
        <a:bodyPr/>
        <a:lstStyle/>
        <a:p>
          <a:endParaRPr lang="en-US"/>
        </a:p>
      </dgm:t>
    </dgm:pt>
    <dgm:pt modelId="{ADA35E1C-7524-4E04-A3C8-D503EDB753D3}" type="pres">
      <dgm:prSet presAssocID="{BD87748F-46F9-4B4B-B055-4A3F8A5D016F}" presName="hierRoot2" presStyleCnt="0"/>
      <dgm:spPr/>
    </dgm:pt>
    <dgm:pt modelId="{8B434672-55CF-4B57-AA07-56B1BAC61F2E}" type="pres">
      <dgm:prSet presAssocID="{BD87748F-46F9-4B4B-B055-4A3F8A5D016F}" presName="composite2" presStyleCnt="0"/>
      <dgm:spPr/>
    </dgm:pt>
    <dgm:pt modelId="{75D79646-877D-43FA-A157-0A998AF49372}" type="pres">
      <dgm:prSet presAssocID="{BD87748F-46F9-4B4B-B055-4A3F8A5D016F}" presName="background2" presStyleLbl="node2" presStyleIdx="3" presStyleCnt="5"/>
      <dgm:spPr/>
    </dgm:pt>
    <dgm:pt modelId="{93DDCB5F-BDD2-45D4-95F1-590D049E368D}" type="pres">
      <dgm:prSet presAssocID="{BD87748F-46F9-4B4B-B055-4A3F8A5D016F}" presName="text2" presStyleLbl="fgAcc2" presStyleIdx="3" presStyleCnt="5">
        <dgm:presLayoutVars>
          <dgm:chPref val="3"/>
        </dgm:presLayoutVars>
      </dgm:prSet>
      <dgm:spPr/>
      <dgm:t>
        <a:bodyPr/>
        <a:lstStyle/>
        <a:p>
          <a:endParaRPr lang="en-US"/>
        </a:p>
      </dgm:t>
    </dgm:pt>
    <dgm:pt modelId="{296D4B3A-3B85-4CEB-B0E9-E65AD886F895}" type="pres">
      <dgm:prSet presAssocID="{BD87748F-46F9-4B4B-B055-4A3F8A5D016F}" presName="hierChild3" presStyleCnt="0"/>
      <dgm:spPr/>
    </dgm:pt>
    <dgm:pt modelId="{711B840A-28E7-4B19-8C7A-EA2EE309CC55}" type="pres">
      <dgm:prSet presAssocID="{93B0F586-6D2C-4075-9A8D-25F8B5F6CDA1}" presName="Name10" presStyleLbl="parChTrans1D2" presStyleIdx="4" presStyleCnt="5"/>
      <dgm:spPr/>
      <dgm:t>
        <a:bodyPr/>
        <a:lstStyle/>
        <a:p>
          <a:endParaRPr lang="en-US"/>
        </a:p>
      </dgm:t>
    </dgm:pt>
    <dgm:pt modelId="{C6B22E3B-8CBA-4A2C-ABE1-AB5E93EF623D}" type="pres">
      <dgm:prSet presAssocID="{8C9158C6-8BFE-4B0A-87A7-945F6C5EEE07}" presName="hierRoot2" presStyleCnt="0"/>
      <dgm:spPr/>
    </dgm:pt>
    <dgm:pt modelId="{BCAD81D9-F644-4E62-9063-A99291ED8500}" type="pres">
      <dgm:prSet presAssocID="{8C9158C6-8BFE-4B0A-87A7-945F6C5EEE07}" presName="composite2" presStyleCnt="0"/>
      <dgm:spPr/>
    </dgm:pt>
    <dgm:pt modelId="{67CA624D-23AF-4922-BB7F-B642E0F7379A}" type="pres">
      <dgm:prSet presAssocID="{8C9158C6-8BFE-4B0A-87A7-945F6C5EEE07}" presName="background2" presStyleLbl="node2" presStyleIdx="4" presStyleCnt="5"/>
      <dgm:spPr/>
    </dgm:pt>
    <dgm:pt modelId="{FBFD6B33-F6DD-427F-AA45-5017AB5BE034}" type="pres">
      <dgm:prSet presAssocID="{8C9158C6-8BFE-4B0A-87A7-945F6C5EEE07}" presName="text2" presStyleLbl="fgAcc2" presStyleIdx="4" presStyleCnt="5">
        <dgm:presLayoutVars>
          <dgm:chPref val="3"/>
        </dgm:presLayoutVars>
      </dgm:prSet>
      <dgm:spPr/>
      <dgm:t>
        <a:bodyPr/>
        <a:lstStyle/>
        <a:p>
          <a:endParaRPr lang="en-US"/>
        </a:p>
      </dgm:t>
    </dgm:pt>
    <dgm:pt modelId="{5659157A-C42F-4AE9-8471-6FB9DBDC127F}" type="pres">
      <dgm:prSet presAssocID="{8C9158C6-8BFE-4B0A-87A7-945F6C5EEE07}" presName="hierChild3" presStyleCnt="0"/>
      <dgm:spPr/>
    </dgm:pt>
  </dgm:ptLst>
  <dgm:cxnLst>
    <dgm:cxn modelId="{02260DAC-E530-47FF-8E2A-13DBC2310617}" srcId="{80173C21-C9CF-4739-A338-0FBE3BBEB452}" destId="{3778D2DE-8334-43A1-B3F5-708F50454AF9}" srcOrd="1" destOrd="0" parTransId="{FC1DA52B-F44A-4FF7-803E-19BB16884347}" sibTransId="{6F39ADE9-E3A6-4DBD-91FB-ECAF37C7E758}"/>
    <dgm:cxn modelId="{9CB8D2DC-5FBC-4668-8EA8-E723F9214767}" type="presOf" srcId="{12332612-0C3C-4F7A-9721-82B6FCC69EF3}" destId="{28801B3C-4A60-49F8-A92C-D57373E5FF4E}" srcOrd="0" destOrd="0" presId="urn:microsoft.com/office/officeart/2005/8/layout/hierarchy1"/>
    <dgm:cxn modelId="{0B9D60A9-623C-4C0A-9C09-F63AAB8F2AC2}" type="presOf" srcId="{EF2FCCF4-25AC-4FEE-8B34-09C3B02B484C}" destId="{EE98BC8A-0D3E-4230-8D97-BAF94A90E1D3}" srcOrd="0" destOrd="0" presId="urn:microsoft.com/office/officeart/2005/8/layout/hierarchy1"/>
    <dgm:cxn modelId="{71C69928-DFFD-4C15-9B5A-04F0D5924417}" type="presOf" srcId="{B6D09951-2EB9-4CBC-8250-1125C84DBAE0}" destId="{4FF74024-DA40-494B-9CFD-200A9FB8E043}" srcOrd="0" destOrd="0" presId="urn:microsoft.com/office/officeart/2005/8/layout/hierarchy1"/>
    <dgm:cxn modelId="{FE1EBB4B-9349-4642-8C99-4310B3B1FD2A}" type="presOf" srcId="{453976CC-9764-4248-9089-F5BCE1749815}" destId="{72CAF259-D878-48D3-A44A-F9E39B213344}" srcOrd="0" destOrd="0" presId="urn:microsoft.com/office/officeart/2005/8/layout/hierarchy1"/>
    <dgm:cxn modelId="{E4CEF862-7E4A-472B-BA54-C5BB7679E283}" type="presOf" srcId="{3778D2DE-8334-43A1-B3F5-708F50454AF9}" destId="{38FD5CC0-7C6F-4BF3-AFA7-B52E421C4356}" srcOrd="0" destOrd="0" presId="urn:microsoft.com/office/officeart/2005/8/layout/hierarchy1"/>
    <dgm:cxn modelId="{95D9DCE0-77F2-44DC-93C9-DFE9C759C62A}" type="presOf" srcId="{08F07569-7C04-473C-BFFB-E5884E2E5B40}" destId="{71C7353B-9A2B-4A80-BEAE-110B4EA16BEF}" srcOrd="0" destOrd="0" presId="urn:microsoft.com/office/officeart/2005/8/layout/hierarchy1"/>
    <dgm:cxn modelId="{C7D0EEC6-E1FD-46DC-8563-C794D42FE757}" srcId="{80173C21-C9CF-4739-A338-0FBE3BBEB452}" destId="{EF2FCCF4-25AC-4FEE-8B34-09C3B02B484C}" srcOrd="2" destOrd="0" parTransId="{12332612-0C3C-4F7A-9721-82B6FCC69EF3}" sibTransId="{243D00F6-1026-469F-9DFA-110520AE8603}"/>
    <dgm:cxn modelId="{35FBDBA1-F360-49FE-A28C-03860E54F17C}" srcId="{80173C21-C9CF-4739-A338-0FBE3BBEB452}" destId="{BD87748F-46F9-4B4B-B055-4A3F8A5D016F}" srcOrd="3" destOrd="0" parTransId="{B6D09951-2EB9-4CBC-8250-1125C84DBAE0}" sibTransId="{DC922754-8B47-4253-8364-45421E6858A3}"/>
    <dgm:cxn modelId="{1BC07494-7243-4607-B6A3-2C17FFE78E1E}" type="presOf" srcId="{80173C21-C9CF-4739-A338-0FBE3BBEB452}" destId="{A8932CD3-C990-41C8-BD0B-FD43ECF1E110}" srcOrd="0" destOrd="0" presId="urn:microsoft.com/office/officeart/2005/8/layout/hierarchy1"/>
    <dgm:cxn modelId="{3DF132A9-DF1E-4711-BE03-9803240CE9DB}" type="presOf" srcId="{8C9158C6-8BFE-4B0A-87A7-945F6C5EEE07}" destId="{FBFD6B33-F6DD-427F-AA45-5017AB5BE034}" srcOrd="0" destOrd="0" presId="urn:microsoft.com/office/officeart/2005/8/layout/hierarchy1"/>
    <dgm:cxn modelId="{9C7FA981-5C76-484F-85CB-509EB90B6303}" srcId="{EF2FCCF4-25AC-4FEE-8B34-09C3B02B484C}" destId="{6B9CFBE6-E3D4-4268-A2C0-A0EDDFF534BF}" srcOrd="1" destOrd="0" parTransId="{C18A4081-F5AA-4463-B717-EF16C5518638}" sibTransId="{80742E2A-2545-49A6-BA48-5A20AC637E54}"/>
    <dgm:cxn modelId="{5E78C229-6973-4DE9-A69A-F83DF17D0D48}" type="presOf" srcId="{65DF3A74-DB32-4183-9B21-D380F5229B63}" destId="{2C60A9C4-2666-4ECB-B921-BEFC3A58B9FC}" srcOrd="0" destOrd="0" presId="urn:microsoft.com/office/officeart/2005/8/layout/hierarchy1"/>
    <dgm:cxn modelId="{CB160BDD-E642-4437-9DD7-E1FE6695605B}" srcId="{EF2FCCF4-25AC-4FEE-8B34-09C3B02B484C}" destId="{08F07569-7C04-473C-BFFB-E5884E2E5B40}" srcOrd="0" destOrd="0" parTransId="{65DF3A74-DB32-4183-9B21-D380F5229B63}" sibTransId="{6E90EC16-641A-495F-A943-6B068EB6C361}"/>
    <dgm:cxn modelId="{70C55959-BF67-4C95-B35D-2606865EC404}" type="presOf" srcId="{BD87748F-46F9-4B4B-B055-4A3F8A5D016F}" destId="{93DDCB5F-BDD2-45D4-95F1-590D049E368D}" srcOrd="0" destOrd="0" presId="urn:microsoft.com/office/officeart/2005/8/layout/hierarchy1"/>
    <dgm:cxn modelId="{51A30C90-4D7D-44C1-833B-6E69E5E91BAE}" srcId="{453976CC-9764-4248-9089-F5BCE1749815}" destId="{80173C21-C9CF-4739-A338-0FBE3BBEB452}" srcOrd="0" destOrd="0" parTransId="{D7151709-3B6E-4F23-9E0D-5C5459ACF7E5}" sibTransId="{EB033CCB-2C88-4919-957E-EAA359F75F49}"/>
    <dgm:cxn modelId="{6BD1FD4D-48D7-4B73-8D46-E3DB5EA2DE65}" srcId="{80173C21-C9CF-4739-A338-0FBE3BBEB452}" destId="{61B430A5-42CC-4B1C-B9C9-F6024E79EDE2}" srcOrd="0" destOrd="0" parTransId="{394ADB66-0C48-45D3-8D4B-9085F863D203}" sibTransId="{E02D4830-6B56-49E5-B305-4097C494889F}"/>
    <dgm:cxn modelId="{6A411F87-0878-48DB-BEBD-DDB64684938F}" srcId="{EF2FCCF4-25AC-4FEE-8B34-09C3B02B484C}" destId="{7FC96466-3930-4ED9-BCC3-FB6AFD4F9A8A}" srcOrd="2" destOrd="0" parTransId="{032D3722-0BAE-4877-A13C-12AD8AD85307}" sibTransId="{15030053-1D1D-4669-8768-48F7C6197C32}"/>
    <dgm:cxn modelId="{9B5A2259-EE4A-4190-8C2A-AC899DBE11CF}" type="presOf" srcId="{93B0F586-6D2C-4075-9A8D-25F8B5F6CDA1}" destId="{711B840A-28E7-4B19-8C7A-EA2EE309CC55}" srcOrd="0" destOrd="0" presId="urn:microsoft.com/office/officeart/2005/8/layout/hierarchy1"/>
    <dgm:cxn modelId="{826FF78B-807A-49CF-B423-0CAF70C1B75B}" srcId="{80173C21-C9CF-4739-A338-0FBE3BBEB452}" destId="{8C9158C6-8BFE-4B0A-87A7-945F6C5EEE07}" srcOrd="4" destOrd="0" parTransId="{93B0F586-6D2C-4075-9A8D-25F8B5F6CDA1}" sibTransId="{FDC9130A-4E2B-4E4A-BDAC-35896393D7E5}"/>
    <dgm:cxn modelId="{A09B77C6-9FB3-421F-9229-51CD9EFF9757}" type="presOf" srcId="{6B9CFBE6-E3D4-4268-A2C0-A0EDDFF534BF}" destId="{059DC607-FBE6-41B2-9D16-71536358F980}" srcOrd="0" destOrd="0" presId="urn:microsoft.com/office/officeart/2005/8/layout/hierarchy1"/>
    <dgm:cxn modelId="{8B9658E4-95DC-4D0D-93EA-EA8675CBFC17}" type="presOf" srcId="{032D3722-0BAE-4877-A13C-12AD8AD85307}" destId="{06BAE34E-7767-4414-951F-4910FB40E198}" srcOrd="0" destOrd="0" presId="urn:microsoft.com/office/officeart/2005/8/layout/hierarchy1"/>
    <dgm:cxn modelId="{94A5C87F-4401-4C8A-87F3-0907EE8D8BDC}" type="presOf" srcId="{7FC96466-3930-4ED9-BCC3-FB6AFD4F9A8A}" destId="{86B1EE9E-8E57-4BDB-A5A1-8424B8033CE1}" srcOrd="0" destOrd="0" presId="urn:microsoft.com/office/officeart/2005/8/layout/hierarchy1"/>
    <dgm:cxn modelId="{64AFAFCA-9050-49E5-917E-A0834867C485}" type="presOf" srcId="{394ADB66-0C48-45D3-8D4B-9085F863D203}" destId="{B1C7AD33-B3F0-4C88-8C81-668E32744C91}" srcOrd="0" destOrd="0" presId="urn:microsoft.com/office/officeart/2005/8/layout/hierarchy1"/>
    <dgm:cxn modelId="{5E7C47E1-EEBF-4F6A-ABFC-274E16073033}" type="presOf" srcId="{61B430A5-42CC-4B1C-B9C9-F6024E79EDE2}" destId="{82F2EB95-B8C8-43A0-93D9-B6B8001C032D}" srcOrd="0" destOrd="0" presId="urn:microsoft.com/office/officeart/2005/8/layout/hierarchy1"/>
    <dgm:cxn modelId="{E6C50759-142D-4331-A05D-603E21A52AD4}" type="presOf" srcId="{C18A4081-F5AA-4463-B717-EF16C5518638}" destId="{D3D6274E-7A53-4535-8DDB-6FEFD9595D6A}" srcOrd="0" destOrd="0" presId="urn:microsoft.com/office/officeart/2005/8/layout/hierarchy1"/>
    <dgm:cxn modelId="{B270FD71-0B5A-43E3-8FF8-D9951D48DAA1}" type="presOf" srcId="{FC1DA52B-F44A-4FF7-803E-19BB16884347}" destId="{834E69E9-8C59-4123-9FE4-C1FFE21FC748}" srcOrd="0" destOrd="0" presId="urn:microsoft.com/office/officeart/2005/8/layout/hierarchy1"/>
    <dgm:cxn modelId="{BB1A342A-D6DC-47CD-8196-149CCA6BA5ED}" type="presParOf" srcId="{72CAF259-D878-48D3-A44A-F9E39B213344}" destId="{F45E8420-866A-405B-9D1B-1263B57C0A38}" srcOrd="0" destOrd="0" presId="urn:microsoft.com/office/officeart/2005/8/layout/hierarchy1"/>
    <dgm:cxn modelId="{1B890A5F-892F-4B3D-A0AA-3F6FEC81A83A}" type="presParOf" srcId="{F45E8420-866A-405B-9D1B-1263B57C0A38}" destId="{31CDD361-E455-440D-AB4D-7E7FC72E90D7}" srcOrd="0" destOrd="0" presId="urn:microsoft.com/office/officeart/2005/8/layout/hierarchy1"/>
    <dgm:cxn modelId="{FF36DED2-0C5B-4A8E-AD0F-4847301DC161}" type="presParOf" srcId="{31CDD361-E455-440D-AB4D-7E7FC72E90D7}" destId="{F0E7BE8B-8451-4A15-A170-6FEBE37A1952}" srcOrd="0" destOrd="0" presId="urn:microsoft.com/office/officeart/2005/8/layout/hierarchy1"/>
    <dgm:cxn modelId="{404E94EC-4317-418D-AF1B-A90CC1EB83B6}" type="presParOf" srcId="{31CDD361-E455-440D-AB4D-7E7FC72E90D7}" destId="{A8932CD3-C990-41C8-BD0B-FD43ECF1E110}" srcOrd="1" destOrd="0" presId="urn:microsoft.com/office/officeart/2005/8/layout/hierarchy1"/>
    <dgm:cxn modelId="{E53456E9-C0C3-4960-9612-F0C537A91DEE}" type="presParOf" srcId="{F45E8420-866A-405B-9D1B-1263B57C0A38}" destId="{04C0477A-ABAF-4416-B4D1-7F65921DC30D}" srcOrd="1" destOrd="0" presId="urn:microsoft.com/office/officeart/2005/8/layout/hierarchy1"/>
    <dgm:cxn modelId="{D89F3431-A3E7-463C-B725-DF60473DEBCB}" type="presParOf" srcId="{04C0477A-ABAF-4416-B4D1-7F65921DC30D}" destId="{B1C7AD33-B3F0-4C88-8C81-668E32744C91}" srcOrd="0" destOrd="0" presId="urn:microsoft.com/office/officeart/2005/8/layout/hierarchy1"/>
    <dgm:cxn modelId="{1C49E842-3B4B-4802-8FC8-E9A81E088699}" type="presParOf" srcId="{04C0477A-ABAF-4416-B4D1-7F65921DC30D}" destId="{97DFC8F6-42EC-4811-84A0-970A00A97D52}" srcOrd="1" destOrd="0" presId="urn:microsoft.com/office/officeart/2005/8/layout/hierarchy1"/>
    <dgm:cxn modelId="{1F79EDA0-645A-4D9D-B410-581E4E7549F1}" type="presParOf" srcId="{97DFC8F6-42EC-4811-84A0-970A00A97D52}" destId="{C671051B-C80B-4534-9E57-D24805BDC686}" srcOrd="0" destOrd="0" presId="urn:microsoft.com/office/officeart/2005/8/layout/hierarchy1"/>
    <dgm:cxn modelId="{72B92585-5D5F-45C5-9B24-B6FCE0578016}" type="presParOf" srcId="{C671051B-C80B-4534-9E57-D24805BDC686}" destId="{30D9B907-CD95-464F-B15F-1F30D3663BB6}" srcOrd="0" destOrd="0" presId="urn:microsoft.com/office/officeart/2005/8/layout/hierarchy1"/>
    <dgm:cxn modelId="{745AC8BE-DF48-4D86-A2BC-409F2A47A998}" type="presParOf" srcId="{C671051B-C80B-4534-9E57-D24805BDC686}" destId="{82F2EB95-B8C8-43A0-93D9-B6B8001C032D}" srcOrd="1" destOrd="0" presId="urn:microsoft.com/office/officeart/2005/8/layout/hierarchy1"/>
    <dgm:cxn modelId="{335A92F2-5BEA-44E6-9575-41D9DF928473}" type="presParOf" srcId="{97DFC8F6-42EC-4811-84A0-970A00A97D52}" destId="{9EE4132B-1218-4599-80CF-2AB65AAAD7B2}" srcOrd="1" destOrd="0" presId="urn:microsoft.com/office/officeart/2005/8/layout/hierarchy1"/>
    <dgm:cxn modelId="{FFF7A174-26A3-496D-A136-3EA62AEF44CA}" type="presParOf" srcId="{04C0477A-ABAF-4416-B4D1-7F65921DC30D}" destId="{834E69E9-8C59-4123-9FE4-C1FFE21FC748}" srcOrd="2" destOrd="0" presId="urn:microsoft.com/office/officeart/2005/8/layout/hierarchy1"/>
    <dgm:cxn modelId="{DB3A380C-6F72-43CB-88A3-CA1CC33CCACD}" type="presParOf" srcId="{04C0477A-ABAF-4416-B4D1-7F65921DC30D}" destId="{FD38F103-77BF-494A-A443-6150AA057750}" srcOrd="3" destOrd="0" presId="urn:microsoft.com/office/officeart/2005/8/layout/hierarchy1"/>
    <dgm:cxn modelId="{4F488353-F2AE-476E-A943-B8BDDA3DD7DE}" type="presParOf" srcId="{FD38F103-77BF-494A-A443-6150AA057750}" destId="{27119E2A-B421-475F-AF94-DA0B51E3E078}" srcOrd="0" destOrd="0" presId="urn:microsoft.com/office/officeart/2005/8/layout/hierarchy1"/>
    <dgm:cxn modelId="{F162AE23-2258-4B7C-9111-7AC39E005068}" type="presParOf" srcId="{27119E2A-B421-475F-AF94-DA0B51E3E078}" destId="{B9EFCAE7-ADA7-45C7-91A2-1B2F162D430D}" srcOrd="0" destOrd="0" presId="urn:microsoft.com/office/officeart/2005/8/layout/hierarchy1"/>
    <dgm:cxn modelId="{0F8B9F1C-A44B-42CE-99D7-1CC2CC2D3755}" type="presParOf" srcId="{27119E2A-B421-475F-AF94-DA0B51E3E078}" destId="{38FD5CC0-7C6F-4BF3-AFA7-B52E421C4356}" srcOrd="1" destOrd="0" presId="urn:microsoft.com/office/officeart/2005/8/layout/hierarchy1"/>
    <dgm:cxn modelId="{C8D11678-054B-40F5-A91A-7F8E2207BF61}" type="presParOf" srcId="{FD38F103-77BF-494A-A443-6150AA057750}" destId="{3B509DD0-668F-4B46-873B-07C1B1FA7A80}" srcOrd="1" destOrd="0" presId="urn:microsoft.com/office/officeart/2005/8/layout/hierarchy1"/>
    <dgm:cxn modelId="{6E888AF7-B642-44FF-9663-319226F598BF}" type="presParOf" srcId="{04C0477A-ABAF-4416-B4D1-7F65921DC30D}" destId="{28801B3C-4A60-49F8-A92C-D57373E5FF4E}" srcOrd="4" destOrd="0" presId="urn:microsoft.com/office/officeart/2005/8/layout/hierarchy1"/>
    <dgm:cxn modelId="{7D5F9B53-C672-41C2-82F9-3B9C7BCCFC32}" type="presParOf" srcId="{04C0477A-ABAF-4416-B4D1-7F65921DC30D}" destId="{52C6A826-E6CD-4D3D-8B69-5F0DA9352DE5}" srcOrd="5" destOrd="0" presId="urn:microsoft.com/office/officeart/2005/8/layout/hierarchy1"/>
    <dgm:cxn modelId="{217D5D85-212B-4B2C-A54F-485C549D30E2}" type="presParOf" srcId="{52C6A826-E6CD-4D3D-8B69-5F0DA9352DE5}" destId="{6A227CD7-8B13-44B9-8B7A-DA8200521510}" srcOrd="0" destOrd="0" presId="urn:microsoft.com/office/officeart/2005/8/layout/hierarchy1"/>
    <dgm:cxn modelId="{463F99C5-5405-4D8D-918E-148FAD52976E}" type="presParOf" srcId="{6A227CD7-8B13-44B9-8B7A-DA8200521510}" destId="{8EC33199-A51E-46D3-8123-D518AB41CEAC}" srcOrd="0" destOrd="0" presId="urn:microsoft.com/office/officeart/2005/8/layout/hierarchy1"/>
    <dgm:cxn modelId="{1D1F9695-462B-4C0A-8D6B-22B08A2DD333}" type="presParOf" srcId="{6A227CD7-8B13-44B9-8B7A-DA8200521510}" destId="{EE98BC8A-0D3E-4230-8D97-BAF94A90E1D3}" srcOrd="1" destOrd="0" presId="urn:microsoft.com/office/officeart/2005/8/layout/hierarchy1"/>
    <dgm:cxn modelId="{0FA4B63F-CB83-41AA-96E5-369023FA5BF0}" type="presParOf" srcId="{52C6A826-E6CD-4D3D-8B69-5F0DA9352DE5}" destId="{D3519484-8418-4681-B0CB-1B07F5BF0617}" srcOrd="1" destOrd="0" presId="urn:microsoft.com/office/officeart/2005/8/layout/hierarchy1"/>
    <dgm:cxn modelId="{DF23F89D-E75E-4E91-8184-B2A27E0E05F8}" type="presParOf" srcId="{D3519484-8418-4681-B0CB-1B07F5BF0617}" destId="{2C60A9C4-2666-4ECB-B921-BEFC3A58B9FC}" srcOrd="0" destOrd="0" presId="urn:microsoft.com/office/officeart/2005/8/layout/hierarchy1"/>
    <dgm:cxn modelId="{A5D4E82B-4738-4D22-9E4C-0D935A6A7526}" type="presParOf" srcId="{D3519484-8418-4681-B0CB-1B07F5BF0617}" destId="{3E3E2D9A-153E-4CA0-A1D2-C85E2BF64382}" srcOrd="1" destOrd="0" presId="urn:microsoft.com/office/officeart/2005/8/layout/hierarchy1"/>
    <dgm:cxn modelId="{C9C3F831-2871-4571-805A-3D06440DE4E7}" type="presParOf" srcId="{3E3E2D9A-153E-4CA0-A1D2-C85E2BF64382}" destId="{2B3AD8F6-48F2-4135-BA91-03D2186B5592}" srcOrd="0" destOrd="0" presId="urn:microsoft.com/office/officeart/2005/8/layout/hierarchy1"/>
    <dgm:cxn modelId="{250E6B91-E10B-47DE-A52C-AD0920EEC0FB}" type="presParOf" srcId="{2B3AD8F6-48F2-4135-BA91-03D2186B5592}" destId="{D1075DE7-C98B-43C2-9C4B-472D4D5C39CC}" srcOrd="0" destOrd="0" presId="urn:microsoft.com/office/officeart/2005/8/layout/hierarchy1"/>
    <dgm:cxn modelId="{93A9E451-24B5-41A2-A118-53D2D1DF5112}" type="presParOf" srcId="{2B3AD8F6-48F2-4135-BA91-03D2186B5592}" destId="{71C7353B-9A2B-4A80-BEAE-110B4EA16BEF}" srcOrd="1" destOrd="0" presId="urn:microsoft.com/office/officeart/2005/8/layout/hierarchy1"/>
    <dgm:cxn modelId="{F309EF14-B4E9-4B84-9A87-BF60C9FD0F25}" type="presParOf" srcId="{3E3E2D9A-153E-4CA0-A1D2-C85E2BF64382}" destId="{E97BA19B-DBF7-45FA-ADD8-81D94422FED6}" srcOrd="1" destOrd="0" presId="urn:microsoft.com/office/officeart/2005/8/layout/hierarchy1"/>
    <dgm:cxn modelId="{222666A8-41D1-473E-9C64-1879054D424A}" type="presParOf" srcId="{D3519484-8418-4681-B0CB-1B07F5BF0617}" destId="{D3D6274E-7A53-4535-8DDB-6FEFD9595D6A}" srcOrd="2" destOrd="0" presId="urn:microsoft.com/office/officeart/2005/8/layout/hierarchy1"/>
    <dgm:cxn modelId="{048579EA-3ABE-467A-BD5D-DFCB1CE8F40F}" type="presParOf" srcId="{D3519484-8418-4681-B0CB-1B07F5BF0617}" destId="{A3DB5066-E0CB-40CC-9F6E-BEA2AFBEBE0E}" srcOrd="3" destOrd="0" presId="urn:microsoft.com/office/officeart/2005/8/layout/hierarchy1"/>
    <dgm:cxn modelId="{DAE2EB1A-E6CE-4178-80FF-C0BA2F1ECF02}" type="presParOf" srcId="{A3DB5066-E0CB-40CC-9F6E-BEA2AFBEBE0E}" destId="{7139797D-92E8-4916-9845-E0AFD1AD1044}" srcOrd="0" destOrd="0" presId="urn:microsoft.com/office/officeart/2005/8/layout/hierarchy1"/>
    <dgm:cxn modelId="{C92CF91A-3545-4899-922C-46F87A10C42A}" type="presParOf" srcId="{7139797D-92E8-4916-9845-E0AFD1AD1044}" destId="{7EA3BF8F-283A-4488-9B12-4C5EBBB54C94}" srcOrd="0" destOrd="0" presId="urn:microsoft.com/office/officeart/2005/8/layout/hierarchy1"/>
    <dgm:cxn modelId="{755E5942-1ECD-400B-916B-7AED2FAC9224}" type="presParOf" srcId="{7139797D-92E8-4916-9845-E0AFD1AD1044}" destId="{059DC607-FBE6-41B2-9D16-71536358F980}" srcOrd="1" destOrd="0" presId="urn:microsoft.com/office/officeart/2005/8/layout/hierarchy1"/>
    <dgm:cxn modelId="{B900D5CA-B9AB-43AA-8CF0-1931539B2031}" type="presParOf" srcId="{A3DB5066-E0CB-40CC-9F6E-BEA2AFBEBE0E}" destId="{79A9525B-8E91-491C-B758-C33D27C4ECA6}" srcOrd="1" destOrd="0" presId="urn:microsoft.com/office/officeart/2005/8/layout/hierarchy1"/>
    <dgm:cxn modelId="{04D8F5B9-0FB5-4519-8D24-3FFFA6FDB0D7}" type="presParOf" srcId="{D3519484-8418-4681-B0CB-1B07F5BF0617}" destId="{06BAE34E-7767-4414-951F-4910FB40E198}" srcOrd="4" destOrd="0" presId="urn:microsoft.com/office/officeart/2005/8/layout/hierarchy1"/>
    <dgm:cxn modelId="{DC6000EB-B77D-4777-9CF8-430B57BF6D15}" type="presParOf" srcId="{D3519484-8418-4681-B0CB-1B07F5BF0617}" destId="{E88A685A-1A53-4BBB-8D90-9EA5B28AC334}" srcOrd="5" destOrd="0" presId="urn:microsoft.com/office/officeart/2005/8/layout/hierarchy1"/>
    <dgm:cxn modelId="{D8E5E925-5CA0-48D8-A211-CB9BD9F6E0FE}" type="presParOf" srcId="{E88A685A-1A53-4BBB-8D90-9EA5B28AC334}" destId="{D8721F69-A605-4786-8403-041A1ED081CA}" srcOrd="0" destOrd="0" presId="urn:microsoft.com/office/officeart/2005/8/layout/hierarchy1"/>
    <dgm:cxn modelId="{B4FE227B-B629-47C7-B253-FBF4A08DDF83}" type="presParOf" srcId="{D8721F69-A605-4786-8403-041A1ED081CA}" destId="{16079577-A354-4200-BFC0-0317D576280B}" srcOrd="0" destOrd="0" presId="urn:microsoft.com/office/officeart/2005/8/layout/hierarchy1"/>
    <dgm:cxn modelId="{553BE57A-2A0A-4981-8337-3F8D699675A6}" type="presParOf" srcId="{D8721F69-A605-4786-8403-041A1ED081CA}" destId="{86B1EE9E-8E57-4BDB-A5A1-8424B8033CE1}" srcOrd="1" destOrd="0" presId="urn:microsoft.com/office/officeart/2005/8/layout/hierarchy1"/>
    <dgm:cxn modelId="{7B751B18-8854-4443-87F5-B937FEF5B94B}" type="presParOf" srcId="{E88A685A-1A53-4BBB-8D90-9EA5B28AC334}" destId="{592322CD-DD10-4E04-93CB-DA384A03E959}" srcOrd="1" destOrd="0" presId="urn:microsoft.com/office/officeart/2005/8/layout/hierarchy1"/>
    <dgm:cxn modelId="{8D835955-D806-4EB0-9D6E-993C98AF26C2}" type="presParOf" srcId="{04C0477A-ABAF-4416-B4D1-7F65921DC30D}" destId="{4FF74024-DA40-494B-9CFD-200A9FB8E043}" srcOrd="6" destOrd="0" presId="urn:microsoft.com/office/officeart/2005/8/layout/hierarchy1"/>
    <dgm:cxn modelId="{9912C382-22AC-4915-B643-E9517109C58C}" type="presParOf" srcId="{04C0477A-ABAF-4416-B4D1-7F65921DC30D}" destId="{ADA35E1C-7524-4E04-A3C8-D503EDB753D3}" srcOrd="7" destOrd="0" presId="urn:microsoft.com/office/officeart/2005/8/layout/hierarchy1"/>
    <dgm:cxn modelId="{312C82AC-39F8-4970-A2D3-8EDFC53B7F7F}" type="presParOf" srcId="{ADA35E1C-7524-4E04-A3C8-D503EDB753D3}" destId="{8B434672-55CF-4B57-AA07-56B1BAC61F2E}" srcOrd="0" destOrd="0" presId="urn:microsoft.com/office/officeart/2005/8/layout/hierarchy1"/>
    <dgm:cxn modelId="{FDB78DD3-1927-4DC6-AF90-F5DB6A74A6B1}" type="presParOf" srcId="{8B434672-55CF-4B57-AA07-56B1BAC61F2E}" destId="{75D79646-877D-43FA-A157-0A998AF49372}" srcOrd="0" destOrd="0" presId="urn:microsoft.com/office/officeart/2005/8/layout/hierarchy1"/>
    <dgm:cxn modelId="{4A8668B4-6864-4693-A0AF-6B6938A1EDFE}" type="presParOf" srcId="{8B434672-55CF-4B57-AA07-56B1BAC61F2E}" destId="{93DDCB5F-BDD2-45D4-95F1-590D049E368D}" srcOrd="1" destOrd="0" presId="urn:microsoft.com/office/officeart/2005/8/layout/hierarchy1"/>
    <dgm:cxn modelId="{D26BC723-82FE-4061-AE0A-B087FB8E3180}" type="presParOf" srcId="{ADA35E1C-7524-4E04-A3C8-D503EDB753D3}" destId="{296D4B3A-3B85-4CEB-B0E9-E65AD886F895}" srcOrd="1" destOrd="0" presId="urn:microsoft.com/office/officeart/2005/8/layout/hierarchy1"/>
    <dgm:cxn modelId="{6CFFF56C-F738-40AE-B653-00A503CB548D}" type="presParOf" srcId="{04C0477A-ABAF-4416-B4D1-7F65921DC30D}" destId="{711B840A-28E7-4B19-8C7A-EA2EE309CC55}" srcOrd="8" destOrd="0" presId="urn:microsoft.com/office/officeart/2005/8/layout/hierarchy1"/>
    <dgm:cxn modelId="{B0E17610-9EB9-48FF-8DEF-38068B595B4F}" type="presParOf" srcId="{04C0477A-ABAF-4416-B4D1-7F65921DC30D}" destId="{C6B22E3B-8CBA-4A2C-ABE1-AB5E93EF623D}" srcOrd="9" destOrd="0" presId="urn:microsoft.com/office/officeart/2005/8/layout/hierarchy1"/>
    <dgm:cxn modelId="{1B068CE7-01FD-41A1-953E-48BBC87FBA54}" type="presParOf" srcId="{C6B22E3B-8CBA-4A2C-ABE1-AB5E93EF623D}" destId="{BCAD81D9-F644-4E62-9063-A99291ED8500}" srcOrd="0" destOrd="0" presId="urn:microsoft.com/office/officeart/2005/8/layout/hierarchy1"/>
    <dgm:cxn modelId="{92C4B400-84BC-4CE2-B151-3060920516A6}" type="presParOf" srcId="{BCAD81D9-F644-4E62-9063-A99291ED8500}" destId="{67CA624D-23AF-4922-BB7F-B642E0F7379A}" srcOrd="0" destOrd="0" presId="urn:microsoft.com/office/officeart/2005/8/layout/hierarchy1"/>
    <dgm:cxn modelId="{0E67AA56-9B9F-4D0F-9817-1754CD4EFB67}" type="presParOf" srcId="{BCAD81D9-F644-4E62-9063-A99291ED8500}" destId="{FBFD6B33-F6DD-427F-AA45-5017AB5BE034}" srcOrd="1" destOrd="0" presId="urn:microsoft.com/office/officeart/2005/8/layout/hierarchy1"/>
    <dgm:cxn modelId="{8D3D6CD8-8FD8-414F-80EF-557A1F8D2C95}" type="presParOf" srcId="{C6B22E3B-8CBA-4A2C-ABE1-AB5E93EF623D}" destId="{5659157A-C42F-4AE9-8471-6FB9DBDC12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840A-28E7-4B19-8C7A-EA2EE309CC55}">
      <dsp:nvSpPr>
        <dsp:cNvPr id="0" name=""/>
        <dsp:cNvSpPr/>
      </dsp:nvSpPr>
      <dsp:spPr>
        <a:xfrm>
          <a:off x="4382074" y="1697003"/>
          <a:ext cx="3635415" cy="432531"/>
        </a:xfrm>
        <a:custGeom>
          <a:avLst/>
          <a:gdLst/>
          <a:ahLst/>
          <a:cxnLst/>
          <a:rect l="0" t="0" r="0" b="0"/>
          <a:pathLst>
            <a:path>
              <a:moveTo>
                <a:pt x="0" y="0"/>
              </a:moveTo>
              <a:lnTo>
                <a:pt x="0" y="294757"/>
              </a:lnTo>
              <a:lnTo>
                <a:pt x="3635415" y="294757"/>
              </a:lnTo>
              <a:lnTo>
                <a:pt x="3635415" y="432531"/>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74024-DA40-494B-9CFD-200A9FB8E043}">
      <dsp:nvSpPr>
        <dsp:cNvPr id="0" name=""/>
        <dsp:cNvSpPr/>
      </dsp:nvSpPr>
      <dsp:spPr>
        <a:xfrm>
          <a:off x="4382074" y="1697003"/>
          <a:ext cx="1817707" cy="432531"/>
        </a:xfrm>
        <a:custGeom>
          <a:avLst/>
          <a:gdLst/>
          <a:ahLst/>
          <a:cxnLst/>
          <a:rect l="0" t="0" r="0" b="0"/>
          <a:pathLst>
            <a:path>
              <a:moveTo>
                <a:pt x="0" y="0"/>
              </a:moveTo>
              <a:lnTo>
                <a:pt x="0" y="294757"/>
              </a:lnTo>
              <a:lnTo>
                <a:pt x="1817707" y="294757"/>
              </a:lnTo>
              <a:lnTo>
                <a:pt x="1817707" y="432531"/>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BAE34E-7767-4414-951F-4910FB40E198}">
      <dsp:nvSpPr>
        <dsp:cNvPr id="0" name=""/>
        <dsp:cNvSpPr/>
      </dsp:nvSpPr>
      <dsp:spPr>
        <a:xfrm>
          <a:off x="4382074" y="3073917"/>
          <a:ext cx="1817707" cy="432531"/>
        </a:xfrm>
        <a:custGeom>
          <a:avLst/>
          <a:gdLst/>
          <a:ahLst/>
          <a:cxnLst/>
          <a:rect l="0" t="0" r="0" b="0"/>
          <a:pathLst>
            <a:path>
              <a:moveTo>
                <a:pt x="0" y="0"/>
              </a:moveTo>
              <a:lnTo>
                <a:pt x="0" y="294757"/>
              </a:lnTo>
              <a:lnTo>
                <a:pt x="1817707" y="294757"/>
              </a:lnTo>
              <a:lnTo>
                <a:pt x="1817707" y="432531"/>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6274E-7A53-4535-8DDB-6FEFD9595D6A}">
      <dsp:nvSpPr>
        <dsp:cNvPr id="0" name=""/>
        <dsp:cNvSpPr/>
      </dsp:nvSpPr>
      <dsp:spPr>
        <a:xfrm>
          <a:off x="4336354" y="3073917"/>
          <a:ext cx="91440" cy="432531"/>
        </a:xfrm>
        <a:custGeom>
          <a:avLst/>
          <a:gdLst/>
          <a:ahLst/>
          <a:cxnLst/>
          <a:rect l="0" t="0" r="0" b="0"/>
          <a:pathLst>
            <a:path>
              <a:moveTo>
                <a:pt x="45720" y="0"/>
              </a:moveTo>
              <a:lnTo>
                <a:pt x="45720" y="432531"/>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0A9C4-2666-4ECB-B921-BEFC3A58B9FC}">
      <dsp:nvSpPr>
        <dsp:cNvPr id="0" name=""/>
        <dsp:cNvSpPr/>
      </dsp:nvSpPr>
      <dsp:spPr>
        <a:xfrm>
          <a:off x="2564367" y="3073917"/>
          <a:ext cx="1817707" cy="432531"/>
        </a:xfrm>
        <a:custGeom>
          <a:avLst/>
          <a:gdLst/>
          <a:ahLst/>
          <a:cxnLst/>
          <a:rect l="0" t="0" r="0" b="0"/>
          <a:pathLst>
            <a:path>
              <a:moveTo>
                <a:pt x="1817707" y="0"/>
              </a:moveTo>
              <a:lnTo>
                <a:pt x="1817707" y="294757"/>
              </a:lnTo>
              <a:lnTo>
                <a:pt x="0" y="294757"/>
              </a:lnTo>
              <a:lnTo>
                <a:pt x="0" y="432531"/>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01B3C-4A60-49F8-A92C-D57373E5FF4E}">
      <dsp:nvSpPr>
        <dsp:cNvPr id="0" name=""/>
        <dsp:cNvSpPr/>
      </dsp:nvSpPr>
      <dsp:spPr>
        <a:xfrm>
          <a:off x="4336354" y="1697003"/>
          <a:ext cx="91440" cy="432531"/>
        </a:xfrm>
        <a:custGeom>
          <a:avLst/>
          <a:gdLst/>
          <a:ahLst/>
          <a:cxnLst/>
          <a:rect l="0" t="0" r="0" b="0"/>
          <a:pathLst>
            <a:path>
              <a:moveTo>
                <a:pt x="45720" y="0"/>
              </a:moveTo>
              <a:lnTo>
                <a:pt x="45720" y="432531"/>
              </a:lnTo>
            </a:path>
          </a:pathLst>
        </a:custGeom>
        <a:noFill/>
        <a:ln w="10795"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834E69E9-8C59-4123-9FE4-C1FFE21FC748}">
      <dsp:nvSpPr>
        <dsp:cNvPr id="0" name=""/>
        <dsp:cNvSpPr/>
      </dsp:nvSpPr>
      <dsp:spPr>
        <a:xfrm>
          <a:off x="2564367" y="1697003"/>
          <a:ext cx="1817707" cy="432531"/>
        </a:xfrm>
        <a:custGeom>
          <a:avLst/>
          <a:gdLst/>
          <a:ahLst/>
          <a:cxnLst/>
          <a:rect l="0" t="0" r="0" b="0"/>
          <a:pathLst>
            <a:path>
              <a:moveTo>
                <a:pt x="1817707" y="0"/>
              </a:moveTo>
              <a:lnTo>
                <a:pt x="1817707" y="294757"/>
              </a:lnTo>
              <a:lnTo>
                <a:pt x="0" y="294757"/>
              </a:lnTo>
              <a:lnTo>
                <a:pt x="0" y="432531"/>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7AD33-B3F0-4C88-8C81-668E32744C91}">
      <dsp:nvSpPr>
        <dsp:cNvPr id="0" name=""/>
        <dsp:cNvSpPr/>
      </dsp:nvSpPr>
      <dsp:spPr>
        <a:xfrm>
          <a:off x="746659" y="1697003"/>
          <a:ext cx="3635415" cy="432531"/>
        </a:xfrm>
        <a:custGeom>
          <a:avLst/>
          <a:gdLst/>
          <a:ahLst/>
          <a:cxnLst/>
          <a:rect l="0" t="0" r="0" b="0"/>
          <a:pathLst>
            <a:path>
              <a:moveTo>
                <a:pt x="3635415" y="0"/>
              </a:moveTo>
              <a:lnTo>
                <a:pt x="3635415" y="294757"/>
              </a:lnTo>
              <a:lnTo>
                <a:pt x="0" y="294757"/>
              </a:lnTo>
              <a:lnTo>
                <a:pt x="0" y="432531"/>
              </a:lnTo>
            </a:path>
          </a:pathLst>
        </a:custGeom>
        <a:noFill/>
        <a:ln w="10795"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F0E7BE8B-8451-4A15-A170-6FEBE37A1952}">
      <dsp:nvSpPr>
        <dsp:cNvPr id="0" name=""/>
        <dsp:cNvSpPr/>
      </dsp:nvSpPr>
      <dsp:spPr>
        <a:xfrm>
          <a:off x="3638467" y="752622"/>
          <a:ext cx="1487215" cy="944381"/>
        </a:xfrm>
        <a:prstGeom prst="roundRect">
          <a:avLst>
            <a:gd name="adj" fmla="val 10000"/>
          </a:avLst>
        </a:prstGeom>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A8932CD3-C990-41C8-BD0B-FD43ECF1E110}">
      <dsp:nvSpPr>
        <dsp:cNvPr id="0" name=""/>
        <dsp:cNvSpPr/>
      </dsp:nvSpPr>
      <dsp:spPr>
        <a:xfrm>
          <a:off x="3803713" y="909606"/>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bg2">
              <a:lumMod val="5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Measurable Skill Gain</a:t>
          </a:r>
          <a:endParaRPr lang="en-US" sz="1400" kern="1200" dirty="0"/>
        </a:p>
      </dsp:txBody>
      <dsp:txXfrm>
        <a:off x="3831373" y="937266"/>
        <a:ext cx="1431895" cy="889061"/>
      </dsp:txXfrm>
    </dsp:sp>
    <dsp:sp modelId="{30D9B907-CD95-464F-B15F-1F30D3663BB6}">
      <dsp:nvSpPr>
        <dsp:cNvPr id="0" name=""/>
        <dsp:cNvSpPr/>
      </dsp:nvSpPr>
      <dsp:spPr>
        <a:xfrm>
          <a:off x="3052" y="2129535"/>
          <a:ext cx="1487215" cy="944381"/>
        </a:xfrm>
        <a:prstGeom prst="roundRect">
          <a:avLst>
            <a:gd name="adj" fmla="val 10000"/>
          </a:avLst>
        </a:prstGeom>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82F2EB95-B8C8-43A0-93D9-B6B8001C032D}">
      <dsp:nvSpPr>
        <dsp:cNvPr id="0" name=""/>
        <dsp:cNvSpPr/>
      </dsp:nvSpPr>
      <dsp:spPr>
        <a:xfrm>
          <a:off x="168298"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bg2">
              <a:lumMod val="5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Secondary Diploma/ Equivalent</a:t>
          </a:r>
          <a:endParaRPr lang="en-US" sz="1400" kern="1200" dirty="0"/>
        </a:p>
      </dsp:txBody>
      <dsp:txXfrm>
        <a:off x="195958" y="2314179"/>
        <a:ext cx="1431895" cy="889061"/>
      </dsp:txXfrm>
    </dsp:sp>
    <dsp:sp modelId="{B9EFCAE7-ADA7-45C7-91A2-1B2F162D430D}">
      <dsp:nvSpPr>
        <dsp:cNvPr id="0" name=""/>
        <dsp:cNvSpPr/>
      </dsp:nvSpPr>
      <dsp:spPr>
        <a:xfrm>
          <a:off x="1820759" y="2129535"/>
          <a:ext cx="1487215" cy="944381"/>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38FD5CC0-7C6F-4BF3-AFA7-B52E421C4356}">
      <dsp:nvSpPr>
        <dsp:cNvPr id="0" name=""/>
        <dsp:cNvSpPr/>
      </dsp:nvSpPr>
      <dsp:spPr>
        <a:xfrm>
          <a:off x="1986005"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Secondary or Post-Secondary Transcript</a:t>
          </a:r>
          <a:endParaRPr lang="en-US" sz="1400" kern="1200" dirty="0"/>
        </a:p>
      </dsp:txBody>
      <dsp:txXfrm>
        <a:off x="2013665" y="2314179"/>
        <a:ext cx="1431895" cy="889061"/>
      </dsp:txXfrm>
    </dsp:sp>
    <dsp:sp modelId="{8EC33199-A51E-46D3-8123-D518AB41CEAC}">
      <dsp:nvSpPr>
        <dsp:cNvPr id="0" name=""/>
        <dsp:cNvSpPr/>
      </dsp:nvSpPr>
      <dsp:spPr>
        <a:xfrm>
          <a:off x="3638467" y="2129535"/>
          <a:ext cx="1487215" cy="944381"/>
        </a:xfrm>
        <a:prstGeom prst="roundRect">
          <a:avLst>
            <a:gd name="adj" fmla="val 10000"/>
          </a:avLst>
        </a:prstGeom>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E98BC8A-0D3E-4230-8D97-BAF94A90E1D3}">
      <dsp:nvSpPr>
        <dsp:cNvPr id="0" name=""/>
        <dsp:cNvSpPr/>
      </dsp:nvSpPr>
      <dsp:spPr>
        <a:xfrm>
          <a:off x="3803713"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rgbClr val="00B0F0"/>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Educational Functioning Level Gain</a:t>
          </a:r>
          <a:endParaRPr lang="en-US" sz="1400" kern="1200" dirty="0"/>
        </a:p>
      </dsp:txBody>
      <dsp:txXfrm>
        <a:off x="3831373" y="2314179"/>
        <a:ext cx="1431895" cy="889061"/>
      </dsp:txXfrm>
    </dsp:sp>
    <dsp:sp modelId="{D1075DE7-C98B-43C2-9C4B-472D4D5C39CC}">
      <dsp:nvSpPr>
        <dsp:cNvPr id="0" name=""/>
        <dsp:cNvSpPr/>
      </dsp:nvSpPr>
      <dsp:spPr>
        <a:xfrm>
          <a:off x="1820759" y="3506449"/>
          <a:ext cx="1487215" cy="944381"/>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71C7353B-9A2B-4A80-BEAE-110B4EA16BEF}">
      <dsp:nvSpPr>
        <dsp:cNvPr id="0" name=""/>
        <dsp:cNvSpPr/>
      </dsp:nvSpPr>
      <dsp:spPr>
        <a:xfrm>
          <a:off x="1986005" y="3663433"/>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Pre-Post Test</a:t>
          </a:r>
          <a:endParaRPr lang="en-US" sz="1400" kern="1200" dirty="0"/>
        </a:p>
      </dsp:txBody>
      <dsp:txXfrm>
        <a:off x="2013665" y="3691093"/>
        <a:ext cx="1431895" cy="889061"/>
      </dsp:txXfrm>
    </dsp:sp>
    <dsp:sp modelId="{7EA3BF8F-283A-4488-9B12-4C5EBBB54C94}">
      <dsp:nvSpPr>
        <dsp:cNvPr id="0" name=""/>
        <dsp:cNvSpPr/>
      </dsp:nvSpPr>
      <dsp:spPr>
        <a:xfrm>
          <a:off x="3638467" y="3506449"/>
          <a:ext cx="1487215" cy="944381"/>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059DC607-FBE6-41B2-9D16-71536358F980}">
      <dsp:nvSpPr>
        <dsp:cNvPr id="0" name=""/>
        <dsp:cNvSpPr/>
      </dsp:nvSpPr>
      <dsp:spPr>
        <a:xfrm>
          <a:off x="3803713" y="3663433"/>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Completion of Carnegie Units</a:t>
          </a:r>
          <a:endParaRPr lang="en-US" sz="1400" kern="1200" dirty="0"/>
        </a:p>
      </dsp:txBody>
      <dsp:txXfrm>
        <a:off x="3831373" y="3691093"/>
        <a:ext cx="1431895" cy="889061"/>
      </dsp:txXfrm>
    </dsp:sp>
    <dsp:sp modelId="{16079577-A354-4200-BFC0-0317D576280B}">
      <dsp:nvSpPr>
        <dsp:cNvPr id="0" name=""/>
        <dsp:cNvSpPr/>
      </dsp:nvSpPr>
      <dsp:spPr>
        <a:xfrm>
          <a:off x="5456174" y="3506449"/>
          <a:ext cx="1487215" cy="944381"/>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86B1EE9E-8E57-4BDB-A5A1-8424B8033CE1}">
      <dsp:nvSpPr>
        <dsp:cNvPr id="0" name=""/>
        <dsp:cNvSpPr/>
      </dsp:nvSpPr>
      <dsp:spPr>
        <a:xfrm>
          <a:off x="5621421" y="3663433"/>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Program Exit + Entry into Postsecondary Education</a:t>
          </a:r>
          <a:endParaRPr lang="en-US" sz="1400" kern="1200" dirty="0"/>
        </a:p>
      </dsp:txBody>
      <dsp:txXfrm>
        <a:off x="5649081" y="3691093"/>
        <a:ext cx="1431895" cy="889061"/>
      </dsp:txXfrm>
    </dsp:sp>
    <dsp:sp modelId="{75D79646-877D-43FA-A157-0A998AF49372}">
      <dsp:nvSpPr>
        <dsp:cNvPr id="0" name=""/>
        <dsp:cNvSpPr/>
      </dsp:nvSpPr>
      <dsp:spPr>
        <a:xfrm>
          <a:off x="5456174" y="2129535"/>
          <a:ext cx="1487215" cy="944381"/>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93DDCB5F-BDD2-45D4-95F1-590D049E368D}">
      <dsp:nvSpPr>
        <dsp:cNvPr id="0" name=""/>
        <dsp:cNvSpPr/>
      </dsp:nvSpPr>
      <dsp:spPr>
        <a:xfrm>
          <a:off x="5621421"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Progress toward Milestones</a:t>
          </a:r>
          <a:endParaRPr lang="en-US" sz="1400" kern="1200" dirty="0"/>
        </a:p>
      </dsp:txBody>
      <dsp:txXfrm>
        <a:off x="5649081" y="2314179"/>
        <a:ext cx="1431895" cy="889061"/>
      </dsp:txXfrm>
    </dsp:sp>
    <dsp:sp modelId="{67CA624D-23AF-4922-BB7F-B642E0F7379A}">
      <dsp:nvSpPr>
        <dsp:cNvPr id="0" name=""/>
        <dsp:cNvSpPr/>
      </dsp:nvSpPr>
      <dsp:spPr>
        <a:xfrm>
          <a:off x="7273882" y="2129535"/>
          <a:ext cx="1487215" cy="944381"/>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FBFD6B33-F6DD-427F-AA45-5017AB5BE034}">
      <dsp:nvSpPr>
        <dsp:cNvPr id="0" name=""/>
        <dsp:cNvSpPr/>
      </dsp:nvSpPr>
      <dsp:spPr>
        <a:xfrm>
          <a:off x="7439128"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Passing Technical / Occupational Knowledge Based Exam </a:t>
          </a:r>
          <a:endParaRPr lang="en-US" sz="1400" kern="1200" dirty="0"/>
        </a:p>
      </dsp:txBody>
      <dsp:txXfrm>
        <a:off x="7466788" y="2314179"/>
        <a:ext cx="1431895" cy="889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840A-28E7-4B19-8C7A-EA2EE309CC55}">
      <dsp:nvSpPr>
        <dsp:cNvPr id="0" name=""/>
        <dsp:cNvSpPr/>
      </dsp:nvSpPr>
      <dsp:spPr>
        <a:xfrm>
          <a:off x="4382074" y="1697003"/>
          <a:ext cx="3635415" cy="432531"/>
        </a:xfrm>
        <a:custGeom>
          <a:avLst/>
          <a:gdLst/>
          <a:ahLst/>
          <a:cxnLst/>
          <a:rect l="0" t="0" r="0" b="0"/>
          <a:pathLst>
            <a:path>
              <a:moveTo>
                <a:pt x="0" y="0"/>
              </a:moveTo>
              <a:lnTo>
                <a:pt x="0" y="294757"/>
              </a:lnTo>
              <a:lnTo>
                <a:pt x="3635415" y="294757"/>
              </a:lnTo>
              <a:lnTo>
                <a:pt x="3635415" y="432531"/>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74024-DA40-494B-9CFD-200A9FB8E043}">
      <dsp:nvSpPr>
        <dsp:cNvPr id="0" name=""/>
        <dsp:cNvSpPr/>
      </dsp:nvSpPr>
      <dsp:spPr>
        <a:xfrm>
          <a:off x="4382074" y="1697003"/>
          <a:ext cx="1817707" cy="432531"/>
        </a:xfrm>
        <a:custGeom>
          <a:avLst/>
          <a:gdLst/>
          <a:ahLst/>
          <a:cxnLst/>
          <a:rect l="0" t="0" r="0" b="0"/>
          <a:pathLst>
            <a:path>
              <a:moveTo>
                <a:pt x="0" y="0"/>
              </a:moveTo>
              <a:lnTo>
                <a:pt x="0" y="294757"/>
              </a:lnTo>
              <a:lnTo>
                <a:pt x="1817707" y="294757"/>
              </a:lnTo>
              <a:lnTo>
                <a:pt x="1817707" y="432531"/>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BAE34E-7767-4414-951F-4910FB40E198}">
      <dsp:nvSpPr>
        <dsp:cNvPr id="0" name=""/>
        <dsp:cNvSpPr/>
      </dsp:nvSpPr>
      <dsp:spPr>
        <a:xfrm>
          <a:off x="4382074" y="3073917"/>
          <a:ext cx="1817707" cy="432531"/>
        </a:xfrm>
        <a:custGeom>
          <a:avLst/>
          <a:gdLst/>
          <a:ahLst/>
          <a:cxnLst/>
          <a:rect l="0" t="0" r="0" b="0"/>
          <a:pathLst>
            <a:path>
              <a:moveTo>
                <a:pt x="0" y="0"/>
              </a:moveTo>
              <a:lnTo>
                <a:pt x="0" y="294757"/>
              </a:lnTo>
              <a:lnTo>
                <a:pt x="1817707" y="294757"/>
              </a:lnTo>
              <a:lnTo>
                <a:pt x="1817707" y="432531"/>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6274E-7A53-4535-8DDB-6FEFD9595D6A}">
      <dsp:nvSpPr>
        <dsp:cNvPr id="0" name=""/>
        <dsp:cNvSpPr/>
      </dsp:nvSpPr>
      <dsp:spPr>
        <a:xfrm>
          <a:off x="4336354" y="3073917"/>
          <a:ext cx="91440" cy="432531"/>
        </a:xfrm>
        <a:custGeom>
          <a:avLst/>
          <a:gdLst/>
          <a:ahLst/>
          <a:cxnLst/>
          <a:rect l="0" t="0" r="0" b="0"/>
          <a:pathLst>
            <a:path>
              <a:moveTo>
                <a:pt x="45720" y="0"/>
              </a:moveTo>
              <a:lnTo>
                <a:pt x="45720" y="432531"/>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0A9C4-2666-4ECB-B921-BEFC3A58B9FC}">
      <dsp:nvSpPr>
        <dsp:cNvPr id="0" name=""/>
        <dsp:cNvSpPr/>
      </dsp:nvSpPr>
      <dsp:spPr>
        <a:xfrm>
          <a:off x="2564367" y="3073917"/>
          <a:ext cx="1817707" cy="432531"/>
        </a:xfrm>
        <a:custGeom>
          <a:avLst/>
          <a:gdLst/>
          <a:ahLst/>
          <a:cxnLst/>
          <a:rect l="0" t="0" r="0" b="0"/>
          <a:pathLst>
            <a:path>
              <a:moveTo>
                <a:pt x="1817707" y="0"/>
              </a:moveTo>
              <a:lnTo>
                <a:pt x="1817707" y="294757"/>
              </a:lnTo>
              <a:lnTo>
                <a:pt x="0" y="294757"/>
              </a:lnTo>
              <a:lnTo>
                <a:pt x="0" y="432531"/>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01B3C-4A60-49F8-A92C-D57373E5FF4E}">
      <dsp:nvSpPr>
        <dsp:cNvPr id="0" name=""/>
        <dsp:cNvSpPr/>
      </dsp:nvSpPr>
      <dsp:spPr>
        <a:xfrm>
          <a:off x="4336354" y="1697003"/>
          <a:ext cx="91440" cy="432531"/>
        </a:xfrm>
        <a:custGeom>
          <a:avLst/>
          <a:gdLst/>
          <a:ahLst/>
          <a:cxnLst/>
          <a:rect l="0" t="0" r="0" b="0"/>
          <a:pathLst>
            <a:path>
              <a:moveTo>
                <a:pt x="45720" y="0"/>
              </a:moveTo>
              <a:lnTo>
                <a:pt x="45720" y="432531"/>
              </a:lnTo>
            </a:path>
          </a:pathLst>
        </a:custGeom>
        <a:noFill/>
        <a:ln w="10795"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834E69E9-8C59-4123-9FE4-C1FFE21FC748}">
      <dsp:nvSpPr>
        <dsp:cNvPr id="0" name=""/>
        <dsp:cNvSpPr/>
      </dsp:nvSpPr>
      <dsp:spPr>
        <a:xfrm>
          <a:off x="2564367" y="1697003"/>
          <a:ext cx="1817707" cy="432531"/>
        </a:xfrm>
        <a:custGeom>
          <a:avLst/>
          <a:gdLst/>
          <a:ahLst/>
          <a:cxnLst/>
          <a:rect l="0" t="0" r="0" b="0"/>
          <a:pathLst>
            <a:path>
              <a:moveTo>
                <a:pt x="1817707" y="0"/>
              </a:moveTo>
              <a:lnTo>
                <a:pt x="1817707" y="294757"/>
              </a:lnTo>
              <a:lnTo>
                <a:pt x="0" y="294757"/>
              </a:lnTo>
              <a:lnTo>
                <a:pt x="0" y="432531"/>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7AD33-B3F0-4C88-8C81-668E32744C91}">
      <dsp:nvSpPr>
        <dsp:cNvPr id="0" name=""/>
        <dsp:cNvSpPr/>
      </dsp:nvSpPr>
      <dsp:spPr>
        <a:xfrm>
          <a:off x="746659" y="1697003"/>
          <a:ext cx="3635415" cy="432531"/>
        </a:xfrm>
        <a:custGeom>
          <a:avLst/>
          <a:gdLst/>
          <a:ahLst/>
          <a:cxnLst/>
          <a:rect l="0" t="0" r="0" b="0"/>
          <a:pathLst>
            <a:path>
              <a:moveTo>
                <a:pt x="3635415" y="0"/>
              </a:moveTo>
              <a:lnTo>
                <a:pt x="3635415" y="294757"/>
              </a:lnTo>
              <a:lnTo>
                <a:pt x="0" y="294757"/>
              </a:lnTo>
              <a:lnTo>
                <a:pt x="0" y="432531"/>
              </a:lnTo>
            </a:path>
          </a:pathLst>
        </a:custGeom>
        <a:noFill/>
        <a:ln w="10795"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F0E7BE8B-8451-4A15-A170-6FEBE37A1952}">
      <dsp:nvSpPr>
        <dsp:cNvPr id="0" name=""/>
        <dsp:cNvSpPr/>
      </dsp:nvSpPr>
      <dsp:spPr>
        <a:xfrm>
          <a:off x="3638467" y="752622"/>
          <a:ext cx="1487215" cy="944381"/>
        </a:xfrm>
        <a:prstGeom prst="roundRect">
          <a:avLst>
            <a:gd name="adj" fmla="val 10000"/>
          </a:avLst>
        </a:prstGeom>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A8932CD3-C990-41C8-BD0B-FD43ECF1E110}">
      <dsp:nvSpPr>
        <dsp:cNvPr id="0" name=""/>
        <dsp:cNvSpPr/>
      </dsp:nvSpPr>
      <dsp:spPr>
        <a:xfrm>
          <a:off x="3803713" y="909606"/>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bg2">
              <a:lumMod val="5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Measurable Skill Gain</a:t>
          </a:r>
          <a:endParaRPr lang="en-US" sz="1400" kern="1200" dirty="0"/>
        </a:p>
      </dsp:txBody>
      <dsp:txXfrm>
        <a:off x="3831373" y="937266"/>
        <a:ext cx="1431895" cy="889061"/>
      </dsp:txXfrm>
    </dsp:sp>
    <dsp:sp modelId="{30D9B907-CD95-464F-B15F-1F30D3663BB6}">
      <dsp:nvSpPr>
        <dsp:cNvPr id="0" name=""/>
        <dsp:cNvSpPr/>
      </dsp:nvSpPr>
      <dsp:spPr>
        <a:xfrm>
          <a:off x="3052" y="2129535"/>
          <a:ext cx="1487215" cy="944381"/>
        </a:xfrm>
        <a:prstGeom prst="roundRect">
          <a:avLst>
            <a:gd name="adj" fmla="val 10000"/>
          </a:avLst>
        </a:prstGeom>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82F2EB95-B8C8-43A0-93D9-B6B8001C032D}">
      <dsp:nvSpPr>
        <dsp:cNvPr id="0" name=""/>
        <dsp:cNvSpPr/>
      </dsp:nvSpPr>
      <dsp:spPr>
        <a:xfrm>
          <a:off x="168298"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bg2">
              <a:lumMod val="5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Secondary Diploma/ Equivalent</a:t>
          </a:r>
          <a:endParaRPr lang="en-US" sz="1400" kern="1200" dirty="0"/>
        </a:p>
      </dsp:txBody>
      <dsp:txXfrm>
        <a:off x="195958" y="2314179"/>
        <a:ext cx="1431895" cy="889061"/>
      </dsp:txXfrm>
    </dsp:sp>
    <dsp:sp modelId="{B9EFCAE7-ADA7-45C7-91A2-1B2F162D430D}">
      <dsp:nvSpPr>
        <dsp:cNvPr id="0" name=""/>
        <dsp:cNvSpPr/>
      </dsp:nvSpPr>
      <dsp:spPr>
        <a:xfrm>
          <a:off x="1820759" y="2129535"/>
          <a:ext cx="1487215" cy="944381"/>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38FD5CC0-7C6F-4BF3-AFA7-B52E421C4356}">
      <dsp:nvSpPr>
        <dsp:cNvPr id="0" name=""/>
        <dsp:cNvSpPr/>
      </dsp:nvSpPr>
      <dsp:spPr>
        <a:xfrm>
          <a:off x="1986005"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Secondary or Post-Secondary Transcript</a:t>
          </a:r>
          <a:endParaRPr lang="en-US" sz="1400" kern="1200" dirty="0"/>
        </a:p>
      </dsp:txBody>
      <dsp:txXfrm>
        <a:off x="2013665" y="2314179"/>
        <a:ext cx="1431895" cy="889061"/>
      </dsp:txXfrm>
    </dsp:sp>
    <dsp:sp modelId="{8EC33199-A51E-46D3-8123-D518AB41CEAC}">
      <dsp:nvSpPr>
        <dsp:cNvPr id="0" name=""/>
        <dsp:cNvSpPr/>
      </dsp:nvSpPr>
      <dsp:spPr>
        <a:xfrm>
          <a:off x="3638467" y="2129535"/>
          <a:ext cx="1487215" cy="944381"/>
        </a:xfrm>
        <a:prstGeom prst="roundRect">
          <a:avLst>
            <a:gd name="adj" fmla="val 10000"/>
          </a:avLst>
        </a:prstGeom>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E98BC8A-0D3E-4230-8D97-BAF94A90E1D3}">
      <dsp:nvSpPr>
        <dsp:cNvPr id="0" name=""/>
        <dsp:cNvSpPr/>
      </dsp:nvSpPr>
      <dsp:spPr>
        <a:xfrm>
          <a:off x="3803713"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rgbClr val="00B0F0"/>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Educational Functioning Level Gain</a:t>
          </a:r>
          <a:endParaRPr lang="en-US" sz="1400" kern="1200" dirty="0"/>
        </a:p>
      </dsp:txBody>
      <dsp:txXfrm>
        <a:off x="3831373" y="2314179"/>
        <a:ext cx="1431895" cy="889061"/>
      </dsp:txXfrm>
    </dsp:sp>
    <dsp:sp modelId="{D1075DE7-C98B-43C2-9C4B-472D4D5C39CC}">
      <dsp:nvSpPr>
        <dsp:cNvPr id="0" name=""/>
        <dsp:cNvSpPr/>
      </dsp:nvSpPr>
      <dsp:spPr>
        <a:xfrm>
          <a:off x="1820759" y="3506449"/>
          <a:ext cx="1487215" cy="944381"/>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71C7353B-9A2B-4A80-BEAE-110B4EA16BEF}">
      <dsp:nvSpPr>
        <dsp:cNvPr id="0" name=""/>
        <dsp:cNvSpPr/>
      </dsp:nvSpPr>
      <dsp:spPr>
        <a:xfrm>
          <a:off x="1986005" y="3663433"/>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Pre-Post Test</a:t>
          </a:r>
          <a:endParaRPr lang="en-US" sz="1400" kern="1200" dirty="0"/>
        </a:p>
      </dsp:txBody>
      <dsp:txXfrm>
        <a:off x="2013665" y="3691093"/>
        <a:ext cx="1431895" cy="889061"/>
      </dsp:txXfrm>
    </dsp:sp>
    <dsp:sp modelId="{7EA3BF8F-283A-4488-9B12-4C5EBBB54C94}">
      <dsp:nvSpPr>
        <dsp:cNvPr id="0" name=""/>
        <dsp:cNvSpPr/>
      </dsp:nvSpPr>
      <dsp:spPr>
        <a:xfrm>
          <a:off x="3638467" y="3506449"/>
          <a:ext cx="1487215" cy="944381"/>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059DC607-FBE6-41B2-9D16-71536358F980}">
      <dsp:nvSpPr>
        <dsp:cNvPr id="0" name=""/>
        <dsp:cNvSpPr/>
      </dsp:nvSpPr>
      <dsp:spPr>
        <a:xfrm>
          <a:off x="3803713" y="3663433"/>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Completion of Carnegie Units</a:t>
          </a:r>
          <a:endParaRPr lang="en-US" sz="1400" kern="1200" dirty="0"/>
        </a:p>
      </dsp:txBody>
      <dsp:txXfrm>
        <a:off x="3831373" y="3691093"/>
        <a:ext cx="1431895" cy="889061"/>
      </dsp:txXfrm>
    </dsp:sp>
    <dsp:sp modelId="{16079577-A354-4200-BFC0-0317D576280B}">
      <dsp:nvSpPr>
        <dsp:cNvPr id="0" name=""/>
        <dsp:cNvSpPr/>
      </dsp:nvSpPr>
      <dsp:spPr>
        <a:xfrm>
          <a:off x="5456174" y="3506449"/>
          <a:ext cx="1487215" cy="944381"/>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86B1EE9E-8E57-4BDB-A5A1-8424B8033CE1}">
      <dsp:nvSpPr>
        <dsp:cNvPr id="0" name=""/>
        <dsp:cNvSpPr/>
      </dsp:nvSpPr>
      <dsp:spPr>
        <a:xfrm>
          <a:off x="5621421" y="3663433"/>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Program Exit + Entry into Postsecondary Education</a:t>
          </a:r>
          <a:endParaRPr lang="en-US" sz="1400" kern="1200" dirty="0"/>
        </a:p>
      </dsp:txBody>
      <dsp:txXfrm>
        <a:off x="5649081" y="3691093"/>
        <a:ext cx="1431895" cy="889061"/>
      </dsp:txXfrm>
    </dsp:sp>
    <dsp:sp modelId="{75D79646-877D-43FA-A157-0A998AF49372}">
      <dsp:nvSpPr>
        <dsp:cNvPr id="0" name=""/>
        <dsp:cNvSpPr/>
      </dsp:nvSpPr>
      <dsp:spPr>
        <a:xfrm>
          <a:off x="5456174" y="2129535"/>
          <a:ext cx="1487215" cy="944381"/>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93DDCB5F-BDD2-45D4-95F1-590D049E368D}">
      <dsp:nvSpPr>
        <dsp:cNvPr id="0" name=""/>
        <dsp:cNvSpPr/>
      </dsp:nvSpPr>
      <dsp:spPr>
        <a:xfrm>
          <a:off x="5621421"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Progress toward Milestones</a:t>
          </a:r>
          <a:endParaRPr lang="en-US" sz="1400" kern="1200" dirty="0"/>
        </a:p>
      </dsp:txBody>
      <dsp:txXfrm>
        <a:off x="5649081" y="2314179"/>
        <a:ext cx="1431895" cy="889061"/>
      </dsp:txXfrm>
    </dsp:sp>
    <dsp:sp modelId="{67CA624D-23AF-4922-BB7F-B642E0F7379A}">
      <dsp:nvSpPr>
        <dsp:cNvPr id="0" name=""/>
        <dsp:cNvSpPr/>
      </dsp:nvSpPr>
      <dsp:spPr>
        <a:xfrm>
          <a:off x="7273882" y="2129535"/>
          <a:ext cx="1487215" cy="944381"/>
        </a:xfrm>
        <a:prstGeom prst="roundRect">
          <a:avLst>
            <a:gd name="adj" fmla="val 10000"/>
          </a:avLst>
        </a:prstGeom>
        <a:solidFill>
          <a:schemeClr val="accent6">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FBFD6B33-F6DD-427F-AA45-5017AB5BE034}">
      <dsp:nvSpPr>
        <dsp:cNvPr id="0" name=""/>
        <dsp:cNvSpPr/>
      </dsp:nvSpPr>
      <dsp:spPr>
        <a:xfrm>
          <a:off x="7439128" y="2286519"/>
          <a:ext cx="1487215" cy="94438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Passing Technical / Occupational Knowledge Based Exam </a:t>
          </a:r>
          <a:endParaRPr lang="en-US" sz="1400" kern="1200" dirty="0"/>
        </a:p>
      </dsp:txBody>
      <dsp:txXfrm>
        <a:off x="7466788" y="2314179"/>
        <a:ext cx="1431895" cy="8890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8/2/2018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8/2/2018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pPr/>
              <a:t>16</a:t>
            </a:fld>
            <a:endParaRPr lang="en-US" dirty="0"/>
          </a:p>
        </p:txBody>
      </p:sp>
    </p:spTree>
    <p:extLst>
      <p:ext uri="{BB962C8B-B14F-4D97-AF65-F5344CB8AC3E}">
        <p14:creationId xmlns:p14="http://schemas.microsoft.com/office/powerpoint/2010/main" val="130036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pPr/>
              <a:t>17</a:t>
            </a:fld>
            <a:endParaRPr lang="en-US" dirty="0"/>
          </a:p>
        </p:txBody>
      </p:sp>
    </p:spTree>
    <p:extLst>
      <p:ext uri="{BB962C8B-B14F-4D97-AF65-F5344CB8AC3E}">
        <p14:creationId xmlns:p14="http://schemas.microsoft.com/office/powerpoint/2010/main" val="229714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dirty="0"/>
          </a:p>
        </p:txBody>
      </p:sp>
    </p:spTree>
    <p:extLst>
      <p:ext uri="{BB962C8B-B14F-4D97-AF65-F5344CB8AC3E}">
        <p14:creationId xmlns:p14="http://schemas.microsoft.com/office/powerpoint/2010/main" val="107445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dirty="0"/>
          </a:p>
        </p:txBody>
      </p:sp>
    </p:spTree>
    <p:extLst>
      <p:ext uri="{BB962C8B-B14F-4D97-AF65-F5344CB8AC3E}">
        <p14:creationId xmlns:p14="http://schemas.microsoft.com/office/powerpoint/2010/main" val="252089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dirty="0"/>
          </a:p>
        </p:txBody>
      </p:sp>
    </p:spTree>
    <p:extLst>
      <p:ext uri="{BB962C8B-B14F-4D97-AF65-F5344CB8AC3E}">
        <p14:creationId xmlns:p14="http://schemas.microsoft.com/office/powerpoint/2010/main" val="131464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Career Pathway</a:t>
            </a:r>
            <a:r>
              <a:rPr lang="en-US" baseline="0" dirty="0" smtClean="0"/>
              <a:t> definition is on page 1 </a:t>
            </a:r>
            <a:r>
              <a:rPr lang="en-US" dirty="0" smtClean="0"/>
              <a:t>in</a:t>
            </a:r>
            <a:r>
              <a:rPr lang="en-US" baseline="0" dirty="0" smtClean="0"/>
              <a:t> your </a:t>
            </a:r>
            <a:r>
              <a:rPr lang="en-US" dirty="0" smtClean="0"/>
              <a:t>definitions packet in your folder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52B7416-3FF9-402E-B102-1BA3A952E6CD}" type="slidenum">
              <a:rPr lang="en-US" smtClean="0"/>
              <a:pPr>
                <a:defRPr/>
              </a:pPr>
              <a:t>21</a:t>
            </a:fld>
            <a:endParaRPr lang="en-US" dirty="0"/>
          </a:p>
        </p:txBody>
      </p:sp>
    </p:spTree>
    <p:extLst>
      <p:ext uri="{BB962C8B-B14F-4D97-AF65-F5344CB8AC3E}">
        <p14:creationId xmlns:p14="http://schemas.microsoft.com/office/powerpoint/2010/main" val="288170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2312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93897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57694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0C8C3-50BB-48BB-8048-73EC538A6602}" type="slidenum">
              <a:rPr lang="en-US" smtClean="0"/>
              <a:t>25</a:t>
            </a:fld>
            <a:endParaRPr lang="en-US" dirty="0"/>
          </a:p>
        </p:txBody>
      </p:sp>
    </p:spTree>
    <p:extLst>
      <p:ext uri="{BB962C8B-B14F-4D97-AF65-F5344CB8AC3E}">
        <p14:creationId xmlns:p14="http://schemas.microsoft.com/office/powerpoint/2010/main" val="151642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465855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26</a:t>
            </a:fld>
            <a:endParaRPr lang="en-US" dirty="0"/>
          </a:p>
        </p:txBody>
      </p:sp>
    </p:spTree>
    <p:extLst>
      <p:ext uri="{BB962C8B-B14F-4D97-AF65-F5344CB8AC3E}">
        <p14:creationId xmlns:p14="http://schemas.microsoft.com/office/powerpoint/2010/main" val="14331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0C8C3-50BB-48BB-8048-73EC538A6602}" type="slidenum">
              <a:rPr lang="en-US" smtClean="0"/>
              <a:t>27</a:t>
            </a:fld>
            <a:endParaRPr lang="en-US" dirty="0"/>
          </a:p>
        </p:txBody>
      </p:sp>
    </p:spTree>
    <p:extLst>
      <p:ext uri="{BB962C8B-B14F-4D97-AF65-F5344CB8AC3E}">
        <p14:creationId xmlns:p14="http://schemas.microsoft.com/office/powerpoint/2010/main" val="2521534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695" indent="-18169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93179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695" indent="-18169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080960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2179481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33</a:t>
            </a:fld>
            <a:endParaRPr lang="en-US"/>
          </a:p>
        </p:txBody>
      </p:sp>
    </p:spTree>
    <p:extLst>
      <p:ext uri="{BB962C8B-B14F-4D97-AF65-F5344CB8AC3E}">
        <p14:creationId xmlns:p14="http://schemas.microsoft.com/office/powerpoint/2010/main" val="2574966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Evaluation Learning Community Training</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December 7-8,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30594AB-D82A-4504-905D-B6D97E660C3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31343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86B7EE-56BA-4F33-A8B7-A23282018027}" type="slidenum">
              <a:rPr lang="en-US" smtClean="0"/>
              <a:pPr>
                <a:defRPr/>
              </a:pPr>
              <a:t>35</a:t>
            </a:fld>
            <a:endParaRPr lang="en-US"/>
          </a:p>
        </p:txBody>
      </p:sp>
    </p:spTree>
    <p:extLst>
      <p:ext uri="{BB962C8B-B14F-4D97-AF65-F5344CB8AC3E}">
        <p14:creationId xmlns:p14="http://schemas.microsoft.com/office/powerpoint/2010/main" val="1492479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2177895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149139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52629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408737" cy="3605212"/>
          </a:xfrm>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E4DC3FB7-2441-468D-BF18-39B9A767C881}" type="slidenum">
              <a:rPr lang="en-US">
                <a:solidFill>
                  <a:prstClr val="black"/>
                </a:solidFill>
              </a:rPr>
              <a:pPr/>
              <a:t>41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t>ABE Spring Application Workshop</a:t>
            </a:r>
            <a:endParaRPr lang="en-US"/>
          </a:p>
        </p:txBody>
      </p:sp>
    </p:spTree>
    <p:extLst>
      <p:ext uri="{BB962C8B-B14F-4D97-AF65-F5344CB8AC3E}">
        <p14:creationId xmlns:p14="http://schemas.microsoft.com/office/powerpoint/2010/main" val="818602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408737" cy="3605212"/>
          </a:xfrm>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E4DC3FB7-2441-468D-BF18-39B9A767C881}" type="slidenum">
              <a:rPr lang="en-US">
                <a:solidFill>
                  <a:prstClr val="black"/>
                </a:solidFill>
              </a:rPr>
              <a:pPr/>
              <a:t>43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t>ABE Spring Application Workshop</a:t>
            </a:r>
            <a:endParaRPr lang="en-US"/>
          </a:p>
        </p:txBody>
      </p:sp>
    </p:spTree>
    <p:extLst>
      <p:ext uri="{BB962C8B-B14F-4D97-AF65-F5344CB8AC3E}">
        <p14:creationId xmlns:p14="http://schemas.microsoft.com/office/powerpoint/2010/main" val="828710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408737" cy="3605212"/>
          </a:xfrm>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E4DC3FB7-2441-468D-BF18-39B9A767C881}" type="slidenum">
              <a:rPr lang="en-US">
                <a:solidFill>
                  <a:prstClr val="black"/>
                </a:solidFill>
              </a:rPr>
              <a:pPr/>
              <a:t>44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t>ABE Spring Application Workshop</a:t>
            </a:r>
            <a:endParaRPr lang="en-US"/>
          </a:p>
        </p:txBody>
      </p:sp>
    </p:spTree>
    <p:extLst>
      <p:ext uri="{BB962C8B-B14F-4D97-AF65-F5344CB8AC3E}">
        <p14:creationId xmlns:p14="http://schemas.microsoft.com/office/powerpoint/2010/main" val="848072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1558101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D96F6-4AD4-4329-9904-1433310F4805}" type="slidenum">
              <a:rPr lang="en-US" smtClean="0">
                <a:solidFill>
                  <a:prstClr val="black"/>
                </a:solidFill>
              </a:rPr>
              <a:pPr/>
              <a:t>52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ABE Spring Application Workshop</a:t>
            </a:r>
            <a:endParaRPr lang="en-US"/>
          </a:p>
        </p:txBody>
      </p:sp>
    </p:spTree>
    <p:extLst>
      <p:ext uri="{BB962C8B-B14F-4D97-AF65-F5344CB8AC3E}">
        <p14:creationId xmlns:p14="http://schemas.microsoft.com/office/powerpoint/2010/main" val="929759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D96F6-4AD4-4329-9904-1433310F4805}" type="slidenum">
              <a:rPr lang="en-US" smtClean="0"/>
              <a:t>53</a:t>
            </a:fld>
            <a:endParaRPr lang="en-US"/>
          </a:p>
        </p:txBody>
      </p:sp>
    </p:spTree>
    <p:extLst>
      <p:ext uri="{BB962C8B-B14F-4D97-AF65-F5344CB8AC3E}">
        <p14:creationId xmlns:p14="http://schemas.microsoft.com/office/powerpoint/2010/main" val="411280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D96F6-4AD4-4329-9904-1433310F4805}" type="slidenum">
              <a:rPr lang="en-US" smtClean="0"/>
              <a:t>54</a:t>
            </a:fld>
            <a:endParaRPr lang="en-US"/>
          </a:p>
        </p:txBody>
      </p:sp>
    </p:spTree>
    <p:extLst>
      <p:ext uri="{BB962C8B-B14F-4D97-AF65-F5344CB8AC3E}">
        <p14:creationId xmlns:p14="http://schemas.microsoft.com/office/powerpoint/2010/main" val="3731262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r>
              <a:rPr lang="en-US" dirty="0" smtClean="0"/>
              <a:t>Todd</a:t>
            </a:r>
            <a:endParaRPr lang="en-US" dirty="0"/>
          </a:p>
        </p:txBody>
      </p:sp>
      <p:sp>
        <p:nvSpPr>
          <p:cNvPr id="4" name="Slide Number Placeholder 3"/>
          <p:cNvSpPr>
            <a:spLocks noGrp="1"/>
          </p:cNvSpPr>
          <p:nvPr>
            <p:ph type="sldNum" sz="quarter" idx="10"/>
          </p:nvPr>
        </p:nvSpPr>
        <p:spPr/>
        <p:txBody>
          <a:bodyPr/>
          <a:lstStyle/>
          <a:p>
            <a:fld id="{E4DC3FB7-2441-468D-BF18-39B9A767C881}" type="slidenum">
              <a:rPr lang="en-US" smtClean="0">
                <a:solidFill>
                  <a:prstClr val="black"/>
                </a:solidFill>
              </a:rPr>
              <a:pPr/>
              <a:t>55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t>ABE Spring Application Workshop</a:t>
            </a:r>
            <a:endParaRPr lang="en-US"/>
          </a:p>
        </p:txBody>
      </p:sp>
    </p:spTree>
    <p:extLst>
      <p:ext uri="{BB962C8B-B14F-4D97-AF65-F5344CB8AC3E}">
        <p14:creationId xmlns:p14="http://schemas.microsoft.com/office/powerpoint/2010/main" val="2699243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59</a:t>
            </a:fld>
            <a:endParaRPr lang="en-US" dirty="0"/>
          </a:p>
        </p:txBody>
      </p:sp>
    </p:spTree>
    <p:extLst>
      <p:ext uri="{BB962C8B-B14F-4D97-AF65-F5344CB8AC3E}">
        <p14:creationId xmlns:p14="http://schemas.microsoft.com/office/powerpoint/2010/main" val="1606985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66</a:t>
            </a:fld>
            <a:endParaRPr lang="en-US" dirty="0"/>
          </a:p>
        </p:txBody>
      </p:sp>
    </p:spTree>
    <p:extLst>
      <p:ext uri="{BB962C8B-B14F-4D97-AF65-F5344CB8AC3E}">
        <p14:creationId xmlns:p14="http://schemas.microsoft.com/office/powerpoint/2010/main" val="324557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201703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68</a:t>
            </a:fld>
            <a:endParaRPr lang="en-US" dirty="0"/>
          </a:p>
        </p:txBody>
      </p:sp>
    </p:spTree>
    <p:extLst>
      <p:ext uri="{BB962C8B-B14F-4D97-AF65-F5344CB8AC3E}">
        <p14:creationId xmlns:p14="http://schemas.microsoft.com/office/powerpoint/2010/main" val="25451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pPr/>
              <a:t>11</a:t>
            </a:fld>
            <a:endParaRPr lang="en-US" dirty="0"/>
          </a:p>
        </p:txBody>
      </p:sp>
    </p:spTree>
    <p:extLst>
      <p:ext uri="{BB962C8B-B14F-4D97-AF65-F5344CB8AC3E}">
        <p14:creationId xmlns:p14="http://schemas.microsoft.com/office/powerpoint/2010/main" val="183083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pPr/>
              <a:t>12</a:t>
            </a:fld>
            <a:endParaRPr lang="en-US" dirty="0"/>
          </a:p>
        </p:txBody>
      </p:sp>
    </p:spTree>
    <p:extLst>
      <p:ext uri="{BB962C8B-B14F-4D97-AF65-F5344CB8AC3E}">
        <p14:creationId xmlns:p14="http://schemas.microsoft.com/office/powerpoint/2010/main" val="259129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pPr/>
              <a:t>13</a:t>
            </a:fld>
            <a:endParaRPr lang="en-US" dirty="0"/>
          </a:p>
        </p:txBody>
      </p:sp>
    </p:spTree>
    <p:extLst>
      <p:ext uri="{BB962C8B-B14F-4D97-AF65-F5344CB8AC3E}">
        <p14:creationId xmlns:p14="http://schemas.microsoft.com/office/powerpoint/2010/main" val="20024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pPr/>
              <a:t>14</a:t>
            </a:fld>
            <a:endParaRPr lang="en-US" dirty="0"/>
          </a:p>
        </p:txBody>
      </p:sp>
    </p:spTree>
    <p:extLst>
      <p:ext uri="{BB962C8B-B14F-4D97-AF65-F5344CB8AC3E}">
        <p14:creationId xmlns:p14="http://schemas.microsoft.com/office/powerpoint/2010/main" val="149519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pPr/>
              <a:t>15</a:t>
            </a:fld>
            <a:endParaRPr lang="en-US" dirty="0"/>
          </a:p>
        </p:txBody>
      </p:sp>
    </p:spTree>
    <p:extLst>
      <p:ext uri="{BB962C8B-B14F-4D97-AF65-F5344CB8AC3E}">
        <p14:creationId xmlns:p14="http://schemas.microsoft.com/office/powerpoint/2010/main" val="2206218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8/2/2018</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mparison">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1143000"/>
          </a:xfrm>
          <a:prstGeom prst="rect">
            <a:avLst/>
          </a:prstGeom>
        </p:spPr>
        <p:txBody>
          <a:bodyPr rtlCol="0"/>
          <a:lstStyle>
            <a:extLst/>
          </a:lstStyle>
          <a:p>
            <a:r>
              <a:rPr kumimoji="0" lang="en-US" dirty="0" smtClean="0"/>
              <a:t>Click to edit Master title style</a:t>
            </a:r>
            <a:endParaRPr kumimoji="0" lang="en-US" dirty="0"/>
          </a:p>
        </p:txBody>
      </p:sp>
      <p:sp>
        <p:nvSpPr>
          <p:cNvPr id="8" name="Text Placeholder 2"/>
          <p:cNvSpPr>
            <a:spLocks noGrp="1"/>
          </p:cNvSpPr>
          <p:nvPr>
            <p:ph type="body" idx="1"/>
          </p:nvPr>
        </p:nvSpPr>
        <p:spPr>
          <a:xfrm>
            <a:off x="609600" y="5151120"/>
            <a:ext cx="5386917"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9" name="Text Placeholder 3"/>
          <p:cNvSpPr>
            <a:spLocks noGrp="1"/>
          </p:cNvSpPr>
          <p:nvPr>
            <p:ph type="body" sz="half" idx="3"/>
          </p:nvPr>
        </p:nvSpPr>
        <p:spPr>
          <a:xfrm>
            <a:off x="6193370" y="5151120"/>
            <a:ext cx="5389033"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10" name="Content Placeholder 4"/>
          <p:cNvSpPr>
            <a:spLocks noGrp="1"/>
          </p:cNvSpPr>
          <p:nvPr>
            <p:ph sz="quarter" idx="2"/>
          </p:nvPr>
        </p:nvSpPr>
        <p:spPr>
          <a:xfrm>
            <a:off x="609600" y="1444295"/>
            <a:ext cx="5386917" cy="3657600"/>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5"/>
          <p:cNvSpPr>
            <a:spLocks noGrp="1"/>
          </p:cNvSpPr>
          <p:nvPr>
            <p:ph sz="quarter" idx="4"/>
          </p:nvPr>
        </p:nvSpPr>
        <p:spPr>
          <a:xfrm>
            <a:off x="6193369" y="1444295"/>
            <a:ext cx="5389033" cy="3657600"/>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Slide Number Placeholder 2"/>
          <p:cNvSpPr>
            <a:spLocks noGrp="1"/>
          </p:cNvSpPr>
          <p:nvPr>
            <p:ph type="sldNum" sz="quarter" idx="10"/>
          </p:nvPr>
        </p:nvSpPr>
        <p:spPr>
          <a:xfrm>
            <a:off x="10769600" y="6461762"/>
            <a:ext cx="812800" cy="192587"/>
          </a:xfrm>
          <a:prstGeom prst="snipRoundRect">
            <a:avLst/>
          </a:prstGeom>
          <a:ln>
            <a:noFill/>
          </a:ln>
        </p:spPr>
        <p:txBody>
          <a:bodyPr/>
          <a:lstStyle>
            <a:lvl1pPr>
              <a:defRPr sz="75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11240395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9C5089-8029-4890-A05B-29C9C811BC86}"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60C67-3D8F-4C3E-92DB-0680E46FB565}" type="slidenum">
              <a:rPr lang="en-US" smtClean="0"/>
              <a:t>‹#›</a:t>
            </a:fld>
            <a:endParaRPr lang="en-US"/>
          </a:p>
        </p:txBody>
      </p:sp>
    </p:spTree>
    <p:extLst>
      <p:ext uri="{BB962C8B-B14F-4D97-AF65-F5344CB8AC3E}">
        <p14:creationId xmlns:p14="http://schemas.microsoft.com/office/powerpoint/2010/main" val="185994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C5089-8029-4890-A05B-29C9C811BC86}" type="datetimeFigureOut">
              <a:rPr lang="en-US" smtClean="0"/>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60C67-3D8F-4C3E-92DB-0680E46FB565}" type="slidenum">
              <a:rPr lang="en-US" smtClean="0"/>
              <a:t>‹#›</a:t>
            </a:fld>
            <a:endParaRPr lang="en-US"/>
          </a:p>
        </p:txBody>
      </p:sp>
    </p:spTree>
    <p:extLst>
      <p:ext uri="{BB962C8B-B14F-4D97-AF65-F5344CB8AC3E}">
        <p14:creationId xmlns:p14="http://schemas.microsoft.com/office/powerpoint/2010/main" val="201309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0302AD-6EA0-4A2F-9094-6B1B23D50791}" type="datetimeFigureOut">
              <a:rPr lang="en-US" smtClean="0">
                <a:solidFill>
                  <a:srgbClr val="FF9000"/>
                </a:solidFill>
              </a:rPr>
              <a:pPr/>
              <a:t>8/8/2018</a:t>
            </a:fld>
            <a:endParaRPr lang="en-US">
              <a:solidFill>
                <a:srgbClr val="FF9000"/>
              </a:solidFill>
            </a:endParaRPr>
          </a:p>
        </p:txBody>
      </p:sp>
      <p:sp>
        <p:nvSpPr>
          <p:cNvPr id="6" name="Footer Placeholder 5"/>
          <p:cNvSpPr>
            <a:spLocks noGrp="1"/>
          </p:cNvSpPr>
          <p:nvPr>
            <p:ph type="ftr" sz="quarter" idx="11"/>
          </p:nvPr>
        </p:nvSpPr>
        <p:spPr/>
        <p:txBody>
          <a:bodyPr/>
          <a:lstStyle/>
          <a:p>
            <a:endParaRPr lang="en-US">
              <a:solidFill>
                <a:srgbClr val="FF9000"/>
              </a:solidFill>
            </a:endParaRPr>
          </a:p>
        </p:txBody>
      </p:sp>
      <p:sp>
        <p:nvSpPr>
          <p:cNvPr id="7" name="Slide Number Placeholder 6"/>
          <p:cNvSpPr>
            <a:spLocks noGrp="1"/>
          </p:cNvSpPr>
          <p:nvPr>
            <p:ph type="sldNum" sz="quarter" idx="12"/>
          </p:nvPr>
        </p:nvSpPr>
        <p:spPr/>
        <p:txBody>
          <a:bodyPr/>
          <a:lstStyle/>
          <a:p>
            <a:fld id="{14D600E2-25F2-445A-9529-3FEBE2549088}" type="slidenum">
              <a:rPr lang="en-US" smtClean="0">
                <a:solidFill>
                  <a:srgbClr val="FF9000"/>
                </a:solidFill>
              </a:rPr>
              <a:pPr/>
              <a:t>‹#›</a:t>
            </a:fld>
            <a:endParaRPr lang="en-US">
              <a:solidFill>
                <a:srgbClr val="FF9000"/>
              </a:solidFill>
            </a:endParaRPr>
          </a:p>
        </p:txBody>
      </p:sp>
    </p:spTree>
    <p:extLst>
      <p:ext uri="{BB962C8B-B14F-4D97-AF65-F5344CB8AC3E}">
        <p14:creationId xmlns:p14="http://schemas.microsoft.com/office/powerpoint/2010/main" val="22540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657250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8/2/2018</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8/2/2018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8/2/2018</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smtClean="0"/>
              <a:t>Leading for educational excellence and equity, every day for every one. </a:t>
            </a:r>
            <a:r>
              <a:rPr lang="en-US" dirty="0" smtClean="0">
                <a:solidFill>
                  <a:schemeClr val="accent2"/>
                </a:solidFill>
              </a:rPr>
              <a:t>|</a:t>
            </a:r>
            <a:r>
              <a:rPr lang="en-US" dirty="0" smtClean="0"/>
              <a:t> education.state.mn.us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baseline="0"/>
            </a:lvl1pPr>
            <a:lvl4pPr>
              <a:defRPr b="0">
                <a:latin typeface="Arial" pitchFamily="34" charset="0"/>
                <a:cs typeface="Arial" pitchFamily="34" charset="0"/>
              </a:defRPr>
            </a:lvl4pPr>
          </a:lstStyle>
          <a:p>
            <a:pPr lvl="0"/>
            <a:r>
              <a:rPr lang="en-US" dirty="0" smtClean="0"/>
              <a:t>Your information here</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hasCustomPrompt="1"/>
          </p:nvPr>
        </p:nvSpPr>
        <p:spPr>
          <a:xfrm>
            <a:off x="609600" y="304800"/>
            <a:ext cx="10972800" cy="1143000"/>
          </a:xfrm>
          <a:prstGeom prst="rect">
            <a:avLst/>
          </a:prstGeom>
        </p:spPr>
        <p:txBody>
          <a:bodyPr/>
          <a:lstStyle>
            <a:lvl1pPr>
              <a:defRPr baseline="0">
                <a:solidFill>
                  <a:schemeClr val="tx1"/>
                </a:solidFill>
              </a:defRPr>
            </a:lvl1pPr>
          </a:lstStyle>
          <a:p>
            <a:r>
              <a:rPr lang="en-US" dirty="0" smtClean="0"/>
              <a:t>Your title here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education.state.mn.us</a:t>
            </a:r>
          </a:p>
        </p:txBody>
      </p:sp>
      <p:sp>
        <p:nvSpPr>
          <p:cNvPr id="7" name="Slide Number Placeholder 5"/>
          <p:cNvSpPr>
            <a:spLocks noGrp="1"/>
          </p:cNvSpPr>
          <p:nvPr>
            <p:ph type="sldNum" sz="quarter" idx="11"/>
          </p:nvPr>
        </p:nvSpPr>
        <p:spPr>
          <a:xfrm>
            <a:off x="8737600" y="6416676"/>
            <a:ext cx="2844800" cy="365125"/>
          </a:xfrm>
          <a:prstGeom prst="rect">
            <a:avLst/>
          </a:prstGeom>
        </p:spPr>
        <p:txBody>
          <a:bodyPr/>
          <a:lstStyle>
            <a:lvl1pPr algn="r" fontAlgn="auto">
              <a:spcBef>
                <a:spcPts val="0"/>
              </a:spcBef>
              <a:spcAft>
                <a:spcPts val="0"/>
              </a:spcAft>
              <a:defRPr sz="1200" smtClean="0">
                <a:latin typeface="Arial" pitchFamily="34" charset="0"/>
                <a:cs typeface="Arial" pitchFamily="34" charset="0"/>
              </a:defRPr>
            </a:lvl1pPr>
          </a:lstStyle>
          <a:p>
            <a:pPr>
              <a:defRPr/>
            </a:pPr>
            <a:fld id="{7747FA44-02FD-4485-B373-A98F0B4349C3}"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2651" y="6294038"/>
            <a:ext cx="1758949" cy="4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9993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2842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4"/>
          </p:nvPr>
        </p:nvSpPr>
        <p:spPr>
          <a:xfrm>
            <a:off x="10769600" y="6461762"/>
            <a:ext cx="812800" cy="192587"/>
          </a:xfrm>
          <a:prstGeom prst="snipRoundRect">
            <a:avLst/>
          </a:prstGeom>
          <a:ln>
            <a:noFill/>
          </a:ln>
        </p:spPr>
        <p:txBody>
          <a:bodyPr/>
          <a:lstStyle>
            <a:lvl1pPr>
              <a:defRPr sz="750"/>
            </a:lvl1pPr>
          </a:lstStyle>
          <a:p>
            <a:pPr algn="r"/>
            <a:fld id="{CC50292E-328F-4DF3-9059-5EE4617165C7}" type="slidenum">
              <a:rPr lang="en-US" smtClean="0">
                <a:solidFill>
                  <a:srgbClr val="7D3C4A">
                    <a:lumMod val="75000"/>
                  </a:srgbClr>
                </a:solidFill>
              </a:rPr>
              <a:pPr algn="r"/>
              <a:t>‹#›</a:t>
            </a:fld>
            <a:endParaRPr lang="en-US" dirty="0">
              <a:solidFill>
                <a:srgbClr val="7D3C4A">
                  <a:lumMod val="75000"/>
                </a:srgbClr>
              </a:solidFill>
            </a:endParaRPr>
          </a:p>
        </p:txBody>
      </p:sp>
    </p:spTree>
    <p:extLst>
      <p:ext uri="{BB962C8B-B14F-4D97-AF65-F5344CB8AC3E}">
        <p14:creationId xmlns:p14="http://schemas.microsoft.com/office/powerpoint/2010/main" val="2654577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8/2/2018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2" r:id="rId3"/>
    <p:sldLayoutId id="2147483790" r:id="rId4"/>
    <p:sldLayoutId id="2147483789" r:id="rId5"/>
    <p:sldLayoutId id="2147483798" r:id="rId6"/>
    <p:sldLayoutId id="2147483800" r:id="rId7"/>
    <p:sldLayoutId id="2147483801" r:id="rId8"/>
    <p:sldLayoutId id="2147483802" r:id="rId9"/>
    <p:sldLayoutId id="2147483803" r:id="rId10"/>
    <p:sldLayoutId id="2147483804" r:id="rId11"/>
    <p:sldLayoutId id="2147483805" r:id="rId12"/>
    <p:sldLayoutId id="2147483806"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hyperlink" Target="https://ged.com/" TargetMode="External"/><Relationship Id="rId3" Type="http://schemas.openxmlformats.org/officeDocument/2006/relationships/hyperlink" Target="https://mnabe.zendesk.com/" TargetMode="External"/><Relationship Id="rId7" Type="http://schemas.openxmlformats.org/officeDocument/2006/relationships/hyperlink" Target="https://www.nrsweb.org/" TargetMode="External"/><Relationship Id="rId2" Type="http://schemas.openxmlformats.org/officeDocument/2006/relationships/hyperlink" Target="http://www.mnabe.org/" TargetMode="External"/><Relationship Id="rId1" Type="http://schemas.openxmlformats.org/officeDocument/2006/relationships/slideLayout" Target="../slideLayouts/slideLayout4.xml"/><Relationship Id="rId6" Type="http://schemas.openxmlformats.org/officeDocument/2006/relationships/hyperlink" Target="https://education.mn.gov/MDE/index.html" TargetMode="External"/><Relationship Id="rId11" Type="http://schemas.openxmlformats.org/officeDocument/2006/relationships/hyperlink" Target="http://www.cal.org/aea/bp/" TargetMode="External"/><Relationship Id="rId5" Type="http://schemas.openxmlformats.org/officeDocument/2006/relationships/hyperlink" Target="http://www.mnabeassessment.com/" TargetMode="External"/><Relationship Id="rId10" Type="http://schemas.openxmlformats.org/officeDocument/2006/relationships/hyperlink" Target="https://www.casas.org/" TargetMode="External"/><Relationship Id="rId4" Type="http://schemas.openxmlformats.org/officeDocument/2006/relationships/hyperlink" Target="http://www.sid.mnabe.org/" TargetMode="External"/><Relationship Id="rId9" Type="http://schemas.openxmlformats.org/officeDocument/2006/relationships/hyperlink" Target="http://tabetest.com/"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Getting Started</a:t>
            </a:r>
            <a:endParaRPr lang="en-US" sz="4400" b="1" dirty="0"/>
          </a:p>
        </p:txBody>
      </p:sp>
      <p:sp>
        <p:nvSpPr>
          <p:cNvPr id="3" name="Content Placeholder 2"/>
          <p:cNvSpPr>
            <a:spLocks noGrp="1"/>
          </p:cNvSpPr>
          <p:nvPr>
            <p:ph idx="1"/>
          </p:nvPr>
        </p:nvSpPr>
        <p:spPr>
          <a:xfrm>
            <a:off x="437882" y="1532586"/>
            <a:ext cx="5756856" cy="4644377"/>
          </a:xfrm>
        </p:spPr>
        <p:txBody>
          <a:bodyPr>
            <a:normAutofit fontScale="92500" lnSpcReduction="10000"/>
          </a:bodyPr>
          <a:lstStyle/>
          <a:p>
            <a:pPr marL="0" indent="0">
              <a:buNone/>
            </a:pPr>
            <a:r>
              <a:rPr lang="en-US" dirty="0" smtClean="0"/>
              <a:t>Discuss at your table.</a:t>
            </a:r>
          </a:p>
          <a:p>
            <a:pPr marL="457200" indent="-457200">
              <a:buFont typeface="+mj-lt"/>
              <a:buAutoNum type="arabicPeriod"/>
            </a:pPr>
            <a:r>
              <a:rPr lang="en-US" dirty="0" smtClean="0"/>
              <a:t>How long have you been in ABE?</a:t>
            </a:r>
          </a:p>
          <a:p>
            <a:pPr marL="457200" indent="-457200">
              <a:buFont typeface="+mj-lt"/>
              <a:buAutoNum type="arabicPeriod"/>
            </a:pPr>
            <a:r>
              <a:rPr lang="en-US" dirty="0" smtClean="0"/>
              <a:t>What is your role?</a:t>
            </a:r>
          </a:p>
          <a:p>
            <a:pPr marL="457200" indent="-457200">
              <a:buFont typeface="+mj-lt"/>
              <a:buAutoNum type="arabicPeriod"/>
            </a:pPr>
            <a:r>
              <a:rPr lang="en-US" dirty="0" smtClean="0"/>
              <a:t>Where do you work?</a:t>
            </a:r>
          </a:p>
          <a:p>
            <a:pPr marL="457200" indent="-457200">
              <a:buFont typeface="+mj-lt"/>
              <a:buAutoNum type="arabicPeriod"/>
            </a:pPr>
            <a:r>
              <a:rPr lang="en-US" dirty="0" smtClean="0"/>
              <a:t>How do you work with ABE accountability and/or policy?</a:t>
            </a:r>
          </a:p>
          <a:p>
            <a:pPr marL="457200" indent="-457200">
              <a:buFont typeface="+mj-lt"/>
              <a:buAutoNum type="arabicPeriod"/>
            </a:pPr>
            <a:r>
              <a:rPr lang="en-US" dirty="0" smtClean="0"/>
              <a:t>What questions do you have about ABE accountability and policy? (Jot your questions down individually on post-its. One question per post-it.)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226893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693"/>
          <a:stretch/>
        </p:blipFill>
        <p:spPr>
          <a:xfrm>
            <a:off x="171791" y="1386300"/>
            <a:ext cx="12020209" cy="5471699"/>
          </a:xfrm>
          <a:prstGeom prst="rect">
            <a:avLst/>
          </a:prstGeom>
        </p:spPr>
      </p:pic>
      <p:sp>
        <p:nvSpPr>
          <p:cNvPr id="3" name="Title 2"/>
          <p:cNvSpPr>
            <a:spLocks noGrp="1"/>
          </p:cNvSpPr>
          <p:nvPr>
            <p:ph type="title"/>
          </p:nvPr>
        </p:nvSpPr>
        <p:spPr/>
        <p:txBody>
          <a:bodyPr>
            <a:normAutofit/>
          </a:bodyPr>
          <a:lstStyle/>
          <a:p>
            <a:r>
              <a:rPr lang="en-US" dirty="0" smtClean="0"/>
              <a:t>ADAPT/SIMPLIFY:  3 </a:t>
            </a:r>
            <a:r>
              <a:rPr lang="en-US" dirty="0" smtClean="0"/>
              <a:t>Types of Federal ABE Grant Funding</a:t>
            </a:r>
            <a:endParaRPr lang="en-US" dirty="0"/>
          </a:p>
        </p:txBody>
      </p:sp>
      <p:sp>
        <p:nvSpPr>
          <p:cNvPr id="2" name="Content Placeholder 1"/>
          <p:cNvSpPr>
            <a:spLocks noGrp="1"/>
          </p:cNvSpPr>
          <p:nvPr>
            <p:ph idx="1"/>
          </p:nvPr>
        </p:nvSpPr>
        <p:spPr>
          <a:solidFill>
            <a:srgbClr val="FFFFFF">
              <a:alpha val="85098"/>
            </a:srgbClr>
          </a:solidFill>
        </p:spPr>
        <p:txBody>
          <a:bodyPr>
            <a:normAutofit/>
          </a:bodyPr>
          <a:lstStyle/>
          <a:p>
            <a:pPr marL="514350" indent="-514350">
              <a:buFont typeface="+mj-lt"/>
              <a:buAutoNum type="arabicPeriod"/>
            </a:pPr>
            <a:r>
              <a:rPr lang="en-US" dirty="0" smtClean="0">
                <a:solidFill>
                  <a:srgbClr val="C00000"/>
                </a:solidFill>
              </a:rPr>
              <a:t>WIOA Section 231 </a:t>
            </a:r>
            <a:r>
              <a:rPr lang="en-US" dirty="0" smtClean="0"/>
              <a:t>(Local AEFLA providers)</a:t>
            </a:r>
          </a:p>
          <a:p>
            <a:pPr marL="514350" indent="-514350">
              <a:buFont typeface="+mj-lt"/>
              <a:buAutoNum type="arabicPeriod"/>
            </a:pPr>
            <a:r>
              <a:rPr lang="en-US" dirty="0" smtClean="0">
                <a:solidFill>
                  <a:srgbClr val="C00000"/>
                </a:solidFill>
              </a:rPr>
              <a:t>WIOA Section 225 </a:t>
            </a:r>
            <a:r>
              <a:rPr lang="en-US" dirty="0" smtClean="0"/>
              <a:t>(Local AEFLA providers serving students in corrections)</a:t>
            </a:r>
          </a:p>
          <a:p>
            <a:pPr marL="514350" indent="-514350">
              <a:buFont typeface="+mj-lt"/>
              <a:buAutoNum type="arabicPeriod"/>
            </a:pPr>
            <a:r>
              <a:rPr lang="en-US" dirty="0" smtClean="0">
                <a:solidFill>
                  <a:srgbClr val="C00000"/>
                </a:solidFill>
              </a:rPr>
              <a:t>WIOA Section 243 </a:t>
            </a:r>
            <a:r>
              <a:rPr lang="en-US" dirty="0" smtClean="0"/>
              <a:t>(Local Integrated English Literacy and Civics, IEL/Civics, providers)</a:t>
            </a:r>
          </a:p>
          <a:p>
            <a:pPr marL="514350" indent="-514350">
              <a:buFont typeface="+mj-lt"/>
              <a:buAutoNum type="arabicPeriod"/>
            </a:pPr>
            <a:endParaRPr lang="en-US" sz="1600" dirty="0"/>
          </a:p>
          <a:p>
            <a:r>
              <a:rPr lang="en-US" b="0" dirty="0" smtClean="0"/>
              <a:t>Competitive grant processes for WIOA Section 231 and 225 will be combined.</a:t>
            </a:r>
            <a:endParaRPr lang="en-US" sz="1600" dirty="0"/>
          </a:p>
          <a:p>
            <a:r>
              <a:rPr lang="en-US" b="0" dirty="0" smtClean="0"/>
              <a:t>Grants for WIOA Section 243 (IEL/Civics) will be competed separately.</a:t>
            </a:r>
            <a:endParaRPr lang="en-US" b="0" dirty="0"/>
          </a:p>
        </p:txBody>
      </p:sp>
      <p:sp>
        <p:nvSpPr>
          <p:cNvPr id="5" name="Slide Number Placeholder 4"/>
          <p:cNvSpPr>
            <a:spLocks noGrp="1"/>
          </p:cNvSpPr>
          <p:nvPr>
            <p:ph type="sldNum" sz="quarter" idx="12"/>
          </p:nvPr>
        </p:nvSpPr>
        <p:spPr/>
        <p:txBody>
          <a:bodyPr/>
          <a:lstStyle/>
          <a:p>
            <a:pPr>
              <a:defRPr/>
            </a:pPr>
            <a:fld id="{7747FA44-02FD-4485-B373-A98F0B4349C3}" type="slidenum">
              <a:rPr lang="en-US" smtClean="0"/>
              <a:pPr>
                <a:defRPr/>
              </a:pPr>
              <a:t>10</a:t>
            </a:fld>
            <a:endParaRPr lang="en-US" dirty="0"/>
          </a:p>
        </p:txBody>
      </p:sp>
      <p:sp>
        <p:nvSpPr>
          <p:cNvPr id="4" name="Footer Placeholder 3"/>
          <p:cNvSpPr>
            <a:spLocks noGrp="1"/>
          </p:cNvSpPr>
          <p:nvPr>
            <p:ph type="ftr" sz="quarter" idx="13"/>
          </p:nvPr>
        </p:nvSpPr>
        <p:spPr/>
        <p:txBody>
          <a:bodyPr/>
          <a:lstStyle/>
          <a:p>
            <a:pPr>
              <a:defRPr/>
            </a:pPr>
            <a:r>
              <a:rPr lang="en-US" smtClean="0"/>
              <a:t>education.state.mn.us</a:t>
            </a:r>
            <a:endParaRPr lang="en-US"/>
          </a:p>
        </p:txBody>
      </p:sp>
    </p:spTree>
    <p:extLst>
      <p:ext uri="{BB962C8B-B14F-4D97-AF65-F5344CB8AC3E}">
        <p14:creationId xmlns:p14="http://schemas.microsoft.com/office/powerpoint/2010/main" val="2652071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cap="none" dirty="0"/>
              <a:t>What are adult education and literacy programs, activities and services?</a:t>
            </a:r>
          </a:p>
        </p:txBody>
      </p:sp>
      <p:sp>
        <p:nvSpPr>
          <p:cNvPr id="3" name="Text Placeholder 2"/>
          <p:cNvSpPr>
            <a:spLocks noGrp="1"/>
          </p:cNvSpPr>
          <p:nvPr>
            <p:ph idx="1"/>
          </p:nvPr>
        </p:nvSpPr>
        <p:spPr>
          <a:xfrm>
            <a:off x="838200" y="1825625"/>
            <a:ext cx="7061063" cy="4351338"/>
          </a:xfrm>
          <a:solidFill>
            <a:srgbClr val="FFFFFF"/>
          </a:solidFill>
        </p:spPr>
        <p:txBody>
          <a:bodyPr>
            <a:normAutofit/>
          </a:bodyPr>
          <a:lstStyle/>
          <a:p>
            <a:pPr marL="0" indent="0">
              <a:buNone/>
            </a:pPr>
            <a:r>
              <a:rPr lang="en-US" sz="2800" dirty="0">
                <a:solidFill>
                  <a:schemeClr val="accent3">
                    <a:lumMod val="50000"/>
                  </a:schemeClr>
                </a:solidFill>
              </a:rPr>
              <a:t>Federal Regulations </a:t>
            </a:r>
            <a:r>
              <a:rPr lang="en-US" sz="2800" dirty="0" smtClean="0">
                <a:solidFill>
                  <a:schemeClr val="accent3">
                    <a:lumMod val="50000"/>
                  </a:schemeClr>
                </a:solidFill>
              </a:rPr>
              <a:t>Citation </a:t>
            </a:r>
          </a:p>
          <a:p>
            <a:pPr marL="0" indent="0">
              <a:buNone/>
            </a:pPr>
            <a:r>
              <a:rPr lang="en-US" sz="2800" dirty="0" smtClean="0">
                <a:solidFill>
                  <a:schemeClr val="accent3">
                    <a:lumMod val="50000"/>
                  </a:schemeClr>
                </a:solidFill>
              </a:rPr>
              <a:t>(Code of Federal Regulations, or CFR, </a:t>
            </a:r>
            <a:r>
              <a:rPr lang="en-US" sz="2800" dirty="0">
                <a:solidFill>
                  <a:schemeClr val="accent3">
                    <a:lumMod val="50000"/>
                  </a:schemeClr>
                </a:solidFill>
              </a:rPr>
              <a:t>§</a:t>
            </a:r>
            <a:r>
              <a:rPr lang="en-US" sz="2800" dirty="0" smtClean="0">
                <a:solidFill>
                  <a:schemeClr val="accent3">
                    <a:lumMod val="50000"/>
                  </a:schemeClr>
                </a:solidFill>
              </a:rPr>
              <a:t>463.30)</a:t>
            </a:r>
            <a:endParaRPr lang="en-US" sz="2800" dirty="0">
              <a:solidFill>
                <a:schemeClr val="accent3">
                  <a:lumMod val="50000"/>
                </a:schemeClr>
              </a:solidFill>
            </a:endParaRPr>
          </a:p>
        </p:txBody>
      </p:sp>
      <p:pic>
        <p:nvPicPr>
          <p:cNvPr id="4" name="Picture 2" descr="C:\Users\BHasskamp\AppData\Local\Microsoft\Windows\Temporary Internet Files\Content.IE5\98YIOJPX\MP900448685[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416" b="100000" l="177" r="93640">
                        <a14:foregroundMark x1="61661" y1="22968" x2="69965" y2="29564"/>
                        <a14:foregroundMark x1="69965" y1="29564" x2="66784" y2="23675"/>
                      </a14:backgroundRemoval>
                    </a14:imgEffect>
                  </a14:imgLayer>
                </a14:imgProps>
              </a:ext>
              <a:ext uri="{28A0092B-C50C-407E-A947-70E740481C1C}">
                <a14:useLocalDpi xmlns:a14="http://schemas.microsoft.com/office/drawing/2010/main" val="0"/>
              </a:ext>
            </a:extLst>
          </a:blip>
          <a:srcRect t="4393" r="10000"/>
          <a:stretch/>
        </p:blipFill>
        <p:spPr bwMode="auto">
          <a:xfrm>
            <a:off x="7899263" y="1066800"/>
            <a:ext cx="4292737" cy="68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1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1353800" cy="914400"/>
          </a:xfrm>
        </p:spPr>
        <p:txBody>
          <a:bodyPr>
            <a:noAutofit/>
          </a:bodyPr>
          <a:lstStyle/>
          <a:p>
            <a:r>
              <a:rPr lang="en-US" sz="3600" dirty="0"/>
              <a:t>Adult Education and Literacy Programs, Activities and Services include:</a:t>
            </a:r>
          </a:p>
        </p:txBody>
      </p:sp>
      <p:sp>
        <p:nvSpPr>
          <p:cNvPr id="3" name="Content Placeholder 2"/>
          <p:cNvSpPr>
            <a:spLocks noGrp="1"/>
          </p:cNvSpPr>
          <p:nvPr>
            <p:ph idx="1"/>
          </p:nvPr>
        </p:nvSpPr>
        <p:spPr>
          <a:xfrm>
            <a:off x="838200" y="1391478"/>
            <a:ext cx="10515600" cy="5307496"/>
          </a:xfrm>
        </p:spPr>
        <p:txBody>
          <a:bodyPr>
            <a:noAutofit/>
          </a:bodyPr>
          <a:lstStyle/>
          <a:p>
            <a:pPr marL="514350" indent="-514350" defTabSz="511175">
              <a:spcBef>
                <a:spcPts val="600"/>
              </a:spcBef>
              <a:buFont typeface="+mj-lt"/>
              <a:buAutoNum type="arabicPeriod"/>
              <a:tabLst>
                <a:tab pos="403225" algn="l"/>
              </a:tabLst>
            </a:pPr>
            <a:r>
              <a:rPr lang="en-US" sz="2800" dirty="0"/>
              <a:t>Adult education, </a:t>
            </a:r>
            <a:endParaRPr lang="en-US" sz="2800" b="1" dirty="0"/>
          </a:p>
          <a:p>
            <a:pPr marL="514350" indent="-514350" defTabSz="511175">
              <a:spcBef>
                <a:spcPts val="600"/>
              </a:spcBef>
              <a:buFont typeface="+mj-lt"/>
              <a:buAutoNum type="arabicPeriod"/>
              <a:tabLst>
                <a:tab pos="403225" algn="l"/>
              </a:tabLst>
            </a:pPr>
            <a:r>
              <a:rPr lang="en-US" sz="2800" dirty="0"/>
              <a:t>Literacy, </a:t>
            </a:r>
            <a:endParaRPr lang="en-US" sz="2800" b="1" dirty="0"/>
          </a:p>
          <a:p>
            <a:pPr marL="514350" indent="-514350" defTabSz="511175">
              <a:spcBef>
                <a:spcPts val="600"/>
              </a:spcBef>
              <a:buFont typeface="+mj-lt"/>
              <a:buAutoNum type="arabicPeriod"/>
              <a:tabLst>
                <a:tab pos="403225" algn="l"/>
              </a:tabLst>
            </a:pPr>
            <a:r>
              <a:rPr lang="en-US" sz="2800" dirty="0"/>
              <a:t>Workplace adult education and literacy activities, </a:t>
            </a:r>
            <a:endParaRPr lang="en-US" sz="2800" b="1" dirty="0"/>
          </a:p>
          <a:p>
            <a:pPr marL="514350" indent="-514350" defTabSz="511175">
              <a:spcBef>
                <a:spcPts val="600"/>
              </a:spcBef>
              <a:buFont typeface="+mj-lt"/>
              <a:buAutoNum type="arabicPeriod"/>
              <a:tabLst>
                <a:tab pos="403225" algn="l"/>
              </a:tabLst>
            </a:pPr>
            <a:r>
              <a:rPr lang="en-US" sz="2800" dirty="0"/>
              <a:t>Family literacy activities, </a:t>
            </a:r>
            <a:endParaRPr lang="en-US" sz="2800" b="1" dirty="0"/>
          </a:p>
          <a:p>
            <a:pPr marL="514350" indent="-514350" defTabSz="511175">
              <a:spcBef>
                <a:spcPts val="600"/>
              </a:spcBef>
              <a:buFont typeface="+mj-lt"/>
              <a:buAutoNum type="arabicPeriod"/>
              <a:tabLst>
                <a:tab pos="403225" algn="l"/>
              </a:tabLst>
            </a:pPr>
            <a:r>
              <a:rPr lang="en-US" sz="2800" dirty="0"/>
              <a:t>English language acquisition activities, </a:t>
            </a:r>
            <a:endParaRPr lang="en-US" sz="2800" b="1" dirty="0"/>
          </a:p>
          <a:p>
            <a:pPr marL="514350" indent="-514350" defTabSz="511175">
              <a:spcBef>
                <a:spcPts val="600"/>
              </a:spcBef>
              <a:buFont typeface="+mj-lt"/>
              <a:buAutoNum type="arabicPeriod"/>
              <a:tabLst>
                <a:tab pos="403225" algn="l"/>
              </a:tabLst>
            </a:pPr>
            <a:r>
              <a:rPr lang="en-US" sz="2800" dirty="0"/>
              <a:t>Integrated English literacy and civics education, </a:t>
            </a:r>
            <a:endParaRPr lang="en-US" sz="2800" b="1" dirty="0"/>
          </a:p>
          <a:p>
            <a:pPr marL="514350" indent="-514350" defTabSz="511175">
              <a:spcBef>
                <a:spcPts val="600"/>
              </a:spcBef>
              <a:buFont typeface="+mj-lt"/>
              <a:buAutoNum type="arabicPeriod"/>
              <a:tabLst>
                <a:tab pos="403225" algn="l"/>
              </a:tabLst>
            </a:pPr>
            <a:r>
              <a:rPr lang="en-US" sz="2800" dirty="0"/>
              <a:t>Workforce preparation activities, or </a:t>
            </a:r>
            <a:endParaRPr lang="en-US" sz="2800" b="1" dirty="0"/>
          </a:p>
          <a:p>
            <a:pPr marL="514350" indent="-514350" defTabSz="511175">
              <a:spcBef>
                <a:spcPts val="600"/>
              </a:spcBef>
              <a:buFont typeface="+mj-lt"/>
              <a:buAutoNum type="arabicPeriod"/>
              <a:tabLst>
                <a:tab pos="403225" algn="l"/>
              </a:tabLst>
            </a:pPr>
            <a:r>
              <a:rPr lang="en-US" sz="2800" dirty="0"/>
              <a:t>Integrated education and training.</a:t>
            </a:r>
          </a:p>
        </p:txBody>
      </p:sp>
    </p:spTree>
    <p:extLst>
      <p:ext uri="{BB962C8B-B14F-4D97-AF65-F5344CB8AC3E}">
        <p14:creationId xmlns:p14="http://schemas.microsoft.com/office/powerpoint/2010/main" val="4185072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cap="none" dirty="0"/>
              <a:t>What is an English language acquisition program?</a:t>
            </a:r>
          </a:p>
        </p:txBody>
      </p:sp>
      <p:sp>
        <p:nvSpPr>
          <p:cNvPr id="3" name="Text Placeholder 2"/>
          <p:cNvSpPr>
            <a:spLocks noGrp="1"/>
          </p:cNvSpPr>
          <p:nvPr>
            <p:ph idx="1"/>
          </p:nvPr>
        </p:nvSpPr>
        <p:spPr>
          <a:solidFill>
            <a:srgbClr val="FFFFFF"/>
          </a:solidFill>
        </p:spPr>
        <p:txBody>
          <a:bodyPr>
            <a:normAutofit/>
          </a:bodyPr>
          <a:lstStyle/>
          <a:p>
            <a:pPr marL="0" indent="0">
              <a:buNone/>
            </a:pPr>
            <a:r>
              <a:rPr lang="en-US" sz="2800" dirty="0">
                <a:solidFill>
                  <a:schemeClr val="accent3">
                    <a:lumMod val="50000"/>
                  </a:schemeClr>
                </a:solidFill>
              </a:rPr>
              <a:t>Federal Regulations </a:t>
            </a:r>
            <a:r>
              <a:rPr lang="en-US" sz="2800" dirty="0" smtClean="0">
                <a:solidFill>
                  <a:schemeClr val="accent3">
                    <a:lumMod val="50000"/>
                  </a:schemeClr>
                </a:solidFill>
              </a:rPr>
              <a:t>Citation</a:t>
            </a:r>
            <a:endParaRPr lang="en-US" sz="2800" dirty="0">
              <a:solidFill>
                <a:schemeClr val="accent3">
                  <a:lumMod val="50000"/>
                </a:schemeClr>
              </a:solidFill>
            </a:endParaRPr>
          </a:p>
          <a:p>
            <a:pPr marL="0" indent="0">
              <a:buNone/>
            </a:pPr>
            <a:r>
              <a:rPr lang="en-US" sz="2800" dirty="0" smtClean="0">
                <a:solidFill>
                  <a:schemeClr val="accent3">
                    <a:lumMod val="50000"/>
                  </a:schemeClr>
                </a:solidFill>
              </a:rPr>
              <a:t>(CFR </a:t>
            </a:r>
            <a:r>
              <a:rPr lang="en-US" sz="2800" dirty="0">
                <a:solidFill>
                  <a:schemeClr val="accent3">
                    <a:lumMod val="50000"/>
                  </a:schemeClr>
                </a:solidFill>
              </a:rPr>
              <a:t>§</a:t>
            </a:r>
            <a:r>
              <a:rPr lang="en-US" sz="2800" dirty="0" smtClean="0">
                <a:solidFill>
                  <a:schemeClr val="accent3">
                    <a:lumMod val="50000"/>
                  </a:schemeClr>
                </a:solidFill>
              </a:rPr>
              <a:t>463.31)</a:t>
            </a:r>
            <a:endParaRPr lang="en-US" sz="2800" dirty="0">
              <a:solidFill>
                <a:schemeClr val="accent3">
                  <a:lumMod val="50000"/>
                </a:schemeClr>
              </a:solidFill>
            </a:endParaRPr>
          </a:p>
        </p:txBody>
      </p:sp>
      <p:pic>
        <p:nvPicPr>
          <p:cNvPr id="4" name="Picture 2" descr="C:\Users\BHasskamp\AppData\Local\Microsoft\Windows\Temporary Internet Files\Content.IE5\98YIOJPX\MP900448685[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416" b="100000" l="177" r="93640">
                        <a14:foregroundMark x1="61661" y1="22968" x2="69965" y2="29564"/>
                        <a14:foregroundMark x1="69965" y1="29564" x2="66784" y2="23675"/>
                      </a14:backgroundRemoval>
                    </a14:imgEffect>
                  </a14:imgLayer>
                </a14:imgProps>
              </a:ext>
              <a:ext uri="{28A0092B-C50C-407E-A947-70E740481C1C}">
                <a14:useLocalDpi xmlns:a14="http://schemas.microsoft.com/office/drawing/2010/main" val="0"/>
              </a:ext>
            </a:extLst>
          </a:blip>
          <a:srcRect t="4393" r="10000"/>
          <a:stretch/>
        </p:blipFill>
        <p:spPr bwMode="auto">
          <a:xfrm>
            <a:off x="7899263" y="1066800"/>
            <a:ext cx="4292737" cy="68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168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English Language Acquisition Program</a:t>
            </a:r>
            <a:r>
              <a:rPr lang="en-US" sz="4000" u="sng" dirty="0"/>
              <a:t> </a:t>
            </a:r>
          </a:p>
        </p:txBody>
      </p:sp>
      <p:sp>
        <p:nvSpPr>
          <p:cNvPr id="8" name="Content Placeholder 3"/>
          <p:cNvSpPr>
            <a:spLocks noGrp="1"/>
          </p:cNvSpPr>
          <p:nvPr>
            <p:ph idx="1"/>
          </p:nvPr>
        </p:nvSpPr>
        <p:spPr/>
        <p:txBody>
          <a:bodyPr>
            <a:normAutofit fontScale="25000" lnSpcReduction="20000"/>
          </a:bodyPr>
          <a:lstStyle/>
          <a:p>
            <a:pPr marL="0" indent="0">
              <a:lnSpc>
                <a:spcPct val="120000"/>
              </a:lnSpc>
              <a:buNone/>
            </a:pPr>
            <a:r>
              <a:rPr lang="en-US" sz="9600" dirty="0"/>
              <a:t>A </a:t>
            </a:r>
            <a:r>
              <a:rPr lang="en-US" sz="9600" dirty="0">
                <a:solidFill>
                  <a:srgbClr val="C00000"/>
                </a:solidFill>
              </a:rPr>
              <a:t>program</a:t>
            </a:r>
            <a:r>
              <a:rPr lang="en-US" sz="9600" dirty="0"/>
              <a:t> of instruction—</a:t>
            </a:r>
          </a:p>
          <a:p>
            <a:pPr marL="0" indent="0">
              <a:lnSpc>
                <a:spcPct val="120000"/>
              </a:lnSpc>
              <a:buNone/>
            </a:pPr>
            <a:r>
              <a:rPr lang="en-US" sz="9600" dirty="0"/>
              <a:t>(a) That is designed to help eligible individuals who are English language learners achieve competence in reading, writing, speaking, </a:t>
            </a:r>
            <a:r>
              <a:rPr lang="en-US" sz="9600" u="sng" dirty="0"/>
              <a:t>and</a:t>
            </a:r>
            <a:r>
              <a:rPr lang="en-US" sz="9600" dirty="0"/>
              <a:t> comprehension of the English language; </a:t>
            </a:r>
            <a:r>
              <a:rPr lang="en-US" sz="9600" u="sng" dirty="0"/>
              <a:t>and</a:t>
            </a:r>
          </a:p>
          <a:p>
            <a:pPr marL="0" indent="0">
              <a:lnSpc>
                <a:spcPct val="120000"/>
              </a:lnSpc>
              <a:buNone/>
              <a:tabLst>
                <a:tab pos="677863" algn="l"/>
              </a:tabLst>
            </a:pPr>
            <a:endParaRPr lang="en-US" sz="9600" u="sng" dirty="0"/>
          </a:p>
          <a:p>
            <a:pPr marL="0" indent="0">
              <a:lnSpc>
                <a:spcPct val="120000"/>
              </a:lnSpc>
              <a:buNone/>
              <a:tabLst>
                <a:tab pos="677863" algn="l"/>
              </a:tabLst>
            </a:pPr>
            <a:r>
              <a:rPr lang="en-US" sz="9600" u="sng" dirty="0"/>
              <a:t>(b) That </a:t>
            </a:r>
            <a:r>
              <a:rPr lang="en-US" sz="9600" u="sng" dirty="0">
                <a:solidFill>
                  <a:srgbClr val="C00000"/>
                </a:solidFill>
              </a:rPr>
              <a:t>leads to</a:t>
            </a:r>
            <a:r>
              <a:rPr lang="en-US" sz="9600" u="sng" dirty="0"/>
              <a:t>—</a:t>
            </a:r>
            <a:endParaRPr lang="en-US" sz="9600" dirty="0"/>
          </a:p>
          <a:p>
            <a:pPr marL="0" indent="0">
              <a:lnSpc>
                <a:spcPct val="120000"/>
              </a:lnSpc>
              <a:buNone/>
              <a:tabLst>
                <a:tab pos="677863" algn="l"/>
              </a:tabLst>
            </a:pPr>
            <a:r>
              <a:rPr lang="en-US" sz="9600" dirty="0"/>
              <a:t>(</a:t>
            </a:r>
            <a:r>
              <a:rPr lang="en-US" sz="9600" dirty="0" err="1"/>
              <a:t>i</a:t>
            </a:r>
            <a:r>
              <a:rPr lang="en-US" sz="9600" dirty="0"/>
              <a:t>) Both: (1) Attainment of a </a:t>
            </a:r>
            <a:r>
              <a:rPr lang="en-US" sz="9600" dirty="0">
                <a:solidFill>
                  <a:srgbClr val="C00000"/>
                </a:solidFill>
              </a:rPr>
              <a:t>secondary school diploma </a:t>
            </a:r>
            <a:r>
              <a:rPr lang="en-US" sz="9600" dirty="0"/>
              <a:t>or its recognized equivalent; </a:t>
            </a:r>
            <a:r>
              <a:rPr lang="en-US" sz="9600" u="sng" dirty="0"/>
              <a:t>and</a:t>
            </a:r>
            <a:r>
              <a:rPr lang="en-US" sz="9600" dirty="0"/>
              <a:t> (2) </a:t>
            </a:r>
            <a:r>
              <a:rPr lang="en-US" sz="9600" dirty="0">
                <a:solidFill>
                  <a:srgbClr val="C00000"/>
                </a:solidFill>
              </a:rPr>
              <a:t>Transition</a:t>
            </a:r>
            <a:r>
              <a:rPr lang="en-US" sz="9600" dirty="0"/>
              <a:t> to postsecondary education and training; </a:t>
            </a:r>
            <a:r>
              <a:rPr lang="en-US" sz="9600" u="sng" dirty="0"/>
              <a:t>or</a:t>
            </a:r>
            <a:r>
              <a:rPr lang="en-US" sz="9600" dirty="0"/>
              <a:t> </a:t>
            </a:r>
            <a:endParaRPr lang="en-US" sz="9600" b="1" dirty="0"/>
          </a:p>
          <a:p>
            <a:pPr marL="0" indent="0">
              <a:lnSpc>
                <a:spcPct val="120000"/>
              </a:lnSpc>
              <a:buNone/>
              <a:tabLst>
                <a:tab pos="635000" algn="l"/>
              </a:tabLst>
            </a:pPr>
            <a:r>
              <a:rPr lang="en-US" sz="9600" dirty="0"/>
              <a:t>(ii) </a:t>
            </a:r>
            <a:r>
              <a:rPr lang="en-US" sz="9600" dirty="0">
                <a:solidFill>
                  <a:srgbClr val="C00000"/>
                </a:solidFill>
              </a:rPr>
              <a:t>Employment</a:t>
            </a:r>
            <a:r>
              <a:rPr lang="en-US" sz="9600" dirty="0"/>
              <a:t>.</a:t>
            </a:r>
          </a:p>
        </p:txBody>
      </p:sp>
    </p:spTree>
    <p:extLst>
      <p:ext uri="{BB962C8B-B14F-4D97-AF65-F5344CB8AC3E}">
        <p14:creationId xmlns:p14="http://schemas.microsoft.com/office/powerpoint/2010/main" val="2396466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Acronym Fever!</a:t>
            </a:r>
          </a:p>
        </p:txBody>
      </p:sp>
      <p:sp>
        <p:nvSpPr>
          <p:cNvPr id="3" name="Content Placeholder 2"/>
          <p:cNvSpPr>
            <a:spLocks noGrp="1"/>
          </p:cNvSpPr>
          <p:nvPr>
            <p:ph idx="1"/>
          </p:nvPr>
        </p:nvSpPr>
        <p:spPr>
          <a:xfrm>
            <a:off x="0" y="1428060"/>
            <a:ext cx="9541565" cy="5151644"/>
          </a:xfrm>
        </p:spPr>
        <p:txBody>
          <a:bodyPr>
            <a:normAutofit/>
          </a:bodyPr>
          <a:lstStyle/>
          <a:p>
            <a:pPr marL="0" indent="0">
              <a:spcBef>
                <a:spcPts val="600"/>
              </a:spcBef>
              <a:buNone/>
            </a:pPr>
            <a:r>
              <a:rPr lang="en-US" dirty="0" smtClean="0">
                <a:solidFill>
                  <a:srgbClr val="C00000"/>
                </a:solidFill>
              </a:rPr>
              <a:t>ELL</a:t>
            </a:r>
            <a:r>
              <a:rPr lang="en-US" dirty="0" smtClean="0"/>
              <a:t>:  English language learner (a type of eligible individual defined in WIOA)</a:t>
            </a:r>
          </a:p>
          <a:p>
            <a:pPr marL="0" indent="0">
              <a:spcBef>
                <a:spcPts val="600"/>
              </a:spcBef>
              <a:buNone/>
            </a:pPr>
            <a:r>
              <a:rPr lang="en-US" dirty="0" smtClean="0">
                <a:solidFill>
                  <a:srgbClr val="C00000"/>
                </a:solidFill>
              </a:rPr>
              <a:t>ELA</a:t>
            </a:r>
            <a:r>
              <a:rPr lang="en-US" dirty="0" smtClean="0"/>
              <a:t>:  English language acquisition (a </a:t>
            </a:r>
            <a:r>
              <a:rPr lang="en-US" dirty="0" smtClean="0"/>
              <a:t>defined</a:t>
            </a:r>
            <a:r>
              <a:rPr lang="en-US" dirty="0" smtClean="0"/>
              <a:t> </a:t>
            </a:r>
            <a:r>
              <a:rPr lang="en-US" dirty="0" smtClean="0"/>
              <a:t>adult education and literacy activity under WIOA)</a:t>
            </a:r>
          </a:p>
          <a:p>
            <a:pPr marL="0" indent="0">
              <a:spcBef>
                <a:spcPts val="600"/>
              </a:spcBef>
              <a:buNone/>
            </a:pPr>
            <a:r>
              <a:rPr lang="en-US" dirty="0" smtClean="0">
                <a:solidFill>
                  <a:srgbClr val="C00000"/>
                </a:solidFill>
              </a:rPr>
              <a:t>ESL</a:t>
            </a:r>
            <a:r>
              <a:rPr lang="en-US" dirty="0" smtClean="0"/>
              <a:t>:  English as a Second Language (a set of </a:t>
            </a:r>
            <a:r>
              <a:rPr lang="en-US" dirty="0" smtClean="0"/>
              <a:t>federal educational </a:t>
            </a:r>
            <a:r>
              <a:rPr lang="en-US" dirty="0" smtClean="0"/>
              <a:t>functioning levels used for ELLs)</a:t>
            </a:r>
          </a:p>
          <a:p>
            <a:pPr marL="0" indent="0">
              <a:spcBef>
                <a:spcPts val="600"/>
              </a:spcBef>
              <a:buNone/>
            </a:pPr>
            <a:r>
              <a:rPr lang="en-US" dirty="0" smtClean="0">
                <a:solidFill>
                  <a:srgbClr val="C00000"/>
                </a:solidFill>
              </a:rPr>
              <a:t>ELP</a:t>
            </a:r>
            <a:r>
              <a:rPr lang="en-US" dirty="0" smtClean="0"/>
              <a:t>:  English Language Proficiency (a set of supporting standards for instruction for ELLs)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236" t="22618" r="28090" b="13790"/>
          <a:stretch/>
        </p:blipFill>
        <p:spPr>
          <a:xfrm rot="1534737">
            <a:off x="8897086" y="2947919"/>
            <a:ext cx="3665599" cy="4198869"/>
          </a:xfrm>
          <a:prstGeom prst="rect">
            <a:avLst/>
          </a:prstGeom>
        </p:spPr>
      </p:pic>
    </p:spTree>
    <p:extLst>
      <p:ext uri="{BB962C8B-B14F-4D97-AF65-F5344CB8AC3E}">
        <p14:creationId xmlns:p14="http://schemas.microsoft.com/office/powerpoint/2010/main" val="1795054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2574"/>
          </a:xfrm>
        </p:spPr>
        <p:txBody>
          <a:bodyPr>
            <a:noAutofit/>
          </a:bodyPr>
          <a:lstStyle/>
          <a:p>
            <a:r>
              <a:rPr lang="en-US" sz="3200" cap="none" dirty="0"/>
              <a:t>How does an English language acquisition program prove it leads to attainment of a secondary school diploma, G.E.D., postsecondary education, training or employment?</a:t>
            </a:r>
            <a:endParaRPr lang="en-US" sz="2000" dirty="0"/>
          </a:p>
        </p:txBody>
      </p:sp>
      <p:sp>
        <p:nvSpPr>
          <p:cNvPr id="3" name="Text Placeholder 2"/>
          <p:cNvSpPr>
            <a:spLocks noGrp="1"/>
          </p:cNvSpPr>
          <p:nvPr>
            <p:ph idx="1"/>
          </p:nvPr>
        </p:nvSpPr>
        <p:spPr>
          <a:solidFill>
            <a:srgbClr val="FFFFFF"/>
          </a:solidFill>
        </p:spPr>
        <p:txBody>
          <a:bodyPr>
            <a:normAutofit/>
          </a:bodyPr>
          <a:lstStyle/>
          <a:p>
            <a:pPr marL="0" indent="0">
              <a:buNone/>
            </a:pPr>
            <a:r>
              <a:rPr lang="en-US" sz="2800" dirty="0">
                <a:solidFill>
                  <a:schemeClr val="accent3">
                    <a:lumMod val="50000"/>
                  </a:schemeClr>
                </a:solidFill>
              </a:rPr>
              <a:t>Federal Regulations </a:t>
            </a:r>
            <a:r>
              <a:rPr lang="en-US" sz="2800" dirty="0" smtClean="0">
                <a:solidFill>
                  <a:schemeClr val="accent3">
                    <a:lumMod val="50000"/>
                  </a:schemeClr>
                </a:solidFill>
              </a:rPr>
              <a:t>Citation</a:t>
            </a:r>
          </a:p>
          <a:p>
            <a:pPr marL="0" indent="0">
              <a:buNone/>
            </a:pPr>
            <a:r>
              <a:rPr lang="en-US" sz="2800" dirty="0" smtClean="0">
                <a:solidFill>
                  <a:schemeClr val="accent3">
                    <a:lumMod val="50000"/>
                  </a:schemeClr>
                </a:solidFill>
              </a:rPr>
              <a:t>(</a:t>
            </a:r>
            <a:r>
              <a:rPr lang="en-US" sz="2800" dirty="0" smtClean="0">
                <a:solidFill>
                  <a:schemeClr val="accent3">
                    <a:lumMod val="50000"/>
                  </a:schemeClr>
                </a:solidFill>
              </a:rPr>
              <a:t>CFR </a:t>
            </a:r>
            <a:r>
              <a:rPr lang="en-US" sz="2800" dirty="0">
                <a:solidFill>
                  <a:schemeClr val="accent3">
                    <a:lumMod val="50000"/>
                  </a:schemeClr>
                </a:solidFill>
              </a:rPr>
              <a:t>§</a:t>
            </a:r>
            <a:r>
              <a:rPr lang="en-US" sz="2800" dirty="0" smtClean="0">
                <a:solidFill>
                  <a:schemeClr val="accent3">
                    <a:lumMod val="50000"/>
                  </a:schemeClr>
                </a:solidFill>
              </a:rPr>
              <a:t>463.32)</a:t>
            </a:r>
            <a:endParaRPr lang="en-US" sz="2800" dirty="0">
              <a:solidFill>
                <a:schemeClr val="accent3">
                  <a:lumMod val="50000"/>
                </a:schemeClr>
              </a:solidFill>
            </a:endParaRPr>
          </a:p>
        </p:txBody>
      </p:sp>
      <p:pic>
        <p:nvPicPr>
          <p:cNvPr id="4" name="Picture 2" descr="C:\Users\BHasskamp\AppData\Local\Microsoft\Windows\Temporary Internet Files\Content.IE5\98YIOJPX\MP900448685[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416" b="100000" l="177" r="93640">
                        <a14:foregroundMark x1="61661" y1="22968" x2="69965" y2="29564"/>
                        <a14:foregroundMark x1="69965" y1="29564" x2="66784" y2="23675"/>
                      </a14:backgroundRemoval>
                    </a14:imgEffect>
                  </a14:imgLayer>
                </a14:imgProps>
              </a:ext>
              <a:ext uri="{28A0092B-C50C-407E-A947-70E740481C1C}">
                <a14:useLocalDpi xmlns:a14="http://schemas.microsoft.com/office/drawing/2010/main" val="0"/>
              </a:ext>
            </a:extLst>
          </a:blip>
          <a:srcRect t="4393" r="10000"/>
          <a:stretch/>
        </p:blipFill>
        <p:spPr bwMode="auto">
          <a:xfrm>
            <a:off x="7326063" y="1212574"/>
            <a:ext cx="4705944" cy="749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17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3 Options </a:t>
            </a:r>
          </a:p>
        </p:txBody>
      </p:sp>
      <p:sp>
        <p:nvSpPr>
          <p:cNvPr id="3" name="Content Placeholder 2"/>
          <p:cNvSpPr>
            <a:spLocks noGrp="1"/>
          </p:cNvSpPr>
          <p:nvPr>
            <p:ph idx="1"/>
          </p:nvPr>
        </p:nvSpPr>
        <p:spPr/>
        <p:txBody>
          <a:bodyPr>
            <a:noAutofit/>
          </a:bodyPr>
          <a:lstStyle/>
          <a:p>
            <a:pPr marL="514350" indent="-514350">
              <a:lnSpc>
                <a:spcPct val="120000"/>
              </a:lnSpc>
              <a:spcBef>
                <a:spcPts val="600"/>
              </a:spcBef>
              <a:buAutoNum type="arabicPeriod"/>
            </a:pPr>
            <a:r>
              <a:rPr lang="en-US" sz="2800" dirty="0"/>
              <a:t>Have implemented State adult education </a:t>
            </a:r>
            <a:r>
              <a:rPr lang="en-US" sz="2800" dirty="0">
                <a:solidFill>
                  <a:srgbClr val="C00000"/>
                </a:solidFill>
              </a:rPr>
              <a:t>content standards </a:t>
            </a:r>
            <a:r>
              <a:rPr lang="en-US" sz="2800" dirty="0"/>
              <a:t>in </a:t>
            </a:r>
            <a:r>
              <a:rPr lang="en-US" sz="2800" dirty="0">
                <a:solidFill>
                  <a:srgbClr val="C00000"/>
                </a:solidFill>
              </a:rPr>
              <a:t>curriculum, lesson plans, or instructional materials</a:t>
            </a:r>
            <a:r>
              <a:rPr lang="en-US" sz="2800" dirty="0"/>
              <a:t>; or</a:t>
            </a:r>
          </a:p>
          <a:p>
            <a:pPr marL="514350" indent="-514350">
              <a:lnSpc>
                <a:spcPct val="120000"/>
              </a:lnSpc>
              <a:spcBef>
                <a:spcPts val="600"/>
              </a:spcBef>
              <a:buAutoNum type="arabicPeriod"/>
            </a:pPr>
            <a:r>
              <a:rPr lang="en-US" sz="2800" dirty="0"/>
              <a:t>Offer educational and career </a:t>
            </a:r>
            <a:r>
              <a:rPr lang="en-US" sz="2800" dirty="0">
                <a:solidFill>
                  <a:srgbClr val="C00000"/>
                </a:solidFill>
              </a:rPr>
              <a:t>advising </a:t>
            </a:r>
            <a:r>
              <a:rPr lang="en-US" sz="2800" dirty="0"/>
              <a:t>that help students transition to postsecondary education or employment; or </a:t>
            </a:r>
          </a:p>
          <a:p>
            <a:pPr marL="514350" indent="-514350">
              <a:lnSpc>
                <a:spcPct val="120000"/>
              </a:lnSpc>
              <a:spcBef>
                <a:spcPts val="600"/>
              </a:spcBef>
              <a:buAutoNum type="arabicPeriod"/>
            </a:pPr>
            <a:r>
              <a:rPr lang="en-US" sz="2800" dirty="0"/>
              <a:t>Be part of a </a:t>
            </a:r>
            <a:r>
              <a:rPr lang="en-US" sz="2800" dirty="0">
                <a:solidFill>
                  <a:srgbClr val="C00000"/>
                </a:solidFill>
              </a:rPr>
              <a:t>career pathway</a:t>
            </a:r>
            <a:r>
              <a:rPr lang="en-US" sz="2800" dirty="0"/>
              <a:t>.</a:t>
            </a:r>
          </a:p>
        </p:txBody>
      </p:sp>
    </p:spTree>
    <p:extLst>
      <p:ext uri="{BB962C8B-B14F-4D97-AF65-F5344CB8AC3E}">
        <p14:creationId xmlns:p14="http://schemas.microsoft.com/office/powerpoint/2010/main" val="381476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ol belt" title="graphic"/>
          <p:cNvPicPr>
            <a:picLocks noChangeAspect="1"/>
          </p:cNvPicPr>
          <p:nvPr/>
        </p:nvPicPr>
        <p:blipFill rotWithShape="1">
          <a:blip r:embed="rId3">
            <a:extLst>
              <a:ext uri="{28A0092B-C50C-407E-A947-70E740481C1C}">
                <a14:useLocalDpi xmlns:a14="http://schemas.microsoft.com/office/drawing/2010/main" val="0"/>
              </a:ext>
            </a:extLst>
          </a:blip>
          <a:srcRect t="5787"/>
          <a:stretch/>
        </p:blipFill>
        <p:spPr>
          <a:xfrm>
            <a:off x="1517176" y="1355651"/>
            <a:ext cx="9144000" cy="6873950"/>
          </a:xfrm>
          <a:prstGeom prst="rect">
            <a:avLst/>
          </a:prstGeom>
        </p:spPr>
      </p:pic>
      <p:sp>
        <p:nvSpPr>
          <p:cNvPr id="2" name="Title 1"/>
          <p:cNvSpPr>
            <a:spLocks noGrp="1"/>
          </p:cNvSpPr>
          <p:nvPr>
            <p:ph type="title"/>
          </p:nvPr>
        </p:nvSpPr>
        <p:spPr>
          <a:noFill/>
        </p:spPr>
        <p:txBody>
          <a:bodyPr>
            <a:noAutofit/>
          </a:bodyPr>
          <a:lstStyle/>
          <a:p>
            <a:r>
              <a:rPr lang="en-US" sz="3600" b="1" dirty="0">
                <a:latin typeface="Tw Cen MT" panose="020B0602020104020603" pitchFamily="34" charset="0"/>
              </a:rPr>
              <a:t>WORKFORCE PREPARATION ACTIVITIES</a:t>
            </a:r>
          </a:p>
        </p:txBody>
      </p:sp>
      <p:sp>
        <p:nvSpPr>
          <p:cNvPr id="5" name="Content Placeholder 4"/>
          <p:cNvSpPr>
            <a:spLocks noGrp="1"/>
          </p:cNvSpPr>
          <p:nvPr>
            <p:ph idx="1"/>
          </p:nvPr>
        </p:nvSpPr>
        <p:spPr>
          <a:xfrm>
            <a:off x="838200" y="2859295"/>
            <a:ext cx="10515600" cy="3263210"/>
          </a:xfrm>
          <a:solidFill>
            <a:schemeClr val="bg1"/>
          </a:solidFill>
        </p:spPr>
        <p:txBody>
          <a:bodyPr>
            <a:normAutofit/>
          </a:bodyPr>
          <a:lstStyle/>
          <a:p>
            <a:r>
              <a:rPr lang="en-US" sz="2400" dirty="0">
                <a:solidFill>
                  <a:schemeClr val="accent3">
                    <a:lumMod val="50000"/>
                  </a:schemeClr>
                </a:solidFill>
              </a:rPr>
              <a:t>Activities, programs, or services designed to help an individual acquire a </a:t>
            </a:r>
            <a:r>
              <a:rPr lang="en-US" sz="2400" b="1" dirty="0">
                <a:solidFill>
                  <a:srgbClr val="C00000"/>
                </a:solidFill>
              </a:rPr>
              <a:t>combination of basic academic, critical thinking, digital literacy, and self-management skills </a:t>
            </a:r>
          </a:p>
          <a:p>
            <a:r>
              <a:rPr lang="en-US" sz="2400" dirty="0">
                <a:solidFill>
                  <a:schemeClr val="accent3">
                    <a:lumMod val="50000"/>
                  </a:schemeClr>
                </a:solidFill>
              </a:rPr>
              <a:t>Includes competencies in utilizing resources and using information, and acquiring other skills necessary for successful transition into postsecondary education, training, or employment</a:t>
            </a:r>
          </a:p>
          <a:p>
            <a:pPr marL="0" indent="0">
              <a:buNone/>
            </a:pPr>
            <a:r>
              <a:rPr lang="en-US" sz="2400" i="1" dirty="0">
                <a:solidFill>
                  <a:schemeClr val="accent3">
                    <a:lumMod val="50000"/>
                  </a:schemeClr>
                </a:solidFill>
              </a:rPr>
              <a:t>Connections with ACES Transitions Integration Framework</a:t>
            </a:r>
          </a:p>
        </p:txBody>
      </p:sp>
      <p:sp>
        <p:nvSpPr>
          <p:cNvPr id="4" name="Slide Number Placeholder 3"/>
          <p:cNvSpPr>
            <a:spLocks noGrp="1"/>
          </p:cNvSpPr>
          <p:nvPr>
            <p:ph type="sldNum" sz="quarter" idx="12"/>
          </p:nvPr>
        </p:nvSpPr>
        <p:spPr>
          <a:prstGeom prst="rect">
            <a:avLst/>
          </a:prstGeom>
        </p:spPr>
        <p:txBody>
          <a:bodyPr>
            <a:normAutofit/>
          </a:bodyPr>
          <a:lstStyle/>
          <a:p>
            <a:fld id="{1AD93096-5B34-4342-9326-69289CEAE4C2}" type="slidenum">
              <a:rPr lang="en-US" smtClean="0"/>
              <a:pPr/>
              <a:t>18</a:t>
            </a:fld>
            <a:endParaRPr lang="en-US" dirty="0">
              <a:solidFill>
                <a:srgbClr val="FFFFFF"/>
              </a:solidFill>
            </a:endParaRPr>
          </a:p>
        </p:txBody>
      </p:sp>
      <p:pic>
        <p:nvPicPr>
          <p:cNvPr id="1026" name="Picture 2" descr="tools" title="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3378" y="4906418"/>
            <a:ext cx="3581400" cy="289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99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A Flag" title="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2999"/>
            <a:ext cx="12192000" cy="5213351"/>
          </a:xfrm>
          <a:prstGeom prst="rect">
            <a:avLst/>
          </a:prstGeom>
        </p:spPr>
      </p:pic>
      <p:sp>
        <p:nvSpPr>
          <p:cNvPr id="2" name="Title 1"/>
          <p:cNvSpPr>
            <a:spLocks noGrp="1"/>
          </p:cNvSpPr>
          <p:nvPr>
            <p:ph type="title"/>
          </p:nvPr>
        </p:nvSpPr>
        <p:spPr>
          <a:noFill/>
        </p:spPr>
        <p:txBody>
          <a:bodyPr>
            <a:noAutofit/>
          </a:bodyPr>
          <a:lstStyle/>
          <a:p>
            <a:r>
              <a:rPr lang="en-US" sz="3600" b="1" dirty="0">
                <a:latin typeface="Tw Cen MT" panose="020B0602020104020603" pitchFamily="34" charset="0"/>
              </a:rPr>
              <a:t>INTEGRATED ENGLISH LITERACY AND CIVICS EDUCATION</a:t>
            </a:r>
          </a:p>
        </p:txBody>
      </p:sp>
      <p:sp>
        <p:nvSpPr>
          <p:cNvPr id="5" name="Content Placeholder 4"/>
          <p:cNvSpPr>
            <a:spLocks noGrp="1"/>
          </p:cNvSpPr>
          <p:nvPr>
            <p:ph idx="1"/>
          </p:nvPr>
        </p:nvSpPr>
        <p:spPr>
          <a:solidFill>
            <a:srgbClr val="FFFFFF"/>
          </a:solidFill>
        </p:spPr>
        <p:txBody>
          <a:bodyPr>
            <a:normAutofit fontScale="92500" lnSpcReduction="10000"/>
          </a:bodyPr>
          <a:lstStyle/>
          <a:p>
            <a:pPr marL="0" indent="0">
              <a:buNone/>
            </a:pPr>
            <a:r>
              <a:rPr lang="en-US" sz="2000" dirty="0">
                <a:solidFill>
                  <a:schemeClr val="accent3">
                    <a:lumMod val="50000"/>
                  </a:schemeClr>
                </a:solidFill>
              </a:rPr>
              <a:t>Provides instruction in: </a:t>
            </a:r>
          </a:p>
          <a:p>
            <a:pPr marL="457200" indent="-457200">
              <a:buFont typeface="+mj-lt"/>
              <a:buAutoNum type="arabicPeriod"/>
            </a:pPr>
            <a:r>
              <a:rPr lang="en-US" sz="2000" dirty="0">
                <a:solidFill>
                  <a:srgbClr val="C00000"/>
                </a:solidFill>
              </a:rPr>
              <a:t>Literacy</a:t>
            </a:r>
            <a:r>
              <a:rPr lang="en-US" sz="2000" dirty="0">
                <a:solidFill>
                  <a:schemeClr val="accent3">
                    <a:lumMod val="50000"/>
                  </a:schemeClr>
                </a:solidFill>
              </a:rPr>
              <a:t> and </a:t>
            </a:r>
            <a:r>
              <a:rPr lang="en-US" sz="2000" dirty="0">
                <a:solidFill>
                  <a:srgbClr val="C00000"/>
                </a:solidFill>
              </a:rPr>
              <a:t>English language acquisition</a:t>
            </a:r>
            <a:r>
              <a:rPr lang="en-US" sz="2000" dirty="0">
                <a:solidFill>
                  <a:schemeClr val="accent3">
                    <a:lumMod val="50000"/>
                  </a:schemeClr>
                </a:solidFill>
              </a:rPr>
              <a:t>, </a:t>
            </a:r>
          </a:p>
          <a:p>
            <a:pPr marL="457200" indent="-457200">
              <a:buFont typeface="+mj-lt"/>
              <a:buAutoNum type="arabicPeriod"/>
            </a:pPr>
            <a:r>
              <a:rPr lang="en-US" sz="2000" dirty="0">
                <a:solidFill>
                  <a:srgbClr val="C00000"/>
                </a:solidFill>
              </a:rPr>
              <a:t>Civic</a:t>
            </a:r>
            <a:r>
              <a:rPr lang="en-US" sz="2000" dirty="0">
                <a:solidFill>
                  <a:schemeClr val="accent3">
                    <a:lumMod val="50000"/>
                  </a:schemeClr>
                </a:solidFill>
              </a:rPr>
              <a:t> participation and the rights and responsibilities of citizens, </a:t>
            </a:r>
          </a:p>
          <a:p>
            <a:pPr marL="457200" indent="-457200">
              <a:buFont typeface="+mj-lt"/>
              <a:buAutoNum type="arabicPeriod"/>
            </a:pPr>
            <a:r>
              <a:rPr lang="en-US" sz="2000" dirty="0">
                <a:solidFill>
                  <a:srgbClr val="C00000"/>
                </a:solidFill>
              </a:rPr>
              <a:t>Workforce preparation</a:t>
            </a:r>
            <a:r>
              <a:rPr lang="en-US" sz="2000" dirty="0">
                <a:solidFill>
                  <a:schemeClr val="accent3">
                    <a:lumMod val="50000"/>
                  </a:schemeClr>
                </a:solidFill>
              </a:rPr>
              <a:t> and </a:t>
            </a:r>
          </a:p>
          <a:p>
            <a:pPr marL="457200" indent="-457200">
              <a:buFont typeface="+mj-lt"/>
              <a:buAutoNum type="arabicPeriod"/>
            </a:pPr>
            <a:r>
              <a:rPr lang="en-US" sz="2000" dirty="0">
                <a:solidFill>
                  <a:srgbClr val="C00000"/>
                </a:solidFill>
              </a:rPr>
              <a:t>Workforce training</a:t>
            </a:r>
          </a:p>
          <a:p>
            <a:pPr marL="0" indent="0">
              <a:buNone/>
            </a:pPr>
            <a:endParaRPr lang="en-US" sz="2000" dirty="0">
              <a:solidFill>
                <a:schemeClr val="accent3">
                  <a:lumMod val="50000"/>
                </a:schemeClr>
              </a:solidFill>
            </a:endParaRPr>
          </a:p>
          <a:p>
            <a:r>
              <a:rPr lang="en-US" sz="2000" dirty="0">
                <a:solidFill>
                  <a:schemeClr val="accent3">
                    <a:lumMod val="50000"/>
                  </a:schemeClr>
                </a:solidFill>
              </a:rPr>
              <a:t>Activities must be </a:t>
            </a:r>
            <a:r>
              <a:rPr lang="en-US" sz="2000" b="1" dirty="0">
                <a:solidFill>
                  <a:schemeClr val="accent3">
                    <a:lumMod val="50000"/>
                  </a:schemeClr>
                </a:solidFill>
              </a:rPr>
              <a:t>provided in combination with IET activities</a:t>
            </a:r>
          </a:p>
          <a:p>
            <a:r>
              <a:rPr lang="en-US" sz="2000" dirty="0">
                <a:solidFill>
                  <a:schemeClr val="accent3">
                    <a:lumMod val="50000"/>
                  </a:schemeClr>
                </a:solidFill>
              </a:rPr>
              <a:t>Focuses program design and goal on </a:t>
            </a:r>
            <a:r>
              <a:rPr lang="en-US" sz="2000" b="1" dirty="0">
                <a:solidFill>
                  <a:schemeClr val="accent3">
                    <a:lumMod val="50000"/>
                  </a:schemeClr>
                </a:solidFill>
              </a:rPr>
              <a:t>preparing adults for employment in in-demand industries and in coordination with local workforce </a:t>
            </a:r>
            <a:r>
              <a:rPr lang="en-US" sz="2000" b="1" dirty="0" smtClean="0">
                <a:solidFill>
                  <a:schemeClr val="accent3">
                    <a:lumMod val="50000"/>
                  </a:schemeClr>
                </a:solidFill>
              </a:rPr>
              <a:t>system</a:t>
            </a:r>
            <a:endParaRPr lang="en-US" sz="2000" b="1" dirty="0">
              <a:solidFill>
                <a:schemeClr val="accent3">
                  <a:lumMod val="50000"/>
                </a:schemeClr>
              </a:solidFill>
            </a:endParaRPr>
          </a:p>
        </p:txBody>
      </p:sp>
      <p:sp>
        <p:nvSpPr>
          <p:cNvPr id="4" name="Slide Number Placeholder 3"/>
          <p:cNvSpPr>
            <a:spLocks noGrp="1"/>
          </p:cNvSpPr>
          <p:nvPr>
            <p:ph type="sldNum" sz="quarter" idx="12"/>
          </p:nvPr>
        </p:nvSpPr>
        <p:spPr>
          <a:prstGeom prst="rect">
            <a:avLst/>
          </a:prstGeom>
        </p:spPr>
        <p:txBody>
          <a:bodyPr>
            <a:normAutofit/>
          </a:bodyPr>
          <a:lstStyle/>
          <a:p>
            <a:fld id="{1AD93096-5B34-4342-9326-69289CEAE4C2}" type="slidenum">
              <a:rPr lang="en-US" smtClean="0"/>
              <a:pPr/>
              <a:t>19</a:t>
            </a:fld>
            <a:endParaRPr lang="en-US" dirty="0">
              <a:solidFill>
                <a:srgbClr val="FFFFFF"/>
              </a:solidFill>
            </a:endParaRPr>
          </a:p>
        </p:txBody>
      </p:sp>
      <p:pic>
        <p:nvPicPr>
          <p:cNvPr id="12290" name="Picture 2" descr="Hammer and wrench" title="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1711" y="2024408"/>
            <a:ext cx="2681034" cy="26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4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t>Adult Basic Education Accountability 101</a:t>
            </a:r>
            <a:endParaRPr lang="en-US" b="1" dirty="0"/>
          </a:p>
        </p:txBody>
      </p:sp>
      <p:sp>
        <p:nvSpPr>
          <p:cNvPr id="2" name="Text Placeholder 1"/>
          <p:cNvSpPr>
            <a:spLocks noGrp="1"/>
          </p:cNvSpPr>
          <p:nvPr>
            <p:ph type="body" sz="quarter" idx="14"/>
          </p:nvPr>
        </p:nvSpPr>
        <p:spPr>
          <a:xfrm>
            <a:off x="2802467" y="5387787"/>
            <a:ext cx="6587067" cy="1470213"/>
          </a:xfrm>
        </p:spPr>
        <p:txBody>
          <a:bodyPr>
            <a:normAutofit fontScale="77500" lnSpcReduction="20000"/>
          </a:bodyPr>
          <a:lstStyle/>
          <a:p>
            <a:r>
              <a:rPr lang="en-US" dirty="0" smtClean="0"/>
              <a:t>Heather Williams </a:t>
            </a:r>
            <a:r>
              <a:rPr lang="en-US" dirty="0" smtClean="0">
                <a:solidFill>
                  <a:schemeClr val="accent2"/>
                </a:solidFill>
              </a:rPr>
              <a:t>|</a:t>
            </a:r>
            <a:r>
              <a:rPr lang="en-US" dirty="0" smtClean="0"/>
              <a:t> Student Data and Assessment </a:t>
            </a:r>
            <a:r>
              <a:rPr lang="en-US" dirty="0" smtClean="0"/>
              <a:t>Specialist, Robbinsdale &amp; SPARC Chair</a:t>
            </a:r>
            <a:endParaRPr lang="en-US" dirty="0" smtClean="0"/>
          </a:p>
          <a:p>
            <a:r>
              <a:rPr lang="en-US" dirty="0"/>
              <a:t>Brad Hasskamp </a:t>
            </a:r>
            <a:r>
              <a:rPr lang="en-US" dirty="0">
                <a:solidFill>
                  <a:schemeClr val="accent2"/>
                </a:solidFill>
              </a:rPr>
              <a:t>|</a:t>
            </a:r>
            <a:r>
              <a:rPr lang="en-US" dirty="0"/>
              <a:t> Adult Secondary Credential and Education Policy Specialist, MDE</a:t>
            </a:r>
          </a:p>
          <a:p>
            <a:r>
              <a:rPr lang="en-US" dirty="0" smtClean="0"/>
              <a:t>Todd Wagner</a:t>
            </a:r>
            <a:r>
              <a:rPr lang="en-US" dirty="0" smtClean="0">
                <a:solidFill>
                  <a:schemeClr val="accent2"/>
                </a:solidFill>
              </a:rPr>
              <a:t>|</a:t>
            </a:r>
            <a:r>
              <a:rPr lang="en-US" dirty="0" smtClean="0"/>
              <a:t> State ABE Director, MDE</a:t>
            </a:r>
          </a:p>
          <a:p>
            <a:r>
              <a:rPr lang="en-US" dirty="0" smtClean="0"/>
              <a:t>Jenny </a:t>
            </a:r>
            <a:r>
              <a:rPr lang="en-US" dirty="0" err="1" smtClean="0"/>
              <a:t>Schlukebier</a:t>
            </a:r>
            <a:r>
              <a:rPr lang="en-US" dirty="0" smtClean="0">
                <a:solidFill>
                  <a:schemeClr val="accent2"/>
                </a:solidFill>
              </a:rPr>
              <a:t>|</a:t>
            </a:r>
            <a:r>
              <a:rPr lang="en-US" dirty="0" smtClean="0"/>
              <a:t> </a:t>
            </a:r>
            <a:r>
              <a:rPr lang="en-US" dirty="0" err="1" smtClean="0"/>
              <a:t>SiD</a:t>
            </a:r>
            <a:r>
              <a:rPr lang="en-US" dirty="0" smtClean="0"/>
              <a:t>, Urban Planet</a:t>
            </a:r>
            <a:endParaRPr lang="en-US" dirty="0"/>
          </a:p>
          <a:p>
            <a:r>
              <a:rPr lang="en-US" dirty="0" smtClean="0"/>
              <a:t>2018</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wo men with hard hats looking at a blueprint" title="graphic"/>
          <p:cNvPicPr>
            <a:picLocks noChangeAspect="1" noChangeArrowheads="1"/>
          </p:cNvPicPr>
          <p:nvPr/>
        </p:nvPicPr>
        <p:blipFill rotWithShape="1">
          <a:blip r:embed="rId3">
            <a:extLst>
              <a:ext uri="{28A0092B-C50C-407E-A947-70E740481C1C}">
                <a14:useLocalDpi xmlns:a14="http://schemas.microsoft.com/office/drawing/2010/main" val="0"/>
              </a:ext>
            </a:extLst>
          </a:blip>
          <a:srcRect b="32824"/>
          <a:stretch/>
        </p:blipFill>
        <p:spPr bwMode="auto">
          <a:xfrm>
            <a:off x="0" y="1391480"/>
            <a:ext cx="12191998" cy="54600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noFill/>
        </p:spPr>
        <p:txBody>
          <a:bodyPr>
            <a:noAutofit/>
          </a:bodyPr>
          <a:lstStyle/>
          <a:p>
            <a:r>
              <a:rPr lang="en-US" sz="3600" b="1" dirty="0">
                <a:latin typeface="Tw Cen MT" panose="020B0602020104020603" pitchFamily="34" charset="0"/>
              </a:rPr>
              <a:t>INTEGRATED EDUCATION AND TRAINING</a:t>
            </a:r>
          </a:p>
        </p:txBody>
      </p:sp>
      <p:sp>
        <p:nvSpPr>
          <p:cNvPr id="5" name="Content Placeholder 4"/>
          <p:cNvSpPr>
            <a:spLocks noGrp="1"/>
          </p:cNvSpPr>
          <p:nvPr>
            <p:ph idx="1"/>
          </p:nvPr>
        </p:nvSpPr>
        <p:spPr>
          <a:xfrm>
            <a:off x="283335" y="1632440"/>
            <a:ext cx="11578108" cy="1793338"/>
          </a:xfrm>
          <a:solidFill>
            <a:srgbClr val="FFFFFF"/>
          </a:solidFill>
        </p:spPr>
        <p:txBody>
          <a:bodyPr>
            <a:normAutofit/>
          </a:bodyPr>
          <a:lstStyle/>
          <a:p>
            <a:pPr marL="0" indent="0">
              <a:buNone/>
            </a:pPr>
            <a:r>
              <a:rPr lang="en-US" sz="2400" dirty="0">
                <a:solidFill>
                  <a:schemeClr val="accent3">
                    <a:lumMod val="50000"/>
                  </a:schemeClr>
                </a:solidFill>
              </a:rPr>
              <a:t>Service approach that provides adult education and literacy activities </a:t>
            </a:r>
            <a:r>
              <a:rPr lang="en-US" sz="2400" b="1" dirty="0">
                <a:solidFill>
                  <a:schemeClr val="accent3">
                    <a:lumMod val="50000"/>
                  </a:schemeClr>
                </a:solidFill>
              </a:rPr>
              <a:t>concurrently and contextually with workforce preparation activities </a:t>
            </a:r>
            <a:r>
              <a:rPr lang="en-US" sz="2400" dirty="0">
                <a:solidFill>
                  <a:schemeClr val="accent3">
                    <a:lumMod val="50000"/>
                  </a:schemeClr>
                </a:solidFill>
              </a:rPr>
              <a:t>and </a:t>
            </a:r>
            <a:r>
              <a:rPr lang="en-US" sz="2400" b="1" dirty="0">
                <a:solidFill>
                  <a:schemeClr val="accent3">
                    <a:lumMod val="50000"/>
                  </a:schemeClr>
                </a:solidFill>
              </a:rPr>
              <a:t>workforce training that </a:t>
            </a:r>
            <a:r>
              <a:rPr lang="en-US" sz="2400" dirty="0">
                <a:solidFill>
                  <a:schemeClr val="accent3">
                    <a:lumMod val="50000"/>
                  </a:schemeClr>
                </a:solidFill>
              </a:rPr>
              <a:t>targets training for a specific occupation or cluster that assist adults in their educational and career advancement</a:t>
            </a:r>
          </a:p>
        </p:txBody>
      </p:sp>
      <p:sp>
        <p:nvSpPr>
          <p:cNvPr id="4" name="Slide Number Placeholder 3"/>
          <p:cNvSpPr>
            <a:spLocks noGrp="1"/>
          </p:cNvSpPr>
          <p:nvPr>
            <p:ph type="sldNum" sz="quarter" idx="12"/>
          </p:nvPr>
        </p:nvSpPr>
        <p:spPr>
          <a:prstGeom prst="rect">
            <a:avLst/>
          </a:prstGeom>
        </p:spPr>
        <p:txBody>
          <a:bodyPr>
            <a:normAutofit/>
          </a:bodyPr>
          <a:lstStyle/>
          <a:p>
            <a:fld id="{1AD93096-5B34-4342-9326-69289CEAE4C2}" type="slidenum">
              <a:rPr lang="en-US" smtClean="0"/>
              <a:pPr/>
              <a:t>20</a:t>
            </a:fld>
            <a:endParaRPr lang="en-US" dirty="0">
              <a:solidFill>
                <a:srgbClr val="FFFFFF"/>
              </a:solidFill>
            </a:endParaRPr>
          </a:p>
        </p:txBody>
      </p:sp>
    </p:spTree>
    <p:extLst>
      <p:ext uri="{BB962C8B-B14F-4D97-AF65-F5344CB8AC3E}">
        <p14:creationId xmlns:p14="http://schemas.microsoft.com/office/powerpoint/2010/main" val="51876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Integrated Education and Training (IET) must be part of a Career Pathway</a:t>
            </a:r>
            <a:endParaRPr lang="en-US" dirty="0"/>
          </a:p>
        </p:txBody>
      </p:sp>
      <p:sp>
        <p:nvSpPr>
          <p:cNvPr id="2" name="Content Placeholder 1"/>
          <p:cNvSpPr>
            <a:spLocks noGrp="1"/>
          </p:cNvSpPr>
          <p:nvPr>
            <p:ph idx="1"/>
          </p:nvPr>
        </p:nvSpPr>
        <p:spPr>
          <a:xfrm>
            <a:off x="838200" y="1352282"/>
            <a:ext cx="10515600" cy="5505718"/>
          </a:xfrm>
        </p:spPr>
        <p:txBody>
          <a:bodyPr>
            <a:normAutofit/>
          </a:bodyPr>
          <a:lstStyle/>
          <a:p>
            <a:pPr marL="0" indent="0">
              <a:lnSpc>
                <a:spcPct val="90000"/>
              </a:lnSpc>
              <a:buNone/>
            </a:pPr>
            <a:r>
              <a:rPr lang="en-US" altLang="en-US" sz="2000" dirty="0">
                <a:latin typeface="Calibri" pitchFamily="34" charset="0"/>
                <a:cs typeface="Calibri" pitchFamily="34" charset="0"/>
              </a:rPr>
              <a:t>Career Pathways (Sec. 3(7)) is a combination of rigorous and high-quality education, training and other services that</a:t>
            </a:r>
            <a:r>
              <a:rPr lang="en-US" altLang="en-US" sz="2000" dirty="0" smtClean="0">
                <a:latin typeface="Calibri" pitchFamily="34" charset="0"/>
                <a:cs typeface="Calibri" pitchFamily="34" charset="0"/>
              </a:rPr>
              <a:t>:</a:t>
            </a:r>
            <a:endParaRPr lang="en-US" altLang="en-US" sz="800" dirty="0">
              <a:latin typeface="Calibri" pitchFamily="34" charset="0"/>
              <a:cs typeface="Calibri" pitchFamily="34" charset="0"/>
            </a:endParaRPr>
          </a:p>
          <a:p>
            <a:pPr marL="0" indent="0">
              <a:lnSpc>
                <a:spcPct val="90000"/>
              </a:lnSpc>
              <a:buFont typeface="Georgia" pitchFamily="18" charset="0"/>
              <a:buAutoNum type="alphaUcPeriod"/>
            </a:pPr>
            <a:r>
              <a:rPr lang="en-US" altLang="en-US" sz="2000" dirty="0">
                <a:solidFill>
                  <a:srgbClr val="C00000"/>
                </a:solidFill>
                <a:latin typeface="Calibri" pitchFamily="34" charset="0"/>
                <a:cs typeface="Calibri" pitchFamily="34" charset="0"/>
              </a:rPr>
              <a:t> Aligns with skill needs of the state’s or regional industries</a:t>
            </a:r>
            <a:r>
              <a:rPr lang="en-US" altLang="en-US" sz="2000" dirty="0" smtClean="0">
                <a:solidFill>
                  <a:srgbClr val="C00000"/>
                </a:solidFill>
                <a:latin typeface="Calibri" pitchFamily="34" charset="0"/>
                <a:cs typeface="Calibri" pitchFamily="34" charset="0"/>
              </a:rPr>
              <a:t>,</a:t>
            </a:r>
            <a:endParaRPr lang="en-US" altLang="en-US" sz="800" dirty="0">
              <a:solidFill>
                <a:srgbClr val="C00000"/>
              </a:solidFill>
              <a:latin typeface="Calibri" pitchFamily="34" charset="0"/>
              <a:cs typeface="Calibri" pitchFamily="34" charset="0"/>
            </a:endParaRPr>
          </a:p>
          <a:p>
            <a:pPr marL="0" indent="0">
              <a:lnSpc>
                <a:spcPct val="90000"/>
              </a:lnSpc>
              <a:buNone/>
            </a:pPr>
            <a:r>
              <a:rPr lang="en-US" altLang="en-US" sz="2000" dirty="0">
                <a:latin typeface="Calibri" pitchFamily="34" charset="0"/>
                <a:cs typeface="Calibri" pitchFamily="34" charset="0"/>
              </a:rPr>
              <a:t>B. Prepares an individual to be successful in a range of sec. or post-sec. education, </a:t>
            </a:r>
            <a:endParaRPr lang="en-US" altLang="en-US" sz="800" dirty="0">
              <a:latin typeface="Calibri" pitchFamily="34" charset="0"/>
              <a:cs typeface="Calibri" pitchFamily="34" charset="0"/>
            </a:endParaRPr>
          </a:p>
          <a:p>
            <a:pPr marL="0" indent="0">
              <a:lnSpc>
                <a:spcPct val="90000"/>
              </a:lnSpc>
              <a:buNone/>
            </a:pPr>
            <a:r>
              <a:rPr lang="en-US" altLang="en-US" sz="2000" dirty="0">
                <a:latin typeface="Calibri" pitchFamily="34" charset="0"/>
                <a:cs typeface="Calibri" pitchFamily="34" charset="0"/>
              </a:rPr>
              <a:t>C. Includes counseling to support an individual’s education and career goals</a:t>
            </a:r>
            <a:r>
              <a:rPr lang="en-US" altLang="en-US" sz="2000" dirty="0" smtClean="0">
                <a:latin typeface="Calibri" pitchFamily="34" charset="0"/>
                <a:cs typeface="Calibri" pitchFamily="34" charset="0"/>
              </a:rPr>
              <a:t>,</a:t>
            </a:r>
            <a:endParaRPr lang="en-US" altLang="en-US" sz="800" dirty="0">
              <a:latin typeface="Calibri" pitchFamily="34" charset="0"/>
              <a:cs typeface="Calibri" pitchFamily="34" charset="0"/>
            </a:endParaRPr>
          </a:p>
          <a:p>
            <a:pPr marL="0" indent="0">
              <a:lnSpc>
                <a:spcPct val="90000"/>
              </a:lnSpc>
              <a:buNone/>
            </a:pPr>
            <a:r>
              <a:rPr lang="en-US" altLang="en-US" sz="2000" dirty="0">
                <a:latin typeface="Calibri" pitchFamily="34" charset="0"/>
                <a:cs typeface="Calibri" pitchFamily="34" charset="0"/>
              </a:rPr>
              <a:t>D. Includes education offered concurrently and contextually with workforce preparation and training in a specific occupation or cluster, </a:t>
            </a:r>
            <a:endParaRPr lang="en-US" altLang="en-US" sz="800" dirty="0">
              <a:latin typeface="Calibri" pitchFamily="34" charset="0"/>
              <a:cs typeface="Calibri" pitchFamily="34" charset="0"/>
            </a:endParaRPr>
          </a:p>
          <a:p>
            <a:pPr marL="0" indent="0">
              <a:lnSpc>
                <a:spcPct val="90000"/>
              </a:lnSpc>
              <a:buNone/>
            </a:pPr>
            <a:r>
              <a:rPr lang="en-US" altLang="en-US" sz="2000" dirty="0">
                <a:latin typeface="Calibri" pitchFamily="34" charset="0"/>
                <a:cs typeface="Calibri" pitchFamily="34" charset="0"/>
              </a:rPr>
              <a:t>E. Organizes education, training and other services to meet and accelerate an individual’s educational and career advancement</a:t>
            </a:r>
            <a:r>
              <a:rPr lang="en-US" altLang="en-US" sz="2000" dirty="0" smtClean="0">
                <a:latin typeface="Calibri" pitchFamily="34" charset="0"/>
                <a:cs typeface="Calibri" pitchFamily="34" charset="0"/>
              </a:rPr>
              <a:t>,</a:t>
            </a:r>
            <a:endParaRPr lang="en-US" altLang="en-US" sz="800" dirty="0">
              <a:latin typeface="Calibri" pitchFamily="34" charset="0"/>
              <a:cs typeface="Calibri" pitchFamily="34" charset="0"/>
            </a:endParaRPr>
          </a:p>
          <a:p>
            <a:pPr marL="0" indent="0">
              <a:lnSpc>
                <a:spcPct val="90000"/>
              </a:lnSpc>
              <a:buNone/>
            </a:pPr>
            <a:r>
              <a:rPr lang="en-US" altLang="en-US" sz="2000" dirty="0">
                <a:latin typeface="Calibri" pitchFamily="34" charset="0"/>
                <a:cs typeface="Calibri" pitchFamily="34" charset="0"/>
              </a:rPr>
              <a:t>F. Enables an individual to attain a secondary school diploma or its recognized equivalent, and </a:t>
            </a:r>
            <a:endParaRPr lang="en-US" altLang="en-US" sz="800" dirty="0">
              <a:latin typeface="Calibri" pitchFamily="34" charset="0"/>
              <a:cs typeface="Calibri" pitchFamily="34" charset="0"/>
            </a:endParaRPr>
          </a:p>
          <a:p>
            <a:pPr marL="0" indent="0">
              <a:lnSpc>
                <a:spcPct val="90000"/>
              </a:lnSpc>
              <a:buNone/>
            </a:pPr>
            <a:r>
              <a:rPr lang="en-US" altLang="en-US" sz="2000" dirty="0">
                <a:solidFill>
                  <a:srgbClr val="C00000"/>
                </a:solidFill>
                <a:latin typeface="Calibri" pitchFamily="34" charset="0"/>
                <a:cs typeface="Calibri" pitchFamily="34" charset="0"/>
              </a:rPr>
              <a:t>G. Helps an individual enter or advance within specific occupation or occupational cluster.</a:t>
            </a:r>
          </a:p>
          <a:p>
            <a:pPr marL="0" indent="0">
              <a:buNone/>
            </a:pPr>
            <a:endParaRPr lang="en-US" sz="1800" dirty="0"/>
          </a:p>
        </p:txBody>
      </p:sp>
      <p:sp>
        <p:nvSpPr>
          <p:cNvPr id="5" name="Slide Number Placeholder 4"/>
          <p:cNvSpPr>
            <a:spLocks noGrp="1"/>
          </p:cNvSpPr>
          <p:nvPr>
            <p:ph type="sldNum" sz="quarter" idx="12"/>
          </p:nvPr>
        </p:nvSpPr>
        <p:spPr/>
        <p:txBody>
          <a:bodyPr/>
          <a:lstStyle/>
          <a:p>
            <a:pPr>
              <a:defRPr/>
            </a:pPr>
            <a:fld id="{7747FA44-02FD-4485-B373-A98F0B4349C3}" type="slidenum">
              <a:rPr lang="en-US" smtClean="0"/>
              <a:pPr>
                <a:defRPr/>
              </a:pPr>
              <a:t>21</a:t>
            </a:fld>
            <a:endParaRPr lang="en-US" dirty="0"/>
          </a:p>
        </p:txBody>
      </p:sp>
      <p:sp>
        <p:nvSpPr>
          <p:cNvPr id="4" name="Footer Placeholder 3"/>
          <p:cNvSpPr>
            <a:spLocks noGrp="1"/>
          </p:cNvSpPr>
          <p:nvPr>
            <p:ph type="ftr" sz="quarter" idx="13"/>
          </p:nvPr>
        </p:nvSpPr>
        <p:spPr/>
        <p:txBody>
          <a:bodyPr/>
          <a:lstStyle/>
          <a:p>
            <a:pPr>
              <a:defRPr/>
            </a:pPr>
            <a:r>
              <a:rPr lang="en-US" smtClean="0"/>
              <a:t>education.state.mn.us</a:t>
            </a:r>
            <a:endParaRPr lang="en-US" dirty="0"/>
          </a:p>
        </p:txBody>
      </p:sp>
    </p:spTree>
    <p:extLst>
      <p:ext uri="{BB962C8B-B14F-4D97-AF65-F5344CB8AC3E}">
        <p14:creationId xmlns:p14="http://schemas.microsoft.com/office/powerpoint/2010/main" val="985094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1353800" cy="914400"/>
          </a:xfrm>
        </p:spPr>
        <p:txBody>
          <a:bodyPr>
            <a:noAutofit/>
          </a:bodyPr>
          <a:lstStyle/>
          <a:p>
            <a:r>
              <a:rPr lang="en-US" b="1" dirty="0"/>
              <a:t>Participants with Barriers to Employment Under WIOA</a:t>
            </a:r>
          </a:p>
        </p:txBody>
      </p:sp>
      <p:graphicFrame>
        <p:nvGraphicFramePr>
          <p:cNvPr id="8" name="Content Placeholder 7" title="New Data Elements: Barriers to Employment"/>
          <p:cNvGraphicFramePr>
            <a:graphicFrameLocks noGrp="1"/>
          </p:cNvGraphicFramePr>
          <p:nvPr>
            <p:ph idx="1"/>
            <p:extLst>
              <p:ext uri="{D42A27DB-BD31-4B8C-83A1-F6EECF244321}">
                <p14:modId xmlns:p14="http://schemas.microsoft.com/office/powerpoint/2010/main" val="3420245967"/>
              </p:ext>
            </p:extLst>
          </p:nvPr>
        </p:nvGraphicFramePr>
        <p:xfrm>
          <a:off x="419100" y="1314445"/>
          <a:ext cx="10514659" cy="5477805"/>
        </p:xfrm>
        <a:graphic>
          <a:graphicData uri="http://schemas.openxmlformats.org/drawingml/2006/table">
            <a:tbl>
              <a:tblPr firstRow="1" bandRow="1">
                <a:tableStyleId>{D03447BB-5D67-496B-8E87-E561075AD55C}</a:tableStyleId>
              </a:tblPr>
              <a:tblGrid>
                <a:gridCol w="10514659"/>
              </a:tblGrid>
              <a:tr h="476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rPr>
                        <a:t>New Data Elements: Barriers to Employment</a:t>
                      </a:r>
                      <a:endParaRPr kumimoji="0" lang="en-US" sz="2800" b="1" i="0" u="none" strike="noStrike" kern="1200" cap="none" spc="0" normalizeH="0" baseline="0" noProof="0" dirty="0" smtClean="0">
                        <a:ln>
                          <a:noFill/>
                        </a:ln>
                        <a:solidFill>
                          <a:prstClr val="black"/>
                        </a:solidFill>
                        <a:effectLst/>
                        <a:uLnTx/>
                        <a:uFillTx/>
                        <a:latin typeface="+mn-lt"/>
                        <a:ea typeface="+mn-ea"/>
                        <a:cs typeface="+mn-cs"/>
                      </a:endParaRP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Displaced homemakers</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English language learners, low literacy levels, cultural barriers</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Exhausting TANF within two years</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Ex-offenders</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Homeless/runaway youth</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Long-term unemployed</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Low income</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Migrants and seasonal farmworkers</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Individuals with disabilities</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Single parents</a:t>
                      </a:r>
                    </a:p>
                  </a:txBody>
                  <a:tcPr marL="81382" marR="81382" marT="34290" marB="34290"/>
                </a:tc>
              </a:tr>
              <a:tr h="452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Youth in foster care/aged out of system</a:t>
                      </a:r>
                    </a:p>
                  </a:txBody>
                  <a:tcPr marL="81382" marR="81382" marT="34290" marB="34290"/>
                </a:tc>
              </a:tr>
            </a:tbl>
          </a:graphicData>
        </a:graphic>
      </p:graphicFrame>
      <p:sp>
        <p:nvSpPr>
          <p:cNvPr id="7" name="Slide Number Placeholder 6"/>
          <p:cNvSpPr>
            <a:spLocks noGrp="1"/>
          </p:cNvSpPr>
          <p:nvPr>
            <p:ph type="sldNum" sz="quarter" idx="12"/>
          </p:nvPr>
        </p:nvSpPr>
        <p:spPr>
          <a:prstGeom prst="rect">
            <a:avLst/>
          </a:prstGeom>
        </p:spPr>
        <p:txBody>
          <a:bodyPr/>
          <a:lstStyle/>
          <a:p>
            <a:fld id="{1DAE2B33-0E29-4739-8433-4E8F3D9CF9E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15915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Program Exit</a:t>
            </a:r>
            <a:endParaRPr lang="en-US" b="1" dirty="0"/>
          </a:p>
        </p:txBody>
      </p:sp>
      <p:sp>
        <p:nvSpPr>
          <p:cNvPr id="2" name="Content Placeholder 1"/>
          <p:cNvSpPr>
            <a:spLocks noGrp="1"/>
          </p:cNvSpPr>
          <p:nvPr>
            <p:ph idx="1"/>
          </p:nvPr>
        </p:nvSpPr>
        <p:spPr/>
        <p:txBody>
          <a:bodyPr/>
          <a:lstStyle/>
          <a:p>
            <a:r>
              <a:rPr lang="en-US" b="1" dirty="0"/>
              <a:t>Program </a:t>
            </a:r>
            <a:r>
              <a:rPr lang="en-US" b="1" dirty="0" smtClean="0"/>
              <a:t>exit </a:t>
            </a:r>
            <a:r>
              <a:rPr lang="en-US" dirty="0" smtClean="0"/>
              <a:t>occurs </a:t>
            </a:r>
            <a:r>
              <a:rPr lang="en-US" dirty="0"/>
              <a:t>when the participant </a:t>
            </a:r>
            <a:r>
              <a:rPr lang="en-US" dirty="0" smtClean="0"/>
              <a:t>has not received </a:t>
            </a:r>
            <a:r>
              <a:rPr lang="en-US" dirty="0"/>
              <a:t>services for </a:t>
            </a:r>
            <a:r>
              <a:rPr lang="en-US" dirty="0" smtClean="0"/>
              <a:t>the past 90 </a:t>
            </a:r>
            <a:r>
              <a:rPr lang="en-US" dirty="0"/>
              <a:t>days and </a:t>
            </a:r>
            <a:r>
              <a:rPr lang="en-US" i="1" dirty="0"/>
              <a:t>has no additional services scheduled</a:t>
            </a:r>
            <a:r>
              <a:rPr lang="en-US" dirty="0"/>
              <a:t>. </a:t>
            </a:r>
            <a:r>
              <a:rPr lang="en-US" dirty="0" smtClean="0"/>
              <a:t>The </a:t>
            </a:r>
            <a:r>
              <a:rPr lang="en-US" dirty="0"/>
              <a:t>date of exit is the last date </a:t>
            </a:r>
            <a:r>
              <a:rPr lang="en-US" dirty="0" smtClean="0"/>
              <a:t>on </a:t>
            </a:r>
            <a:r>
              <a:rPr lang="en-US" dirty="0"/>
              <a:t>which the participant receives services.   </a:t>
            </a:r>
            <a:endParaRPr lang="en-US" dirty="0">
              <a:solidFill>
                <a:srgbClr val="C00000"/>
              </a:solidFill>
            </a:endParaRPr>
          </a:p>
          <a:p>
            <a:pPr>
              <a:spcBef>
                <a:spcPts val="900"/>
              </a:spcBef>
            </a:pPr>
            <a:r>
              <a:rPr lang="en-US" b="1" dirty="0" smtClean="0">
                <a:solidFill>
                  <a:schemeClr val="dk1"/>
                </a:solidFill>
              </a:rPr>
              <a:t>However, </a:t>
            </a:r>
            <a:r>
              <a:rPr lang="en-US" dirty="0" smtClean="0">
                <a:solidFill>
                  <a:schemeClr val="dk1"/>
                </a:solidFill>
              </a:rPr>
              <a:t>the exit date service </a:t>
            </a:r>
            <a:r>
              <a:rPr lang="en-US" dirty="0">
                <a:solidFill>
                  <a:schemeClr val="dk1"/>
                </a:solidFill>
              </a:rPr>
              <a:t>cannot be determined until </a:t>
            </a:r>
            <a:r>
              <a:rPr lang="en-US" i="1" dirty="0">
                <a:solidFill>
                  <a:schemeClr val="dk1"/>
                </a:solidFill>
              </a:rPr>
              <a:t>at least 90 days </a:t>
            </a:r>
            <a:r>
              <a:rPr lang="en-US" dirty="0">
                <a:solidFill>
                  <a:schemeClr val="dk1"/>
                </a:solidFill>
              </a:rPr>
              <a:t>have elapsed since the participant last received </a:t>
            </a:r>
            <a:r>
              <a:rPr lang="en-US" dirty="0" smtClean="0">
                <a:solidFill>
                  <a:schemeClr val="dk1"/>
                </a:solidFill>
              </a:rPr>
              <a:t>services.</a:t>
            </a:r>
            <a:endParaRPr lang="en-US" dirty="0">
              <a:solidFill>
                <a:schemeClr val="dk1"/>
              </a:solidFill>
            </a:endParaRPr>
          </a:p>
        </p:txBody>
      </p:sp>
      <p:sp>
        <p:nvSpPr>
          <p:cNvPr id="3" name="Slide Number Placeholder 2"/>
          <p:cNvSpPr>
            <a:spLocks noGrp="1"/>
          </p:cNvSpPr>
          <p:nvPr>
            <p:ph type="sldNum" sz="quarter" idx="12"/>
          </p:nvPr>
        </p:nvSpPr>
        <p:spPr>
          <a:prstGeom prst="snipRoundRect">
            <a:avLst/>
          </a:prstGeom>
        </p:spPr>
        <p:txBody>
          <a:bodyPr/>
          <a:lstStyle/>
          <a:p>
            <a:pPr algn="r"/>
            <a:fld id="{1DAE2B33-0E29-4739-8433-4E8F3D9CF9EA}" type="slidenum">
              <a:rPr lang="en-US" smtClean="0">
                <a:solidFill>
                  <a:prstClr val="black"/>
                </a:solidFill>
              </a:rPr>
              <a:pPr algn="r"/>
              <a:t>23</a:t>
            </a:fld>
            <a:endParaRPr lang="en-US" dirty="0">
              <a:solidFill>
                <a:prstClr val="black"/>
              </a:solidFill>
            </a:endParaRPr>
          </a:p>
        </p:txBody>
      </p:sp>
    </p:spTree>
    <p:extLst>
      <p:ext uri="{BB962C8B-B14F-4D97-AF65-F5344CB8AC3E}">
        <p14:creationId xmlns:p14="http://schemas.microsoft.com/office/powerpoint/2010/main" val="1029616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3"/>
            <a:ext cx="12192000" cy="1881854"/>
          </a:xfrm>
        </p:spPr>
        <p:txBody>
          <a:bodyPr/>
          <a:lstStyle/>
          <a:p>
            <a:r>
              <a:rPr lang="en-US" b="1" dirty="0"/>
              <a:t>The 6 Accountability Measures</a:t>
            </a:r>
          </a:p>
        </p:txBody>
      </p:sp>
      <p:sp>
        <p:nvSpPr>
          <p:cNvPr id="3" name="Text Placeholder 2"/>
          <p:cNvSpPr>
            <a:spLocks noGrp="1"/>
          </p:cNvSpPr>
          <p:nvPr>
            <p:ph type="body" sz="quarter" idx="13"/>
          </p:nvPr>
        </p:nvSpPr>
        <p:spPr/>
        <p:txBody>
          <a:bodyPr/>
          <a:lstStyle/>
          <a:p>
            <a:endParaRPr lang="en-US"/>
          </a:p>
        </p:txBody>
      </p:sp>
      <p:sp>
        <p:nvSpPr>
          <p:cNvPr id="6" name="Slide Number Placeholder 5"/>
          <p:cNvSpPr>
            <a:spLocks noGrp="1"/>
          </p:cNvSpPr>
          <p:nvPr>
            <p:ph type="sldNum" sz="quarter" idx="11"/>
          </p:nvPr>
        </p:nvSpPr>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1245509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t>6 Measures for WIOA Success</a:t>
            </a:r>
            <a:endParaRPr lang="en-US" sz="4000" b="1" dirty="0"/>
          </a:p>
        </p:txBody>
      </p:sp>
      <p:sp>
        <p:nvSpPr>
          <p:cNvPr id="2" name="Content Placeholder 1"/>
          <p:cNvSpPr>
            <a:spLocks noGrp="1"/>
          </p:cNvSpPr>
          <p:nvPr>
            <p:ph idx="1"/>
          </p:nvPr>
        </p:nvSpPr>
        <p:spPr>
          <a:xfrm>
            <a:off x="838200" y="1429556"/>
            <a:ext cx="10515600" cy="5428444"/>
          </a:xfrm>
        </p:spPr>
        <p:txBody>
          <a:bodyPr>
            <a:normAutofit fontScale="92500"/>
          </a:bodyPr>
          <a:lstStyle/>
          <a:p>
            <a:pPr marL="914400" lvl="1" indent="-457200">
              <a:buFont typeface="+mj-lt"/>
              <a:buAutoNum type="arabicPeriod"/>
            </a:pPr>
            <a:r>
              <a:rPr lang="en-US" sz="3000" b="1" dirty="0"/>
              <a:t>Measurable </a:t>
            </a:r>
            <a:r>
              <a:rPr lang="en-US" sz="3000" b="1" dirty="0" smtClean="0"/>
              <a:t>skill </a:t>
            </a:r>
            <a:r>
              <a:rPr lang="en-US" sz="3000" b="1" dirty="0" smtClean="0"/>
              <a:t>gain</a:t>
            </a:r>
            <a:endParaRPr lang="en-US" sz="3000" b="1" dirty="0" smtClean="0"/>
          </a:p>
          <a:p>
            <a:pPr marL="914400" lvl="1" indent="-457200">
              <a:buFont typeface="+mj-lt"/>
              <a:buAutoNum type="arabicPeriod"/>
            </a:pPr>
            <a:r>
              <a:rPr lang="en-US" sz="3000" b="1" dirty="0" smtClean="0"/>
              <a:t>Employment at second quarter</a:t>
            </a:r>
            <a:r>
              <a:rPr lang="en-US" sz="3000" b="1" dirty="0"/>
              <a:t> </a:t>
            </a:r>
            <a:r>
              <a:rPr lang="en-US" sz="3000" b="1" dirty="0" smtClean="0"/>
              <a:t>after exit*</a:t>
            </a:r>
            <a:endParaRPr lang="en-US" sz="3000" b="1" dirty="0"/>
          </a:p>
          <a:p>
            <a:pPr marL="914400" lvl="1" indent="-457200">
              <a:buFont typeface="+mj-lt"/>
              <a:buAutoNum type="arabicPeriod"/>
            </a:pPr>
            <a:r>
              <a:rPr lang="en-US" sz="3000" b="1" dirty="0"/>
              <a:t>Employment </a:t>
            </a:r>
            <a:r>
              <a:rPr lang="en-US" sz="3000" b="1" dirty="0" smtClean="0"/>
              <a:t>at fourth quarter</a:t>
            </a:r>
            <a:r>
              <a:rPr lang="en-US" sz="3000" b="1" dirty="0"/>
              <a:t> </a:t>
            </a:r>
            <a:r>
              <a:rPr lang="en-US" sz="3000" b="1" dirty="0" smtClean="0"/>
              <a:t>after exit*</a:t>
            </a:r>
            <a:endParaRPr lang="en-US" sz="3000" b="1" dirty="0"/>
          </a:p>
          <a:p>
            <a:pPr marL="914400" lvl="1" indent="-457200">
              <a:buFont typeface="+mj-lt"/>
              <a:buAutoNum type="arabicPeriod"/>
            </a:pPr>
            <a:r>
              <a:rPr lang="en-US" sz="3000" b="1" dirty="0"/>
              <a:t>Median </a:t>
            </a:r>
            <a:r>
              <a:rPr lang="en-US" sz="3000" b="1" dirty="0" smtClean="0"/>
              <a:t>earnings at second quarter after exit*</a:t>
            </a:r>
            <a:endParaRPr lang="en-US" sz="3000" b="1" dirty="0"/>
          </a:p>
          <a:p>
            <a:pPr marL="914400" lvl="1" indent="-457200">
              <a:buFont typeface="+mj-lt"/>
              <a:buAutoNum type="arabicPeriod"/>
            </a:pPr>
            <a:r>
              <a:rPr lang="en-US" sz="3000" b="1" dirty="0" smtClean="0"/>
              <a:t>Credential </a:t>
            </a:r>
            <a:r>
              <a:rPr lang="en-US" sz="3000" b="1" dirty="0" smtClean="0"/>
              <a:t>earned </a:t>
            </a:r>
            <a:r>
              <a:rPr lang="en-US" sz="2800" dirty="0"/>
              <a:t>(and Entering Postsecondary or Employment)</a:t>
            </a:r>
            <a:r>
              <a:rPr lang="en-US" sz="3000" b="1" dirty="0" smtClean="0"/>
              <a:t>*</a:t>
            </a:r>
            <a:endParaRPr lang="en-US" sz="3000" b="1" dirty="0"/>
          </a:p>
          <a:p>
            <a:pPr marL="914400" lvl="1" indent="-457200">
              <a:buFont typeface="+mj-lt"/>
              <a:buAutoNum type="arabicPeriod"/>
            </a:pPr>
            <a:r>
              <a:rPr lang="en-US" sz="3000" b="1" dirty="0" smtClean="0"/>
              <a:t>Employer engagement** </a:t>
            </a:r>
            <a:endParaRPr lang="en-US" sz="3000" b="1" dirty="0"/>
          </a:p>
          <a:p>
            <a:pPr marL="0" indent="0">
              <a:spcBef>
                <a:spcPts val="600"/>
              </a:spcBef>
              <a:spcAft>
                <a:spcPts val="600"/>
              </a:spcAft>
              <a:buNone/>
            </a:pPr>
            <a:r>
              <a:rPr lang="en-US" sz="2000" dirty="0"/>
              <a:t>Aggregated performance outcomes analyzed statewide, by consortium and by 11 groups and by age, gender, </a:t>
            </a:r>
            <a:r>
              <a:rPr lang="en-US" sz="2000" dirty="0" smtClean="0"/>
              <a:t>race.</a:t>
            </a:r>
          </a:p>
          <a:p>
            <a:pPr marL="0" indent="0">
              <a:spcBef>
                <a:spcPts val="600"/>
              </a:spcBef>
              <a:spcAft>
                <a:spcPts val="600"/>
              </a:spcAft>
              <a:buNone/>
            </a:pPr>
            <a:r>
              <a:rPr lang="en-US" sz="2000" dirty="0" smtClean="0"/>
              <a:t>*These measures will apply for ABE programs starting in 2020.</a:t>
            </a:r>
          </a:p>
          <a:p>
            <a:pPr marL="0" indent="0">
              <a:spcBef>
                <a:spcPts val="600"/>
              </a:spcBef>
              <a:spcAft>
                <a:spcPts val="600"/>
              </a:spcAft>
              <a:buNone/>
            </a:pPr>
            <a:r>
              <a:rPr lang="en-US" sz="2000" dirty="0" smtClean="0"/>
              <a:t>**This measure is not yet full defined nor being measured for ABE programs.</a:t>
            </a:r>
            <a:endParaRPr lang="en-US" sz="2000" dirty="0"/>
          </a:p>
        </p:txBody>
      </p:sp>
      <p:sp>
        <p:nvSpPr>
          <p:cNvPr id="3" name="Slide Number Placeholder 2"/>
          <p:cNvSpPr>
            <a:spLocks noGrp="1"/>
          </p:cNvSpPr>
          <p:nvPr>
            <p:ph type="sldNum" sz="quarter" idx="12"/>
          </p:nvPr>
        </p:nvSpPr>
        <p:spPr>
          <a:prstGeom prst="rect">
            <a:avLst/>
          </a:prstGeom>
        </p:spPr>
        <p:txBody>
          <a:bodyPr/>
          <a:lstStyle/>
          <a:p>
            <a:fld id="{1DAE2B33-0E29-4739-8433-4E8F3D9CF9E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93671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Credential Attainment Indicator </a:t>
            </a:r>
          </a:p>
        </p:txBody>
      </p:sp>
      <p:sp>
        <p:nvSpPr>
          <p:cNvPr id="2" name="Content Placeholder 1"/>
          <p:cNvSpPr>
            <a:spLocks noGrp="1"/>
          </p:cNvSpPr>
          <p:nvPr>
            <p:ph idx="1"/>
          </p:nvPr>
        </p:nvSpPr>
        <p:spPr/>
        <p:txBody>
          <a:bodyPr>
            <a:normAutofit/>
          </a:bodyPr>
          <a:lstStyle/>
          <a:p>
            <a:r>
              <a:rPr lang="en-US" dirty="0" smtClean="0"/>
              <a:t>Two components of </a:t>
            </a:r>
            <a:r>
              <a:rPr lang="en-US" dirty="0" smtClean="0">
                <a:solidFill>
                  <a:schemeClr val="accent3">
                    <a:lumMod val="50000"/>
                  </a:schemeClr>
                </a:solidFill>
              </a:rPr>
              <a:t>Credential Attainment Indicator</a:t>
            </a:r>
            <a:r>
              <a:rPr lang="en-US" dirty="0" smtClean="0"/>
              <a:t>:</a:t>
            </a:r>
          </a:p>
          <a:p>
            <a:pPr marL="914400" lvl="1" indent="-457200">
              <a:buFont typeface="+mj-lt"/>
              <a:buAutoNum type="arabicPeriod"/>
            </a:pPr>
            <a:r>
              <a:rPr lang="en-US" dirty="0" smtClean="0"/>
              <a:t>Secondary credential attainment</a:t>
            </a:r>
          </a:p>
          <a:p>
            <a:pPr marL="914400" lvl="1" indent="-457200">
              <a:buFont typeface="+mj-lt"/>
              <a:buAutoNum type="arabicPeriod"/>
            </a:pPr>
            <a:r>
              <a:rPr lang="en-US" dirty="0" smtClean="0"/>
              <a:t>Postsecondary credential attainment</a:t>
            </a:r>
          </a:p>
          <a:p>
            <a:endParaRPr lang="en-US" dirty="0" smtClean="0"/>
          </a:p>
          <a:p>
            <a:r>
              <a:rPr lang="en-US" dirty="0" smtClean="0"/>
              <a:t>Percentage of participants who obtain a secondary school diploma or recognized equivalent </a:t>
            </a:r>
            <a:r>
              <a:rPr lang="en-US" b="1" u="sng" dirty="0" smtClean="0"/>
              <a:t>or</a:t>
            </a:r>
            <a:r>
              <a:rPr lang="en-US" dirty="0" smtClean="0"/>
              <a:t> a recognized postsecondary credential, while enrolled or within one year of exit</a:t>
            </a:r>
          </a:p>
        </p:txBody>
      </p:sp>
      <p:sp>
        <p:nvSpPr>
          <p:cNvPr id="3" name="Slide Number Placeholder 2"/>
          <p:cNvSpPr>
            <a:spLocks noGrp="1"/>
          </p:cNvSpPr>
          <p:nvPr>
            <p:ph type="sldNum" sz="quarter" idx="12"/>
          </p:nvPr>
        </p:nvSpPr>
        <p:spPr>
          <a:prstGeom prst="rect">
            <a:avLst/>
          </a:prstGeom>
        </p:spPr>
        <p:txBody>
          <a:bodyPr/>
          <a:lstStyle/>
          <a:p>
            <a:fld id="{1DAE2B33-0E29-4739-8433-4E8F3D9CF9E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691971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Credential Attainment Indicator Key Details</a:t>
            </a:r>
          </a:p>
        </p:txBody>
      </p:sp>
      <p:sp>
        <p:nvSpPr>
          <p:cNvPr id="2" name="Content Placeholder 1"/>
          <p:cNvSpPr>
            <a:spLocks noGrp="1"/>
          </p:cNvSpPr>
          <p:nvPr>
            <p:ph idx="1"/>
          </p:nvPr>
        </p:nvSpPr>
        <p:spPr/>
        <p:txBody>
          <a:bodyPr>
            <a:normAutofit/>
          </a:bodyPr>
          <a:lstStyle/>
          <a:p>
            <a:pPr marL="0" indent="0">
              <a:buNone/>
            </a:pPr>
            <a:r>
              <a:rPr lang="en-US" b="1" dirty="0" smtClean="0">
                <a:solidFill>
                  <a:schemeClr val="dk1"/>
                </a:solidFill>
              </a:rPr>
              <a:t>But: </a:t>
            </a:r>
          </a:p>
          <a:p>
            <a:r>
              <a:rPr lang="en-US" dirty="0" smtClean="0">
                <a:solidFill>
                  <a:schemeClr val="dk1"/>
                </a:solidFill>
              </a:rPr>
              <a:t>A </a:t>
            </a:r>
            <a:r>
              <a:rPr lang="en-US" dirty="0">
                <a:solidFill>
                  <a:schemeClr val="dk1"/>
                </a:solidFill>
              </a:rPr>
              <a:t>participant who has attained a secondary school </a:t>
            </a:r>
            <a:r>
              <a:rPr lang="en-US" dirty="0" smtClean="0">
                <a:solidFill>
                  <a:schemeClr val="dk1"/>
                </a:solidFill>
              </a:rPr>
              <a:t>diploma for the Credential Attainment Indicator is counted </a:t>
            </a:r>
            <a:r>
              <a:rPr lang="en-US" u="sng" dirty="0" smtClean="0">
                <a:solidFill>
                  <a:schemeClr val="dk1"/>
                </a:solidFill>
              </a:rPr>
              <a:t>only</a:t>
            </a:r>
            <a:r>
              <a:rPr lang="en-US" dirty="0" smtClean="0">
                <a:solidFill>
                  <a:schemeClr val="dk1"/>
                </a:solidFill>
              </a:rPr>
              <a:t> if the </a:t>
            </a:r>
            <a:r>
              <a:rPr lang="en-US" dirty="0">
                <a:solidFill>
                  <a:schemeClr val="dk1"/>
                </a:solidFill>
              </a:rPr>
              <a:t>participant </a:t>
            </a:r>
            <a:r>
              <a:rPr lang="en-US" dirty="0" smtClean="0">
                <a:solidFill>
                  <a:schemeClr val="dk1"/>
                </a:solidFill>
              </a:rPr>
              <a:t>is </a:t>
            </a:r>
            <a:r>
              <a:rPr lang="en-US" u="sng" dirty="0">
                <a:solidFill>
                  <a:schemeClr val="dk1"/>
                </a:solidFill>
              </a:rPr>
              <a:t>employed or </a:t>
            </a:r>
            <a:r>
              <a:rPr lang="en-US" u="sng" dirty="0" smtClean="0">
                <a:solidFill>
                  <a:schemeClr val="dk1"/>
                </a:solidFill>
              </a:rPr>
              <a:t>enrolled </a:t>
            </a:r>
            <a:r>
              <a:rPr lang="en-US" u="sng" dirty="0">
                <a:solidFill>
                  <a:schemeClr val="dk1"/>
                </a:solidFill>
              </a:rPr>
              <a:t>in </a:t>
            </a:r>
            <a:r>
              <a:rPr lang="en-US" u="sng" dirty="0" smtClean="0">
                <a:solidFill>
                  <a:schemeClr val="dk1"/>
                </a:solidFill>
              </a:rPr>
              <a:t>a postsecondary education </a:t>
            </a:r>
            <a:r>
              <a:rPr lang="en-US" u="sng" dirty="0">
                <a:solidFill>
                  <a:schemeClr val="dk1"/>
                </a:solidFill>
              </a:rPr>
              <a:t>or training program </a:t>
            </a:r>
            <a:r>
              <a:rPr lang="en-US" u="sng" dirty="0" smtClean="0">
                <a:solidFill>
                  <a:schemeClr val="dk1"/>
                </a:solidFill>
              </a:rPr>
              <a:t>within one </a:t>
            </a:r>
            <a:r>
              <a:rPr lang="en-US" u="sng" dirty="0">
                <a:solidFill>
                  <a:schemeClr val="dk1"/>
                </a:solidFill>
              </a:rPr>
              <a:t>year </a:t>
            </a:r>
            <a:r>
              <a:rPr lang="en-US" u="sng" dirty="0" smtClean="0">
                <a:solidFill>
                  <a:schemeClr val="dk1"/>
                </a:solidFill>
              </a:rPr>
              <a:t>of exit</a:t>
            </a:r>
            <a:endParaRPr lang="en-US" u="sng" dirty="0"/>
          </a:p>
        </p:txBody>
      </p:sp>
      <p:sp>
        <p:nvSpPr>
          <p:cNvPr id="3" name="Slide Number Placeholder 2"/>
          <p:cNvSpPr>
            <a:spLocks noGrp="1"/>
          </p:cNvSpPr>
          <p:nvPr>
            <p:ph type="sldNum" sz="quarter" idx="12"/>
          </p:nvPr>
        </p:nvSpPr>
        <p:spPr>
          <a:prstGeom prst="rect">
            <a:avLst/>
          </a:prstGeom>
        </p:spPr>
        <p:txBody>
          <a:bodyPr/>
          <a:lstStyle/>
          <a:p>
            <a:fld id="{1DAE2B33-0E29-4739-8433-4E8F3D9CF9E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31324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10515600" cy="914400"/>
          </a:xfrm>
        </p:spPr>
        <p:txBody>
          <a:bodyPr>
            <a:noAutofit/>
          </a:bodyPr>
          <a:lstStyle/>
          <a:p>
            <a:r>
              <a:rPr lang="en-US" b="1" dirty="0"/>
              <a:t>Credential Attainment Indicator: Secondary Credential </a:t>
            </a:r>
          </a:p>
        </p:txBody>
      </p:sp>
      <p:sp>
        <p:nvSpPr>
          <p:cNvPr id="2" name="Content Placeholder 1"/>
          <p:cNvSpPr>
            <a:spLocks noGrp="1"/>
          </p:cNvSpPr>
          <p:nvPr>
            <p:ph idx="1"/>
          </p:nvPr>
        </p:nvSpPr>
        <p:spPr/>
        <p:txBody>
          <a:bodyPr>
            <a:normAutofit fontScale="92500"/>
          </a:bodyPr>
          <a:lstStyle/>
          <a:p>
            <a:pPr marL="0" indent="0">
              <a:buNone/>
            </a:pPr>
            <a:r>
              <a:rPr lang="en-US" sz="2400" dirty="0"/>
              <a:t>The secondary credential component of the Credential Attainment Indicator is limited to participants who: </a:t>
            </a:r>
          </a:p>
          <a:p>
            <a:r>
              <a:rPr lang="en-US" dirty="0" smtClean="0"/>
              <a:t>1. </a:t>
            </a:r>
            <a:r>
              <a:rPr lang="en-US" u="sng" dirty="0" smtClean="0"/>
              <a:t>Did </a:t>
            </a:r>
            <a:r>
              <a:rPr lang="en-US" u="sng" dirty="0"/>
              <a:t>not</a:t>
            </a:r>
            <a:r>
              <a:rPr lang="en-US" dirty="0"/>
              <a:t> previously possess a high school equivalency </a:t>
            </a:r>
            <a:r>
              <a:rPr lang="en-US" dirty="0" smtClean="0"/>
              <a:t>and either: </a:t>
            </a:r>
          </a:p>
          <a:p>
            <a:pPr lvl="1"/>
            <a:r>
              <a:rPr lang="en-US" dirty="0" smtClean="0"/>
              <a:t>entered </a:t>
            </a:r>
            <a:r>
              <a:rPr lang="en-US" dirty="0"/>
              <a:t>at or above the 9</a:t>
            </a:r>
            <a:r>
              <a:rPr lang="en-US" baseline="30000" dirty="0"/>
              <a:t>th</a:t>
            </a:r>
            <a:r>
              <a:rPr lang="en-US" dirty="0"/>
              <a:t> grade level; </a:t>
            </a:r>
          </a:p>
          <a:p>
            <a:pPr marL="0" indent="0">
              <a:buNone/>
            </a:pPr>
            <a:r>
              <a:rPr lang="en-US" dirty="0" smtClean="0"/>
              <a:t>	or </a:t>
            </a:r>
          </a:p>
          <a:p>
            <a:pPr lvl="1"/>
            <a:r>
              <a:rPr lang="en-US" dirty="0" smtClean="0"/>
              <a:t>advanced </a:t>
            </a:r>
            <a:r>
              <a:rPr lang="en-US" dirty="0"/>
              <a:t>to the 9</a:t>
            </a:r>
            <a:r>
              <a:rPr lang="en-US" baseline="30000" dirty="0"/>
              <a:t>th</a:t>
            </a:r>
            <a:r>
              <a:rPr lang="en-US" dirty="0"/>
              <a:t> grade or higher level during a period of participation;</a:t>
            </a:r>
          </a:p>
          <a:p>
            <a:pPr marL="0" indent="0">
              <a:buNone/>
            </a:pPr>
            <a:r>
              <a:rPr lang="en-US" u="sng" dirty="0"/>
              <a:t>and </a:t>
            </a:r>
            <a:endParaRPr lang="en-US" u="sng" dirty="0" smtClean="0"/>
          </a:p>
          <a:p>
            <a:r>
              <a:rPr lang="en-US" dirty="0" smtClean="0"/>
              <a:t>2. </a:t>
            </a:r>
            <a:r>
              <a:rPr lang="en-US" u="sng" dirty="0" smtClean="0"/>
              <a:t>Exited</a:t>
            </a:r>
            <a:r>
              <a:rPr lang="en-US" dirty="0" smtClean="0"/>
              <a:t> </a:t>
            </a:r>
            <a:r>
              <a:rPr lang="en-US" dirty="0"/>
              <a:t>from the secondary education </a:t>
            </a:r>
            <a:r>
              <a:rPr lang="en-US" dirty="0" smtClean="0"/>
              <a:t>program by the end of the program year.</a:t>
            </a:r>
            <a:endParaRPr lang="en-US" dirty="0"/>
          </a:p>
        </p:txBody>
      </p:sp>
      <p:sp>
        <p:nvSpPr>
          <p:cNvPr id="4" name="Slide Number Placeholder 3"/>
          <p:cNvSpPr>
            <a:spLocks noGrp="1"/>
          </p:cNvSpPr>
          <p:nvPr>
            <p:ph type="sldNum" sz="quarter" idx="12"/>
          </p:nvPr>
        </p:nvSpPr>
        <p:spPr>
          <a:prstGeom prst="rect">
            <a:avLst/>
          </a:prstGeom>
        </p:spPr>
        <p:txBody>
          <a:bodyPr/>
          <a:lstStyle/>
          <a:p>
            <a:pPr>
              <a:defRPr/>
            </a:pPr>
            <a:fld id="{5A90BB0D-69F2-4B7E-8D7F-C378C45B9FF1}"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678696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a:t>Credential Attainment Indicator: Postsecondary Credential</a:t>
            </a:r>
          </a:p>
        </p:txBody>
      </p:sp>
      <p:sp>
        <p:nvSpPr>
          <p:cNvPr id="2" name="Content Placeholder 1"/>
          <p:cNvSpPr>
            <a:spLocks noGrp="1"/>
          </p:cNvSpPr>
          <p:nvPr>
            <p:ph idx="1"/>
          </p:nvPr>
        </p:nvSpPr>
        <p:spPr/>
        <p:txBody>
          <a:bodyPr>
            <a:normAutofit/>
          </a:bodyPr>
          <a:lstStyle/>
          <a:p>
            <a:pPr marL="0" indent="0">
              <a:buNone/>
            </a:pPr>
            <a:r>
              <a:rPr lang="en-US" sz="2800" dirty="0"/>
              <a:t>The postsecondary education component of the Credential Attainment Indicator is limited to participants who </a:t>
            </a:r>
          </a:p>
          <a:p>
            <a:r>
              <a:rPr lang="en-US" sz="3200" dirty="0" smtClean="0"/>
              <a:t>Were </a:t>
            </a:r>
            <a:r>
              <a:rPr lang="en-US" sz="3200" dirty="0"/>
              <a:t>enrolled in a postsecondary education or training program, including an integrated education and training (IET) program</a:t>
            </a:r>
            <a:r>
              <a:rPr lang="en-US" sz="3200" dirty="0" smtClean="0"/>
              <a:t>; AND</a:t>
            </a:r>
            <a:endParaRPr lang="en-US" sz="3200" dirty="0"/>
          </a:p>
          <a:p>
            <a:r>
              <a:rPr lang="en-US" sz="3200" dirty="0" smtClean="0"/>
              <a:t>Exited </a:t>
            </a:r>
            <a:r>
              <a:rPr lang="en-US" sz="3200" dirty="0"/>
              <a:t>from the postsecondary education or training program.</a:t>
            </a:r>
          </a:p>
        </p:txBody>
      </p:sp>
      <p:sp>
        <p:nvSpPr>
          <p:cNvPr id="4" name="Slide Number Placeholder 3"/>
          <p:cNvSpPr>
            <a:spLocks noGrp="1"/>
          </p:cNvSpPr>
          <p:nvPr>
            <p:ph type="sldNum" sz="quarter" idx="12"/>
          </p:nvPr>
        </p:nvSpPr>
        <p:spPr>
          <a:prstGeom prst="rect">
            <a:avLst/>
          </a:prstGeom>
        </p:spPr>
        <p:txBody>
          <a:bodyPr/>
          <a:lstStyle/>
          <a:p>
            <a:pPr>
              <a:defRPr/>
            </a:pPr>
            <a:fld id="{5A90BB0D-69F2-4B7E-8D7F-C378C45B9FF1}"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04659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Today’s Topics</a:t>
            </a:r>
            <a:endParaRPr lang="en-US" b="1" dirty="0"/>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dirty="0" smtClean="0"/>
              <a:t>Warm Up and Questions</a:t>
            </a:r>
          </a:p>
          <a:p>
            <a:pPr marL="457200" indent="-457200">
              <a:buFont typeface="+mj-lt"/>
              <a:buAutoNum type="arabicPeriod"/>
            </a:pPr>
            <a:r>
              <a:rPr lang="en-US" dirty="0" smtClean="0"/>
              <a:t>Welcome to WIOA</a:t>
            </a:r>
          </a:p>
          <a:p>
            <a:pPr marL="457200" indent="-457200">
              <a:buFont typeface="+mj-lt"/>
              <a:buAutoNum type="arabicPeriod"/>
            </a:pPr>
            <a:r>
              <a:rPr lang="en-US" dirty="0" smtClean="0"/>
              <a:t>The 6 Accountability Measures</a:t>
            </a:r>
          </a:p>
          <a:p>
            <a:pPr marL="457200" indent="-457200">
              <a:buFont typeface="+mj-lt"/>
              <a:buAutoNum type="arabicPeriod"/>
            </a:pPr>
            <a:r>
              <a:rPr lang="en-US" dirty="0" smtClean="0"/>
              <a:t>Digesting MSG (Measurable Skill Gain)</a:t>
            </a:r>
          </a:p>
          <a:p>
            <a:pPr marL="457200" indent="-457200">
              <a:buFont typeface="+mj-lt"/>
              <a:buAutoNum type="arabicPeriod"/>
            </a:pPr>
            <a:r>
              <a:rPr lang="en-US" dirty="0" smtClean="0"/>
              <a:t>Interpreting the new Educational Functioning Level Descriptors</a:t>
            </a:r>
          </a:p>
          <a:p>
            <a:pPr marL="457200" indent="-457200">
              <a:buFont typeface="+mj-lt"/>
              <a:buAutoNum type="arabicPeriod"/>
            </a:pPr>
            <a:r>
              <a:rPr lang="en-US" dirty="0" smtClean="0"/>
              <a:t>The how and when of the new TABE and CASAS tests</a:t>
            </a:r>
          </a:p>
          <a:p>
            <a:pPr marL="457200" indent="-457200">
              <a:buFont typeface="+mj-lt"/>
              <a:buAutoNum type="arabicPeriod"/>
            </a:pPr>
            <a:r>
              <a:rPr lang="en-US" dirty="0" smtClean="0"/>
              <a:t>Getting everything into </a:t>
            </a:r>
            <a:r>
              <a:rPr lang="en-US" dirty="0" err="1" smtClean="0"/>
              <a:t>SiD</a:t>
            </a:r>
            <a:endParaRPr lang="en-US" dirty="0" smtClean="0"/>
          </a:p>
          <a:p>
            <a:pPr marL="457200" indent="-457200">
              <a:buFont typeface="+mj-lt"/>
              <a:buAutoNum type="arabicPeriod"/>
            </a:pPr>
            <a:r>
              <a:rPr lang="en-US" dirty="0" smtClean="0"/>
              <a:t>Sharing Success (Targets, Report Cards and Program Improvement)</a:t>
            </a:r>
          </a:p>
          <a:p>
            <a:pPr marL="457200" indent="-457200">
              <a:buFont typeface="+mj-lt"/>
              <a:buAutoNum type="arabicPeriod"/>
            </a:pPr>
            <a:r>
              <a:rPr lang="en-US" dirty="0" smtClean="0"/>
              <a:t>Local Changes, Ideas and Questions</a:t>
            </a:r>
            <a:endParaRPr lang="en-US" dirty="0"/>
          </a:p>
          <a:p>
            <a:pPr marL="457200" indent="-4572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493253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2"/>
            <a:ext cx="12192000" cy="2331769"/>
          </a:xfrm>
        </p:spPr>
        <p:txBody>
          <a:bodyPr/>
          <a:lstStyle/>
          <a:p>
            <a:r>
              <a:rPr lang="en-US" b="1" dirty="0"/>
              <a:t>Digesting MSG </a:t>
            </a:r>
            <a:r>
              <a:rPr lang="en-US" b="1" dirty="0" smtClean="0"/>
              <a:t/>
            </a:r>
            <a:br>
              <a:rPr lang="en-US" b="1" dirty="0" smtClean="0"/>
            </a:br>
            <a:r>
              <a:rPr lang="en-US" b="1" dirty="0" smtClean="0"/>
              <a:t>(</a:t>
            </a:r>
            <a:r>
              <a:rPr lang="en-US" b="1" dirty="0"/>
              <a:t>Measurable Skill Gain)</a:t>
            </a:r>
          </a:p>
        </p:txBody>
      </p:sp>
      <p:sp>
        <p:nvSpPr>
          <p:cNvPr id="3" name="Text Placeholder 2"/>
          <p:cNvSpPr>
            <a:spLocks noGrp="1"/>
          </p:cNvSpPr>
          <p:nvPr>
            <p:ph type="body" sz="quarter" idx="13"/>
          </p:nvPr>
        </p:nvSpPr>
        <p:spPr>
          <a:xfrm>
            <a:off x="838200" y="4288665"/>
            <a:ext cx="10515600" cy="1913832"/>
          </a:xfrm>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30</a:t>
            </a:fld>
            <a:endParaRPr lang="en-US" dirty="0"/>
          </a:p>
        </p:txBody>
      </p:sp>
    </p:spTree>
    <p:extLst>
      <p:ext uri="{BB962C8B-B14F-4D97-AF65-F5344CB8AC3E}">
        <p14:creationId xmlns:p14="http://schemas.microsoft.com/office/powerpoint/2010/main" val="3000214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our success?</a:t>
            </a:r>
            <a:endParaRPr lang="en-US" dirty="0"/>
          </a:p>
        </p:txBody>
      </p:sp>
      <p:sp>
        <p:nvSpPr>
          <p:cNvPr id="3" name="Content Placeholder 2"/>
          <p:cNvSpPr>
            <a:spLocks noGrp="1"/>
          </p:cNvSpPr>
          <p:nvPr>
            <p:ph idx="1"/>
          </p:nvPr>
        </p:nvSpPr>
        <p:spPr>
          <a:xfrm>
            <a:off x="318053" y="1550504"/>
            <a:ext cx="11489634" cy="1941995"/>
          </a:xfrm>
        </p:spPr>
        <p:txBody>
          <a:bodyPr/>
          <a:lstStyle/>
          <a:p>
            <a:pPr marL="0" indent="0">
              <a:buNone/>
            </a:pPr>
            <a:r>
              <a:rPr lang="en-US" b="1" dirty="0" smtClean="0"/>
              <a:t>Think about various students in the ABE program. </a:t>
            </a:r>
          </a:p>
          <a:p>
            <a:pPr marL="0" indent="0">
              <a:buNone/>
            </a:pPr>
            <a:r>
              <a:rPr lang="en-US" b="1" dirty="0" smtClean="0"/>
              <a:t>How would you determine if the program is successful with the student? </a:t>
            </a:r>
          </a:p>
          <a:p>
            <a:pPr marL="0" indent="0">
              <a:buNone/>
            </a:pPr>
            <a:r>
              <a:rPr lang="en-US" b="1" dirty="0" smtClean="0"/>
              <a:t>How would you measure success?</a:t>
            </a:r>
            <a:endParaRPr lang="en-US" b="1" dirty="0"/>
          </a:p>
        </p:txBody>
      </p:sp>
      <p:sp>
        <p:nvSpPr>
          <p:cNvPr id="5" name="Slide Number Placeholder 4"/>
          <p:cNvSpPr>
            <a:spLocks noGrp="1"/>
          </p:cNvSpPr>
          <p:nvPr>
            <p:ph type="sldNum" sz="quarter" idx="12"/>
          </p:nvPr>
        </p:nvSpPr>
        <p:spPr/>
        <p:txBody>
          <a:bodyPr/>
          <a:lstStyle/>
          <a:p>
            <a:fld id="{48F63A3B-78C7-47BE-AE5E-E10140E04643}" type="slidenum">
              <a:rPr lang="en-US" smtClean="0"/>
              <a:t>31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418" y="3671887"/>
            <a:ext cx="3234814" cy="25050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256" y="3671888"/>
            <a:ext cx="3759283" cy="250507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1" y="3671888"/>
            <a:ext cx="3333750" cy="2505075"/>
          </a:xfrm>
          <a:prstGeom prst="rect">
            <a:avLst/>
          </a:prstGeom>
        </p:spPr>
      </p:pic>
    </p:spTree>
    <p:extLst>
      <p:ext uri="{BB962C8B-B14F-4D97-AF65-F5344CB8AC3E}">
        <p14:creationId xmlns:p14="http://schemas.microsoft.com/office/powerpoint/2010/main" val="1495069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1143000"/>
          </a:xfrm>
        </p:spPr>
        <p:txBody>
          <a:bodyPr>
            <a:normAutofit/>
          </a:bodyPr>
          <a:lstStyle/>
          <a:p>
            <a:r>
              <a:rPr lang="en-US" dirty="0" smtClean="0"/>
              <a:t>Measurable Skill Gain Indicator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4489669"/>
              </p:ext>
            </p:extLst>
          </p:nvPr>
        </p:nvGraphicFramePr>
        <p:xfrm>
          <a:off x="596348" y="1822173"/>
          <a:ext cx="11012556" cy="3505200"/>
        </p:xfrm>
        <a:graphic>
          <a:graphicData uri="http://schemas.openxmlformats.org/drawingml/2006/table">
            <a:tbl>
              <a:tblPr bandRow="1">
                <a:tableStyleId>{5C22544A-7EE6-4342-B048-85BDC9FD1C3A}</a:tableStyleId>
              </a:tblPr>
              <a:tblGrid>
                <a:gridCol w="1101255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The Federal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t>The percentage of participants who, during a program year, are in an education or training program that leads to a recognized postsecondary credential or employment and who are achieving measurable skill gains, defined as academic, technical, occupational, or other forms of progress, towards such a credential or employment. </a:t>
                      </a:r>
                    </a:p>
                  </a:txBody>
                  <a:tcPr marL="68580" marR="68580"/>
                </a:tc>
              </a:tr>
            </a:tbl>
          </a:graphicData>
        </a:graphic>
      </p:graphicFrame>
      <p:sp>
        <p:nvSpPr>
          <p:cNvPr id="4" name="Slide Number Placeholder 3"/>
          <p:cNvSpPr>
            <a:spLocks noGrp="1"/>
          </p:cNvSpPr>
          <p:nvPr>
            <p:ph type="sldNum" sz="quarter" idx="12"/>
          </p:nvPr>
        </p:nvSpPr>
        <p:spPr/>
        <p:txBody>
          <a:bodyPr/>
          <a:lstStyle/>
          <a:p>
            <a:pPr>
              <a:defRPr/>
            </a:pPr>
            <a:fld id="{5A90BB0D-69F2-4B7E-8D7F-C378C45B9FF1}" type="slidenum">
              <a:rPr lang="en-US" smtClean="0"/>
              <a:pPr>
                <a:defRPr/>
              </a:pPr>
              <a:t>32</a:t>
            </a:fld>
            <a:endParaRPr lang="en-US" dirty="0"/>
          </a:p>
        </p:txBody>
      </p:sp>
      <p:cxnSp>
        <p:nvCxnSpPr>
          <p:cNvPr id="6" name="Straight Connector 5"/>
          <p:cNvCxnSpPr/>
          <p:nvPr/>
        </p:nvCxnSpPr>
        <p:spPr>
          <a:xfrm>
            <a:off x="1962464" y="1169233"/>
            <a:ext cx="8285813" cy="1499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92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1"/>
            <a:ext cx="8077201" cy="1169233"/>
          </a:xfrm>
        </p:spPr>
        <p:txBody>
          <a:bodyPr>
            <a:normAutofit/>
          </a:bodyPr>
          <a:lstStyle/>
          <a:p>
            <a:r>
              <a:rPr lang="en-US" b="1" dirty="0" smtClean="0"/>
              <a:t>4 Types of Measurable Skill Gain for ABE</a:t>
            </a:r>
            <a:endParaRPr lang="en-US" b="1" dirty="0"/>
          </a:p>
        </p:txBody>
      </p:sp>
      <p:sp>
        <p:nvSpPr>
          <p:cNvPr id="4" name="Slide Number Placeholder 3"/>
          <p:cNvSpPr>
            <a:spLocks noGrp="1"/>
          </p:cNvSpPr>
          <p:nvPr>
            <p:ph type="sldNum" sz="quarter" idx="12"/>
          </p:nvPr>
        </p:nvSpPr>
        <p:spPr/>
        <p:txBody>
          <a:bodyPr/>
          <a:lstStyle/>
          <a:p>
            <a:pPr>
              <a:defRPr/>
            </a:pPr>
            <a:fld id="{5A90BB0D-69F2-4B7E-8D7F-C378C45B9FF1}" type="slidenum">
              <a:rPr lang="en-US" smtClean="0"/>
              <a:pPr>
                <a:defRPr/>
              </a:pPr>
              <a:t>33</a:t>
            </a:fld>
            <a:endParaRPr lang="en-US" dirty="0"/>
          </a:p>
        </p:txBody>
      </p:sp>
      <p:cxnSp>
        <p:nvCxnSpPr>
          <p:cNvPr id="5" name="Straight Connector 4"/>
          <p:cNvCxnSpPr/>
          <p:nvPr/>
        </p:nvCxnSpPr>
        <p:spPr>
          <a:xfrm>
            <a:off x="1962464" y="1169233"/>
            <a:ext cx="8285813" cy="1499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nvPr>
        </p:nvGraphicFramePr>
        <p:xfrm>
          <a:off x="1640670" y="1268963"/>
          <a:ext cx="8929396" cy="5360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677160" y="6310066"/>
            <a:ext cx="1569563" cy="433634"/>
          </a:xfrm>
          <a:prstGeom prst="roundRect">
            <a:avLst>
              <a:gd name="adj" fmla="val 10000"/>
            </a:avLst>
          </a:prstGeom>
          <a:gradFill rotWithShape="0">
            <a:gsLst>
              <a:gs pos="0">
                <a:schemeClr val="accent1">
                  <a:lumMod val="75000"/>
                </a:schemeClr>
              </a:gs>
              <a:gs pos="50000">
                <a:schemeClr val="accent1">
                  <a:lumMod val="75000"/>
                </a:schemeClr>
              </a:gs>
              <a:gs pos="70000">
                <a:schemeClr val="bg2">
                  <a:lumMod val="50000"/>
                </a:schemeClr>
              </a:gs>
              <a:gs pos="100000">
                <a:schemeClr val="bg2">
                  <a:lumMod val="50000"/>
                </a:schemeClr>
              </a:gs>
            </a:gsLst>
          </a:gra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a:lstStyle/>
          <a:p>
            <a:r>
              <a:rPr lang="en-US" dirty="0"/>
              <a:t>Used in Title II</a:t>
            </a:r>
          </a:p>
        </p:txBody>
      </p:sp>
      <p:sp>
        <p:nvSpPr>
          <p:cNvPr id="2" name="&quot;No&quot; Symbol 1"/>
          <p:cNvSpPr/>
          <p:nvPr/>
        </p:nvSpPr>
        <p:spPr>
          <a:xfrm>
            <a:off x="3489274" y="3157189"/>
            <a:ext cx="1676400" cy="1583982"/>
          </a:xfrm>
          <a:prstGeom prst="noSmoking">
            <a:avLst>
              <a:gd name="adj" fmla="val 120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5260363" y="3129378"/>
            <a:ext cx="1735149" cy="1639603"/>
          </a:xfrm>
          <a:prstGeom prst="donut">
            <a:avLst>
              <a:gd name="adj" fmla="val 9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quot;No&quot; Symbol 12"/>
          <p:cNvSpPr/>
          <p:nvPr/>
        </p:nvSpPr>
        <p:spPr>
          <a:xfrm>
            <a:off x="7109364" y="3157189"/>
            <a:ext cx="1676400" cy="1583982"/>
          </a:xfrm>
          <a:prstGeom prst="noSmoking">
            <a:avLst>
              <a:gd name="adj" fmla="val 120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quot;No&quot; Symbol 13"/>
          <p:cNvSpPr/>
          <p:nvPr/>
        </p:nvSpPr>
        <p:spPr>
          <a:xfrm>
            <a:off x="8946066" y="3166393"/>
            <a:ext cx="1676400" cy="1583982"/>
          </a:xfrm>
          <a:prstGeom prst="noSmoking">
            <a:avLst>
              <a:gd name="adj" fmla="val 120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1682363" y="3110772"/>
            <a:ext cx="1735149" cy="1639603"/>
          </a:xfrm>
          <a:prstGeom prst="donut">
            <a:avLst>
              <a:gd name="adj" fmla="val 9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7090201" y="4535391"/>
            <a:ext cx="1735149" cy="1639603"/>
          </a:xfrm>
          <a:prstGeom prst="donut">
            <a:avLst>
              <a:gd name="adj" fmla="val 9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5279189" y="4628785"/>
            <a:ext cx="1735149" cy="1639603"/>
          </a:xfrm>
          <a:prstGeom prst="donut">
            <a:avLst>
              <a:gd name="adj" fmla="val 9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3468177" y="4631973"/>
            <a:ext cx="1735149" cy="1639603"/>
          </a:xfrm>
          <a:prstGeom prst="donut">
            <a:avLst>
              <a:gd name="adj" fmla="val 9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42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3" grpId="0" animBg="1"/>
      <p:bldP spid="14"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scene3d>
            <a:sp3d prstMaterial="softEdge"/>
          </a:bodyPr>
          <a:lstStyle/>
          <a:p>
            <a:r>
              <a:rPr lang="en-US" sz="4000" b="1" dirty="0"/>
              <a:t>Counting Measurable Skill </a:t>
            </a:r>
            <a:r>
              <a:rPr lang="en-US" sz="4000" b="1" dirty="0" smtClean="0"/>
              <a:t>Gains (MSG)</a:t>
            </a:r>
            <a:endParaRPr lang="en-US" sz="4000" b="1" dirty="0"/>
          </a:p>
        </p:txBody>
      </p:sp>
      <p:graphicFrame>
        <p:nvGraphicFramePr>
          <p:cNvPr id="5" name="Content Placeholder 4" title="Counting Measurable Skill Gains"/>
          <p:cNvGraphicFramePr>
            <a:graphicFrameLocks noGrp="1"/>
          </p:cNvGraphicFramePr>
          <p:nvPr>
            <p:ph idx="1"/>
            <p:extLst>
              <p:ext uri="{D42A27DB-BD31-4B8C-83A1-F6EECF244321}">
                <p14:modId xmlns:p14="http://schemas.microsoft.com/office/powerpoint/2010/main" val="3745229275"/>
              </p:ext>
            </p:extLst>
          </p:nvPr>
        </p:nvGraphicFramePr>
        <p:xfrm>
          <a:off x="381000" y="1481070"/>
          <a:ext cx="10515600" cy="5277841"/>
        </p:xfrm>
        <a:graphic>
          <a:graphicData uri="http://schemas.openxmlformats.org/drawingml/2006/table">
            <a:tbl>
              <a:tblPr firstRow="1" bandRow="1">
                <a:tableStyleId>{284E427A-3D55-4303-BF80-6455036E1DE7}</a:tableStyleId>
              </a:tblPr>
              <a:tblGrid>
                <a:gridCol w="10515600"/>
              </a:tblGrid>
              <a:tr h="8397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Multiple Ways</a:t>
                      </a:r>
                      <a:r>
                        <a:rPr lang="en-US" sz="2400" baseline="0" dirty="0" smtClean="0">
                          <a:solidFill>
                            <a:schemeClr val="bg1"/>
                          </a:solidFill>
                        </a:rPr>
                        <a:t> to </a:t>
                      </a:r>
                      <a:r>
                        <a:rPr lang="en-US" sz="2400" dirty="0" smtClean="0">
                          <a:solidFill>
                            <a:schemeClr val="bg1"/>
                          </a:solidFill>
                        </a:rPr>
                        <a:t>Count </a:t>
                      </a:r>
                      <a:r>
                        <a:rPr lang="en-US" sz="2400" dirty="0" smtClean="0">
                          <a:solidFill>
                            <a:schemeClr val="bg1"/>
                          </a:solidFill>
                        </a:rPr>
                        <a:t>MSG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(Only </a:t>
                      </a:r>
                      <a:r>
                        <a:rPr lang="en-US" sz="2400" b="1" u="none" dirty="0" smtClean="0">
                          <a:solidFill>
                            <a:schemeClr val="bg1"/>
                          </a:solidFill>
                        </a:rPr>
                        <a:t>one type of gain </a:t>
                      </a:r>
                      <a:r>
                        <a:rPr lang="en-US" sz="2400" b="1" dirty="0" smtClean="0">
                          <a:solidFill>
                            <a:schemeClr val="bg1"/>
                          </a:solidFill>
                        </a:rPr>
                        <a:t>will be counted for each participant per period)</a:t>
                      </a:r>
                    </a:p>
                  </a:txBody>
                  <a:tcPr marL="82296" marR="82296" marT="34290" marB="34290"/>
                </a:tc>
              </a:tr>
              <a:tr h="89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dirty="0" smtClean="0">
                          <a:solidFill>
                            <a:schemeClr val="dk1"/>
                          </a:solidFill>
                          <a:effectLst/>
                          <a:latin typeface="+mn-lt"/>
                          <a:ea typeface="+mn-ea"/>
                          <a:cs typeface="+mn-cs"/>
                        </a:rPr>
                        <a:t>1. Earn higher scores on approved pre- and post tests to advance to a higher level</a:t>
                      </a:r>
                      <a:endParaRPr lang="en-US" sz="2400" b="1" dirty="0" smtClean="0">
                        <a:solidFill>
                          <a:srgbClr val="003865"/>
                        </a:solidFill>
                      </a:endParaRPr>
                    </a:p>
                  </a:txBody>
                  <a:tcPr marL="82296" marR="82296" marT="34290" marB="34290"/>
                </a:tc>
              </a:tr>
              <a:tr h="969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3865"/>
                          </a:solidFill>
                        </a:rPr>
                        <a:t>2. Earn a </a:t>
                      </a:r>
                      <a:r>
                        <a:rPr lang="en-US" sz="2400" b="1" dirty="0" smtClean="0">
                          <a:solidFill>
                            <a:srgbClr val="003865"/>
                          </a:solidFill>
                        </a:rPr>
                        <a:t>secondary credential </a:t>
                      </a:r>
                      <a:r>
                        <a:rPr lang="en-US" sz="2400" b="1" dirty="0" smtClean="0">
                          <a:solidFill>
                            <a:srgbClr val="003865"/>
                          </a:solidFill>
                        </a:rPr>
                        <a:t>(high school or equivalency</a:t>
                      </a:r>
                      <a:r>
                        <a:rPr lang="en-US" sz="2400" b="1" baseline="0" dirty="0" smtClean="0">
                          <a:solidFill>
                            <a:srgbClr val="003865"/>
                          </a:solidFill>
                        </a:rPr>
                        <a:t> diploma) by </a:t>
                      </a:r>
                      <a:r>
                        <a:rPr lang="en-US" sz="2400" b="1" dirty="0" smtClean="0">
                          <a:solidFill>
                            <a:srgbClr val="003865"/>
                          </a:solidFill>
                        </a:rPr>
                        <a:t>June 30</a:t>
                      </a:r>
                      <a:endParaRPr lang="en-US" sz="2400" b="1" dirty="0" smtClean="0">
                        <a:solidFill>
                          <a:srgbClr val="003865"/>
                        </a:solidFill>
                      </a:endParaRPr>
                    </a:p>
                  </a:txBody>
                  <a:tcPr marL="82296" marR="82296" marT="34290" marB="34290"/>
                </a:tc>
              </a:tr>
              <a:tr h="969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3865"/>
                          </a:solidFill>
                        </a:rPr>
                        <a:t>3. Enter postsecondary education (only </a:t>
                      </a:r>
                      <a:r>
                        <a:rPr lang="en-US" sz="2400" b="1" u="none" dirty="0" smtClean="0">
                          <a:solidFill>
                            <a:srgbClr val="003865"/>
                          </a:solidFill>
                        </a:rPr>
                        <a:t>after participant exits</a:t>
                      </a:r>
                      <a:r>
                        <a:rPr lang="en-US" sz="2400" b="1" u="none" baseline="0" dirty="0" smtClean="0">
                          <a:solidFill>
                            <a:srgbClr val="003865"/>
                          </a:solidFill>
                        </a:rPr>
                        <a:t> ABE) by June 30</a:t>
                      </a:r>
                      <a:endParaRPr lang="en-US" sz="2400" b="1" i="1" u="none" dirty="0" smtClean="0">
                        <a:solidFill>
                          <a:srgbClr val="00386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3865"/>
                        </a:solidFill>
                      </a:endParaRPr>
                    </a:p>
                  </a:txBody>
                  <a:tcPr marL="82296" marR="82296" marT="34290" marB="34290"/>
                </a:tc>
              </a:tr>
              <a:tr h="1607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3865"/>
                          </a:solidFill>
                        </a:rPr>
                        <a:t>4. Participants </a:t>
                      </a:r>
                      <a:r>
                        <a:rPr lang="en-US" sz="2400" b="1" dirty="0" smtClean="0">
                          <a:solidFill>
                            <a:srgbClr val="003865"/>
                          </a:solidFill>
                        </a:rPr>
                        <a:t>in “adult high school” can complete Adult</a:t>
                      </a:r>
                      <a:r>
                        <a:rPr lang="en-US" sz="2400" b="1" baseline="0" dirty="0" smtClean="0">
                          <a:solidFill>
                            <a:srgbClr val="003865"/>
                          </a:solidFill>
                        </a:rPr>
                        <a:t> Basic Education </a:t>
                      </a:r>
                      <a:br>
                        <a:rPr lang="en-US" sz="2400" b="1" baseline="0" dirty="0" smtClean="0">
                          <a:solidFill>
                            <a:srgbClr val="003865"/>
                          </a:solidFill>
                        </a:rPr>
                      </a:br>
                      <a:r>
                        <a:rPr lang="en-US" sz="2400" b="1" baseline="0" dirty="0" smtClean="0">
                          <a:solidFill>
                            <a:srgbClr val="003865"/>
                          </a:solidFill>
                        </a:rPr>
                        <a:t>(</a:t>
                      </a:r>
                      <a:r>
                        <a:rPr lang="en-US" sz="2400" b="1" dirty="0" smtClean="0">
                          <a:solidFill>
                            <a:srgbClr val="003865"/>
                          </a:solidFill>
                        </a:rPr>
                        <a:t>ABE) Level 5 by earning enough Carnegie Units or credits to move to 11</a:t>
                      </a:r>
                      <a:r>
                        <a:rPr lang="en-US" sz="2400" b="1" baseline="0" dirty="0" smtClean="0">
                          <a:solidFill>
                            <a:srgbClr val="003865"/>
                          </a:solidFill>
                        </a:rPr>
                        <a:t>th-</a:t>
                      </a:r>
                      <a:r>
                        <a:rPr lang="en-US" sz="2400" b="1" dirty="0" smtClean="0">
                          <a:solidFill>
                            <a:srgbClr val="003865"/>
                          </a:solidFill>
                        </a:rPr>
                        <a:t> or 12</a:t>
                      </a:r>
                      <a:r>
                        <a:rPr lang="en-US" sz="2400" b="1" baseline="0" dirty="0" smtClean="0">
                          <a:solidFill>
                            <a:srgbClr val="003865"/>
                          </a:solidFill>
                        </a:rPr>
                        <a:t>th-</a:t>
                      </a:r>
                      <a:r>
                        <a:rPr lang="en-US" sz="2400" b="1" dirty="0" smtClean="0">
                          <a:solidFill>
                            <a:srgbClr val="003865"/>
                          </a:solidFill>
                        </a:rPr>
                        <a:t>grade </a:t>
                      </a:r>
                      <a:r>
                        <a:rPr lang="en-US" sz="2400" b="1" dirty="0" smtClean="0">
                          <a:solidFill>
                            <a:srgbClr val="003865"/>
                          </a:solidFill>
                        </a:rPr>
                        <a:t>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003865"/>
                          </a:solidFill>
                        </a:rPr>
                        <a:t>(*Not</a:t>
                      </a:r>
                      <a:r>
                        <a:rPr lang="en-US" sz="2400" b="1" i="1" baseline="0" dirty="0" smtClean="0">
                          <a:solidFill>
                            <a:srgbClr val="003865"/>
                          </a:solidFill>
                        </a:rPr>
                        <a:t> yet applicable for ABE in Minnesota)</a:t>
                      </a:r>
                      <a:endParaRPr lang="en-US" sz="2400" b="1" i="1" dirty="0" smtClean="0">
                        <a:solidFill>
                          <a:srgbClr val="003865"/>
                        </a:solidFill>
                      </a:endParaRPr>
                    </a:p>
                  </a:txBody>
                  <a:tcPr marL="82296" marR="82296" marT="34290" marB="34290"/>
                </a:tc>
              </a:tr>
            </a:tbl>
          </a:graphicData>
        </a:graphic>
      </p:graphicFrame>
      <p:sp>
        <p:nvSpPr>
          <p:cNvPr id="3" name="Slide Number Placeholder 2"/>
          <p:cNvSpPr>
            <a:spLocks noGrp="1"/>
          </p:cNvSpPr>
          <p:nvPr>
            <p:ph type="sldNum" sz="quarter" idx="12"/>
          </p:nvPr>
        </p:nvSpPr>
        <p:spPr/>
        <p:txBody>
          <a:bodyPr/>
          <a:lstStyle/>
          <a:p>
            <a:pPr algn="r"/>
            <a:fld id="{1DAE2B33-0E29-4739-8433-4E8F3D9CF9EA}" type="slidenum">
              <a:rPr lang="en-US" smtClean="0">
                <a:solidFill>
                  <a:prstClr val="black"/>
                </a:solidFill>
              </a:rPr>
              <a:pPr algn="r"/>
              <a:t>34</a:t>
            </a:fld>
            <a:endParaRPr lang="en-US" dirty="0">
              <a:solidFill>
                <a:prstClr val="black"/>
              </a:solidFill>
            </a:endParaRPr>
          </a:p>
        </p:txBody>
      </p:sp>
    </p:spTree>
    <p:extLst>
      <p:ext uri="{BB962C8B-B14F-4D97-AF65-F5344CB8AC3E}">
        <p14:creationId xmlns:p14="http://schemas.microsoft.com/office/powerpoint/2010/main" val="3032149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1169233"/>
          </a:xfrm>
        </p:spPr>
        <p:txBody>
          <a:bodyPr>
            <a:noAutofit/>
          </a:bodyPr>
          <a:lstStyle/>
          <a:p>
            <a:r>
              <a:rPr lang="en-US" sz="4000" b="1" dirty="0" smtClean="0"/>
              <a:t>Which students will likely show what type of gain?</a:t>
            </a:r>
            <a:endParaRPr lang="en-US" sz="4000" b="1" dirty="0"/>
          </a:p>
        </p:txBody>
      </p:sp>
      <p:sp>
        <p:nvSpPr>
          <p:cNvPr id="4" name="Slide Number Placeholder 3"/>
          <p:cNvSpPr>
            <a:spLocks noGrp="1"/>
          </p:cNvSpPr>
          <p:nvPr>
            <p:ph type="sldNum" sz="quarter" idx="12"/>
          </p:nvPr>
        </p:nvSpPr>
        <p:spPr/>
        <p:txBody>
          <a:bodyPr/>
          <a:lstStyle/>
          <a:p>
            <a:pPr>
              <a:defRPr/>
            </a:pPr>
            <a:fld id="{5A90BB0D-69F2-4B7E-8D7F-C378C45B9FF1}" type="slidenum">
              <a:rPr lang="en-US" smtClean="0"/>
              <a:pPr>
                <a:defRPr/>
              </a:pPr>
              <a:t>35</a:t>
            </a:fld>
            <a:endParaRPr lang="en-US" dirty="0"/>
          </a:p>
        </p:txBody>
      </p:sp>
      <p:cxnSp>
        <p:nvCxnSpPr>
          <p:cNvPr id="5" name="Straight Connector 4"/>
          <p:cNvCxnSpPr/>
          <p:nvPr/>
        </p:nvCxnSpPr>
        <p:spPr>
          <a:xfrm>
            <a:off x="1962464" y="1169233"/>
            <a:ext cx="8285813" cy="1499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nvPr>
        </p:nvGraphicFramePr>
        <p:xfrm>
          <a:off x="1640670" y="1268963"/>
          <a:ext cx="8929396" cy="5360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quot;No&quot; Symbol 1"/>
          <p:cNvSpPr/>
          <p:nvPr/>
        </p:nvSpPr>
        <p:spPr>
          <a:xfrm>
            <a:off x="3429000" y="3048001"/>
            <a:ext cx="1676400" cy="1824871"/>
          </a:xfrm>
          <a:prstGeom prst="noSmoking">
            <a:avLst>
              <a:gd name="adj" fmla="val 120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7147560" y="3036745"/>
            <a:ext cx="1676400" cy="1824871"/>
          </a:xfrm>
          <a:prstGeom prst="noSmoking">
            <a:avLst>
              <a:gd name="adj" fmla="val 120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quot; Symbol 9"/>
          <p:cNvSpPr/>
          <p:nvPr/>
        </p:nvSpPr>
        <p:spPr>
          <a:xfrm>
            <a:off x="8991600" y="3048001"/>
            <a:ext cx="1676400" cy="1824871"/>
          </a:xfrm>
          <a:prstGeom prst="noSmoking">
            <a:avLst>
              <a:gd name="adj" fmla="val 120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46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2"/>
            <a:ext cx="12192000" cy="3400715"/>
          </a:xfrm>
        </p:spPr>
        <p:txBody>
          <a:bodyPr/>
          <a:lstStyle/>
          <a:p>
            <a:r>
              <a:rPr lang="en-US" b="1" dirty="0"/>
              <a:t>Interpreting the new Educational Functioning Level Descriptors</a:t>
            </a:r>
          </a:p>
        </p:txBody>
      </p:sp>
      <p:sp>
        <p:nvSpPr>
          <p:cNvPr id="3" name="Text Placeholder 2"/>
          <p:cNvSpPr>
            <a:spLocks noGrp="1"/>
          </p:cNvSpPr>
          <p:nvPr>
            <p:ph type="body" sz="quarter" idx="13"/>
          </p:nvPr>
        </p:nvSpPr>
        <p:spPr>
          <a:xfrm>
            <a:off x="838200" y="5357611"/>
            <a:ext cx="10515600" cy="844886"/>
          </a:xfrm>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36</a:t>
            </a:fld>
            <a:endParaRPr lang="en-US" dirty="0"/>
          </a:p>
        </p:txBody>
      </p:sp>
    </p:spTree>
    <p:extLst>
      <p:ext uri="{BB962C8B-B14F-4D97-AF65-F5344CB8AC3E}">
        <p14:creationId xmlns:p14="http://schemas.microsoft.com/office/powerpoint/2010/main" val="2406046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b="1" dirty="0" smtClean="0"/>
              <a:t>The 12 Educational Functioning Levels</a:t>
            </a:r>
            <a:endParaRPr lang="en-US" sz="44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81292969"/>
              </p:ext>
            </p:extLst>
          </p:nvPr>
        </p:nvGraphicFramePr>
        <p:xfrm>
          <a:off x="838200" y="1825625"/>
          <a:ext cx="10515600" cy="362712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US" sz="2800" dirty="0" smtClean="0"/>
                        <a:t>ABE</a:t>
                      </a:r>
                      <a:endParaRPr lang="en-US" sz="2800" dirty="0"/>
                    </a:p>
                  </a:txBody>
                  <a:tcPr/>
                </a:tc>
                <a:tc>
                  <a:txBody>
                    <a:bodyPr/>
                    <a:lstStyle/>
                    <a:p>
                      <a:r>
                        <a:rPr lang="en-US" sz="2800" dirty="0" smtClean="0"/>
                        <a:t>ESL</a:t>
                      </a:r>
                      <a:endParaRPr lang="en-US" sz="28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1</a:t>
                      </a:r>
                      <a:r>
                        <a:rPr lang="en-US" sz="2800" baseline="0" dirty="0" smtClean="0"/>
                        <a:t> (</a:t>
                      </a:r>
                      <a:r>
                        <a:rPr lang="en-US" sz="2800" dirty="0" smtClean="0"/>
                        <a:t>Beginning ABE Literacy)</a:t>
                      </a:r>
                    </a:p>
                  </a:txBody>
                  <a:tcPr/>
                </a:tc>
                <a:tc>
                  <a:txBody>
                    <a:bodyPr/>
                    <a:lstStyle/>
                    <a:p>
                      <a:r>
                        <a:rPr lang="en-US" sz="2800" dirty="0" smtClean="0"/>
                        <a:t>1 (Beginning</a:t>
                      </a:r>
                      <a:r>
                        <a:rPr lang="en-US" sz="2800" baseline="0" dirty="0" smtClean="0"/>
                        <a:t> ESL Literacy)</a:t>
                      </a:r>
                      <a:endParaRPr lang="en-US" sz="2800" dirty="0"/>
                    </a:p>
                  </a:txBody>
                  <a:tcPr/>
                </a:tc>
              </a:tr>
              <a:tr h="370840">
                <a:tc>
                  <a:txBody>
                    <a:bodyPr/>
                    <a:lstStyle/>
                    <a:p>
                      <a:r>
                        <a:rPr lang="en-US" sz="2800" dirty="0" smtClean="0"/>
                        <a:t>2 (Beginning Basic Education)</a:t>
                      </a:r>
                      <a:endParaRPr lang="en-US" sz="2800" dirty="0"/>
                    </a:p>
                  </a:txBody>
                  <a:tcPr/>
                </a:tc>
                <a:tc>
                  <a:txBody>
                    <a:bodyPr/>
                    <a:lstStyle/>
                    <a:p>
                      <a:r>
                        <a:rPr lang="en-US" sz="2800" dirty="0" smtClean="0"/>
                        <a:t>2 (Low Beginning</a:t>
                      </a:r>
                      <a:r>
                        <a:rPr lang="en-US" sz="2800" baseline="0" dirty="0" smtClean="0"/>
                        <a:t> ESL)</a:t>
                      </a:r>
                      <a:endParaRPr lang="en-US" sz="2800" dirty="0"/>
                    </a:p>
                  </a:txBody>
                  <a:tcPr/>
                </a:tc>
              </a:tr>
              <a:tr h="370840">
                <a:tc>
                  <a:txBody>
                    <a:bodyPr/>
                    <a:lstStyle/>
                    <a:p>
                      <a:r>
                        <a:rPr lang="en-US" sz="2800" dirty="0" smtClean="0"/>
                        <a:t>3 (Low Intermediate</a:t>
                      </a:r>
                      <a:r>
                        <a:rPr lang="en-US" sz="2800" baseline="0" dirty="0" smtClean="0"/>
                        <a:t> ABE)</a:t>
                      </a:r>
                      <a:endParaRPr lang="en-US" sz="2800" dirty="0"/>
                    </a:p>
                  </a:txBody>
                  <a:tcPr/>
                </a:tc>
                <a:tc>
                  <a:txBody>
                    <a:bodyPr/>
                    <a:lstStyle/>
                    <a:p>
                      <a:r>
                        <a:rPr lang="en-US" sz="2800" dirty="0" smtClean="0"/>
                        <a:t>3 (High Beginning ESL)</a:t>
                      </a:r>
                      <a:endParaRPr lang="en-US" sz="2800" dirty="0"/>
                    </a:p>
                  </a:txBody>
                  <a:tcPr/>
                </a:tc>
              </a:tr>
              <a:tr h="370840">
                <a:tc>
                  <a:txBody>
                    <a:bodyPr/>
                    <a:lstStyle/>
                    <a:p>
                      <a:r>
                        <a:rPr lang="en-US" sz="2800" dirty="0" smtClean="0"/>
                        <a:t>4 (High Intermediate</a:t>
                      </a:r>
                      <a:r>
                        <a:rPr lang="en-US" sz="2800" baseline="0" dirty="0" smtClean="0"/>
                        <a:t> ABE)</a:t>
                      </a:r>
                      <a:endParaRPr lang="en-US" sz="2800" dirty="0"/>
                    </a:p>
                  </a:txBody>
                  <a:tcPr/>
                </a:tc>
                <a:tc>
                  <a:txBody>
                    <a:bodyPr/>
                    <a:lstStyle/>
                    <a:p>
                      <a:r>
                        <a:rPr lang="en-US" sz="2800" dirty="0" smtClean="0"/>
                        <a:t>4 (Low Intermediate</a:t>
                      </a:r>
                      <a:r>
                        <a:rPr lang="en-US" sz="2800" baseline="0" dirty="0" smtClean="0"/>
                        <a:t> ESL)</a:t>
                      </a:r>
                      <a:endParaRPr lang="en-US" sz="2800" dirty="0"/>
                    </a:p>
                  </a:txBody>
                  <a:tcPr/>
                </a:tc>
              </a:tr>
              <a:tr h="370840">
                <a:tc>
                  <a:txBody>
                    <a:bodyPr/>
                    <a:lstStyle/>
                    <a:p>
                      <a:r>
                        <a:rPr lang="en-US" sz="2800" dirty="0" smtClean="0"/>
                        <a:t>5 (Low Adult</a:t>
                      </a:r>
                      <a:r>
                        <a:rPr lang="en-US" sz="2800" baseline="0" dirty="0" smtClean="0"/>
                        <a:t> Secondary)</a:t>
                      </a:r>
                      <a:endParaRPr lang="en-US" sz="2800" dirty="0"/>
                    </a:p>
                  </a:txBody>
                  <a:tcPr/>
                </a:tc>
                <a:tc>
                  <a:txBody>
                    <a:bodyPr/>
                    <a:lstStyle/>
                    <a:p>
                      <a:r>
                        <a:rPr lang="en-US" sz="2800" dirty="0" smtClean="0"/>
                        <a:t>5 (High Intermediate ESL)</a:t>
                      </a:r>
                      <a:endParaRPr lang="en-US" sz="2800" dirty="0"/>
                    </a:p>
                  </a:txBody>
                  <a:tcPr/>
                </a:tc>
              </a:tr>
              <a:tr h="370840">
                <a:tc>
                  <a:txBody>
                    <a:bodyPr/>
                    <a:lstStyle/>
                    <a:p>
                      <a:r>
                        <a:rPr lang="en-US" sz="2800" dirty="0" smtClean="0"/>
                        <a:t>6 (High</a:t>
                      </a:r>
                      <a:r>
                        <a:rPr lang="en-US" sz="2800" baseline="0" dirty="0" smtClean="0"/>
                        <a:t> Adult Secondary)</a:t>
                      </a:r>
                      <a:endParaRPr lang="en-US" sz="2800" dirty="0"/>
                    </a:p>
                  </a:txBody>
                  <a:tcPr/>
                </a:tc>
                <a:tc>
                  <a:txBody>
                    <a:bodyPr/>
                    <a:lstStyle/>
                    <a:p>
                      <a:r>
                        <a:rPr lang="en-US" sz="2800" dirty="0" smtClean="0"/>
                        <a:t>6 (Advanced ESL)</a:t>
                      </a:r>
                      <a:endParaRPr lang="en-US" sz="2800" dirty="0"/>
                    </a:p>
                  </a:txBody>
                  <a:tcPr/>
                </a:tc>
              </a:tr>
            </a:tbl>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pPr/>
              <a:t>37</a:t>
            </a:fld>
            <a:endParaRPr lang="en-US" dirty="0"/>
          </a:p>
        </p:txBody>
      </p:sp>
    </p:spTree>
    <p:extLst>
      <p:ext uri="{BB962C8B-B14F-4D97-AF65-F5344CB8AC3E}">
        <p14:creationId xmlns:p14="http://schemas.microsoft.com/office/powerpoint/2010/main" val="1680296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b="1" dirty="0" smtClean="0"/>
              <a:t>Dive into a Level Together</a:t>
            </a:r>
            <a:endParaRPr lang="en-US" sz="4400" b="1"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54544014"/>
              </p:ext>
            </p:extLst>
          </p:nvPr>
        </p:nvGraphicFramePr>
        <p:xfrm>
          <a:off x="361681" y="1594624"/>
          <a:ext cx="3276869" cy="3251628"/>
        </p:xfrm>
        <a:graphic>
          <a:graphicData uri="http://schemas.openxmlformats.org/drawingml/2006/table">
            <a:tbl>
              <a:tblPr firstRow="1" bandRow="1">
                <a:tableStyleId>{5C22544A-7EE6-4342-B048-85BDC9FD1C3A}</a:tableStyleId>
              </a:tblPr>
              <a:tblGrid>
                <a:gridCol w="3276869"/>
              </a:tblGrid>
              <a:tr h="459088">
                <a:tc>
                  <a:txBody>
                    <a:bodyPr/>
                    <a:lstStyle/>
                    <a:p>
                      <a:r>
                        <a:rPr lang="en-US" sz="2000" dirty="0" smtClean="0"/>
                        <a:t>ABE</a:t>
                      </a:r>
                      <a:endParaRPr lang="en-US" sz="2000" dirty="0"/>
                    </a:p>
                  </a:txBody>
                  <a:tcPr marL="45057" marR="45057"/>
                </a:tc>
              </a:tr>
              <a:tr h="4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a:t>
                      </a:r>
                      <a:r>
                        <a:rPr lang="en-US" sz="2000" baseline="0" dirty="0" smtClean="0"/>
                        <a:t> (</a:t>
                      </a:r>
                      <a:r>
                        <a:rPr lang="en-US" sz="2000" dirty="0" smtClean="0"/>
                        <a:t>Beginning ABE Literacy)</a:t>
                      </a:r>
                    </a:p>
                  </a:txBody>
                  <a:tcPr marL="45057" marR="45057"/>
                </a:tc>
              </a:tr>
              <a:tr h="497100">
                <a:tc>
                  <a:txBody>
                    <a:bodyPr/>
                    <a:lstStyle/>
                    <a:p>
                      <a:r>
                        <a:rPr lang="en-US" sz="2000" dirty="0" smtClean="0"/>
                        <a:t>2 (Beginning Basic Education)</a:t>
                      </a:r>
                      <a:endParaRPr lang="en-US" sz="2000" dirty="0"/>
                    </a:p>
                  </a:txBody>
                  <a:tcPr marL="45057" marR="45057"/>
                </a:tc>
              </a:tr>
              <a:tr h="459088">
                <a:tc>
                  <a:txBody>
                    <a:bodyPr/>
                    <a:lstStyle/>
                    <a:p>
                      <a:r>
                        <a:rPr lang="en-US" sz="2000" dirty="0" smtClean="0"/>
                        <a:t>3 (Low Intermediate</a:t>
                      </a:r>
                      <a:r>
                        <a:rPr lang="en-US" sz="2000" baseline="0" dirty="0" smtClean="0"/>
                        <a:t> ABE)</a:t>
                      </a:r>
                      <a:endParaRPr lang="en-US" sz="2000" dirty="0"/>
                    </a:p>
                  </a:txBody>
                  <a:tcPr marL="45057" marR="45057"/>
                </a:tc>
              </a:tr>
              <a:tr h="459088">
                <a:tc>
                  <a:txBody>
                    <a:bodyPr/>
                    <a:lstStyle/>
                    <a:p>
                      <a:r>
                        <a:rPr lang="en-US" sz="2000" dirty="0" smtClean="0"/>
                        <a:t>4 (High Intermediate</a:t>
                      </a:r>
                      <a:r>
                        <a:rPr lang="en-US" sz="2000" baseline="0" dirty="0" smtClean="0"/>
                        <a:t> ABE)</a:t>
                      </a:r>
                      <a:endParaRPr lang="en-US" sz="2000" dirty="0"/>
                    </a:p>
                  </a:txBody>
                  <a:tcPr marL="45057" marR="45057"/>
                </a:tc>
              </a:tr>
              <a:tr h="459088">
                <a:tc>
                  <a:txBody>
                    <a:bodyPr/>
                    <a:lstStyle/>
                    <a:p>
                      <a:r>
                        <a:rPr lang="en-US" sz="2000" dirty="0" smtClean="0"/>
                        <a:t>5 (Low Adult</a:t>
                      </a:r>
                      <a:r>
                        <a:rPr lang="en-US" sz="2000" baseline="0" dirty="0" smtClean="0"/>
                        <a:t> Secondary)</a:t>
                      </a:r>
                      <a:endParaRPr lang="en-US" sz="2000" dirty="0"/>
                    </a:p>
                  </a:txBody>
                  <a:tcPr marL="45057" marR="45057"/>
                </a:tc>
              </a:tr>
              <a:tr h="459088">
                <a:tc>
                  <a:txBody>
                    <a:bodyPr/>
                    <a:lstStyle/>
                    <a:p>
                      <a:r>
                        <a:rPr lang="en-US" sz="2000" dirty="0" smtClean="0"/>
                        <a:t>6 (High</a:t>
                      </a:r>
                      <a:r>
                        <a:rPr lang="en-US" sz="2000" baseline="0" dirty="0" smtClean="0"/>
                        <a:t> Adult Secondary)</a:t>
                      </a:r>
                      <a:endParaRPr lang="en-US" sz="2000" dirty="0"/>
                    </a:p>
                  </a:txBody>
                  <a:tcPr marL="45057" marR="45057"/>
                </a:tc>
              </a:tr>
            </a:tbl>
          </a:graphicData>
        </a:graphic>
      </p:graphicFrame>
      <p:sp>
        <p:nvSpPr>
          <p:cNvPr id="2" name="Content Placeholder 1"/>
          <p:cNvSpPr>
            <a:spLocks noGrp="1"/>
          </p:cNvSpPr>
          <p:nvPr>
            <p:ph sz="half" idx="2"/>
          </p:nvPr>
        </p:nvSpPr>
        <p:spPr>
          <a:xfrm>
            <a:off x="3979572" y="1594624"/>
            <a:ext cx="7374228" cy="4582339"/>
          </a:xfrm>
        </p:spPr>
        <p:txBody>
          <a:bodyPr>
            <a:normAutofit lnSpcReduction="10000"/>
          </a:bodyPr>
          <a:lstStyle/>
          <a:p>
            <a:r>
              <a:rPr lang="en-US" dirty="0" smtClean="0"/>
              <a:t>Form groups of 3-4 people.</a:t>
            </a:r>
          </a:p>
          <a:p>
            <a:r>
              <a:rPr lang="en-US" dirty="0" smtClean="0"/>
              <a:t>As a group, select an ABE level to read and analyze.</a:t>
            </a:r>
          </a:p>
          <a:p>
            <a:pPr marL="0" indent="0">
              <a:buNone/>
            </a:pPr>
            <a:r>
              <a:rPr lang="en-US" dirty="0" smtClean="0"/>
              <a:t>Questions as you analyze:</a:t>
            </a:r>
          </a:p>
          <a:p>
            <a:pPr marL="457200" indent="-457200">
              <a:buFont typeface="+mj-lt"/>
              <a:buAutoNum type="arabicPeriod"/>
            </a:pPr>
            <a:r>
              <a:rPr lang="en-US" dirty="0" smtClean="0"/>
              <a:t>What skills stand out to you at this level?</a:t>
            </a:r>
          </a:p>
          <a:p>
            <a:pPr marL="457200" indent="-457200">
              <a:buFont typeface="+mj-lt"/>
              <a:buAutoNum type="arabicPeriod"/>
            </a:pPr>
            <a:r>
              <a:rPr lang="en-US" dirty="0" smtClean="0"/>
              <a:t>Can you think of students that meet some or most of this description? Share with the others in your group.</a:t>
            </a:r>
          </a:p>
          <a:p>
            <a:pPr marL="457200" indent="-457200">
              <a:buFont typeface="+mj-lt"/>
              <a:buAutoNum type="arabicPeriod"/>
            </a:pPr>
            <a:r>
              <a:rPr lang="en-US" dirty="0" smtClean="0"/>
              <a:t>What else is significant about this level from the description?</a:t>
            </a:r>
          </a:p>
        </p:txBody>
      </p:sp>
      <p:sp>
        <p:nvSpPr>
          <p:cNvPr id="6" name="Slide Number Placeholder 5"/>
          <p:cNvSpPr>
            <a:spLocks noGrp="1"/>
          </p:cNvSpPr>
          <p:nvPr>
            <p:ph type="sldNum" sz="quarter" idx="12"/>
          </p:nvPr>
        </p:nvSpPr>
        <p:spPr/>
        <p:txBody>
          <a:bodyPr/>
          <a:lstStyle/>
          <a:p>
            <a:fld id="{48F63A3B-78C7-47BE-AE5E-E10140E04643}" type="slidenum">
              <a:rPr lang="en-US" smtClean="0"/>
              <a:pPr/>
              <a:t>38</a:t>
            </a:fld>
            <a:endParaRPr lang="en-US" dirty="0"/>
          </a:p>
        </p:txBody>
      </p:sp>
    </p:spTree>
    <p:extLst>
      <p:ext uri="{BB962C8B-B14F-4D97-AF65-F5344CB8AC3E}">
        <p14:creationId xmlns:p14="http://schemas.microsoft.com/office/powerpoint/2010/main" val="3760634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b="1" dirty="0" smtClean="0"/>
              <a:t>Compare and Share</a:t>
            </a:r>
            <a:endParaRPr lang="en-US" sz="4400" b="1"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082827917"/>
              </p:ext>
            </p:extLst>
          </p:nvPr>
        </p:nvGraphicFramePr>
        <p:xfrm>
          <a:off x="361681" y="1594624"/>
          <a:ext cx="3238769" cy="3546927"/>
        </p:xfrm>
        <a:graphic>
          <a:graphicData uri="http://schemas.openxmlformats.org/drawingml/2006/table">
            <a:tbl>
              <a:tblPr firstRow="1" bandRow="1">
                <a:tableStyleId>{5C22544A-7EE6-4342-B048-85BDC9FD1C3A}</a:tableStyleId>
              </a:tblPr>
              <a:tblGrid>
                <a:gridCol w="3238769"/>
              </a:tblGrid>
              <a:tr h="459088">
                <a:tc>
                  <a:txBody>
                    <a:bodyPr/>
                    <a:lstStyle/>
                    <a:p>
                      <a:r>
                        <a:rPr lang="en-US" sz="2000" dirty="0" smtClean="0"/>
                        <a:t>ABE</a:t>
                      </a:r>
                      <a:endParaRPr lang="en-US" sz="2000" dirty="0"/>
                    </a:p>
                  </a:txBody>
                  <a:tcPr marL="45057" marR="45057"/>
                </a:tc>
              </a:tr>
              <a:tr h="4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a:t>
                      </a:r>
                      <a:r>
                        <a:rPr lang="en-US" sz="2000" baseline="0" dirty="0" smtClean="0"/>
                        <a:t> (</a:t>
                      </a:r>
                      <a:r>
                        <a:rPr lang="en-US" sz="2000" dirty="0" smtClean="0"/>
                        <a:t>Beginning ABE Literacy)</a:t>
                      </a:r>
                    </a:p>
                  </a:txBody>
                  <a:tcPr marL="45057" marR="45057"/>
                </a:tc>
              </a:tr>
              <a:tr h="792399">
                <a:tc>
                  <a:txBody>
                    <a:bodyPr/>
                    <a:lstStyle/>
                    <a:p>
                      <a:r>
                        <a:rPr lang="en-US" sz="2000" dirty="0" smtClean="0"/>
                        <a:t>2 (Beginning Basic Education)</a:t>
                      </a:r>
                      <a:endParaRPr lang="en-US" sz="2000" dirty="0"/>
                    </a:p>
                  </a:txBody>
                  <a:tcPr marL="45057" marR="45057"/>
                </a:tc>
              </a:tr>
              <a:tr h="459088">
                <a:tc>
                  <a:txBody>
                    <a:bodyPr/>
                    <a:lstStyle/>
                    <a:p>
                      <a:r>
                        <a:rPr lang="en-US" sz="2000" dirty="0" smtClean="0"/>
                        <a:t>3 (Low Intermediate</a:t>
                      </a:r>
                      <a:r>
                        <a:rPr lang="en-US" sz="2000" baseline="0" dirty="0" smtClean="0"/>
                        <a:t> ABE)</a:t>
                      </a:r>
                      <a:endParaRPr lang="en-US" sz="2000" dirty="0"/>
                    </a:p>
                  </a:txBody>
                  <a:tcPr marL="45057" marR="45057"/>
                </a:tc>
              </a:tr>
              <a:tr h="459088">
                <a:tc>
                  <a:txBody>
                    <a:bodyPr/>
                    <a:lstStyle/>
                    <a:p>
                      <a:r>
                        <a:rPr lang="en-US" sz="2000" dirty="0" smtClean="0"/>
                        <a:t>4 (High Intermediate</a:t>
                      </a:r>
                      <a:r>
                        <a:rPr lang="en-US" sz="2000" baseline="0" dirty="0" smtClean="0"/>
                        <a:t> ABE)</a:t>
                      </a:r>
                      <a:endParaRPr lang="en-US" sz="2000" dirty="0"/>
                    </a:p>
                  </a:txBody>
                  <a:tcPr marL="45057" marR="45057"/>
                </a:tc>
              </a:tr>
              <a:tr h="459088">
                <a:tc>
                  <a:txBody>
                    <a:bodyPr/>
                    <a:lstStyle/>
                    <a:p>
                      <a:r>
                        <a:rPr lang="en-US" sz="2000" dirty="0" smtClean="0"/>
                        <a:t>5 (Low Adult</a:t>
                      </a:r>
                      <a:r>
                        <a:rPr lang="en-US" sz="2000" baseline="0" dirty="0" smtClean="0"/>
                        <a:t> Secondary)</a:t>
                      </a:r>
                      <a:endParaRPr lang="en-US" sz="2000" dirty="0"/>
                    </a:p>
                  </a:txBody>
                  <a:tcPr marL="45057" marR="45057"/>
                </a:tc>
              </a:tr>
              <a:tr h="459088">
                <a:tc>
                  <a:txBody>
                    <a:bodyPr/>
                    <a:lstStyle/>
                    <a:p>
                      <a:r>
                        <a:rPr lang="en-US" sz="2000" dirty="0" smtClean="0"/>
                        <a:t>6 (High</a:t>
                      </a:r>
                      <a:r>
                        <a:rPr lang="en-US" sz="2000" baseline="0" dirty="0" smtClean="0"/>
                        <a:t> Adult Secondary)</a:t>
                      </a:r>
                      <a:endParaRPr lang="en-US" sz="2000" dirty="0"/>
                    </a:p>
                  </a:txBody>
                  <a:tcPr marL="45057" marR="45057"/>
                </a:tc>
              </a:tr>
            </a:tbl>
          </a:graphicData>
        </a:graphic>
      </p:graphicFrame>
      <p:sp>
        <p:nvSpPr>
          <p:cNvPr id="2" name="Content Placeholder 1"/>
          <p:cNvSpPr>
            <a:spLocks noGrp="1"/>
          </p:cNvSpPr>
          <p:nvPr>
            <p:ph sz="half" idx="2"/>
          </p:nvPr>
        </p:nvSpPr>
        <p:spPr>
          <a:xfrm>
            <a:off x="3979572" y="1594624"/>
            <a:ext cx="7374228" cy="4582339"/>
          </a:xfrm>
        </p:spPr>
        <p:txBody>
          <a:bodyPr>
            <a:normAutofit fontScale="92500" lnSpcReduction="10000"/>
          </a:bodyPr>
          <a:lstStyle/>
          <a:p>
            <a:r>
              <a:rPr lang="en-US" dirty="0" smtClean="0"/>
              <a:t>Stay in your same small groups.</a:t>
            </a:r>
          </a:p>
          <a:p>
            <a:r>
              <a:rPr lang="en-US" dirty="0" smtClean="0"/>
              <a:t>Now look at the level above or below the one you just analyzed.</a:t>
            </a:r>
          </a:p>
          <a:p>
            <a:pPr marL="0" indent="0">
              <a:buNone/>
            </a:pPr>
            <a:r>
              <a:rPr lang="en-US" dirty="0" smtClean="0"/>
              <a:t>Questions as you compare:</a:t>
            </a:r>
          </a:p>
          <a:p>
            <a:pPr marL="457200" indent="-457200">
              <a:buFont typeface="+mj-lt"/>
              <a:buAutoNum type="arabicPeriod"/>
            </a:pPr>
            <a:r>
              <a:rPr lang="en-US" dirty="0" smtClean="0"/>
              <a:t>What are the differences from level to leve</a:t>
            </a:r>
            <a:r>
              <a:rPr lang="en-US" dirty="0"/>
              <a:t>l</a:t>
            </a:r>
            <a:r>
              <a:rPr lang="en-US" dirty="0" smtClean="0"/>
              <a:t>?</a:t>
            </a:r>
          </a:p>
          <a:p>
            <a:pPr marL="457200" indent="-457200">
              <a:buFont typeface="+mj-lt"/>
              <a:buAutoNum type="arabicPeriod"/>
            </a:pPr>
            <a:r>
              <a:rPr lang="en-US" dirty="0" smtClean="0"/>
              <a:t>How would you differentiate between the levels with students in terms of what they might need or how you would work with them?</a:t>
            </a:r>
          </a:p>
          <a:p>
            <a:pPr marL="457200" indent="-457200">
              <a:buFont typeface="+mj-lt"/>
              <a:buAutoNum type="arabicPeriod"/>
            </a:pPr>
            <a:r>
              <a:rPr lang="en-US" dirty="0" smtClean="0"/>
              <a:t>What else is significant when you compare the level descriptions?</a:t>
            </a:r>
          </a:p>
        </p:txBody>
      </p:sp>
      <p:sp>
        <p:nvSpPr>
          <p:cNvPr id="6" name="Slide Number Placeholder 5"/>
          <p:cNvSpPr>
            <a:spLocks noGrp="1"/>
          </p:cNvSpPr>
          <p:nvPr>
            <p:ph type="sldNum" sz="quarter" idx="12"/>
          </p:nvPr>
        </p:nvSpPr>
        <p:spPr/>
        <p:txBody>
          <a:bodyPr/>
          <a:lstStyle/>
          <a:p>
            <a:fld id="{48F63A3B-78C7-47BE-AE5E-E10140E04643}" type="slidenum">
              <a:rPr lang="en-US" smtClean="0"/>
              <a:pPr/>
              <a:t>39</a:t>
            </a:fld>
            <a:endParaRPr lang="en-US" dirty="0"/>
          </a:p>
        </p:txBody>
      </p:sp>
    </p:spTree>
    <p:extLst>
      <p:ext uri="{BB962C8B-B14F-4D97-AF65-F5344CB8AC3E}">
        <p14:creationId xmlns:p14="http://schemas.microsoft.com/office/powerpoint/2010/main" val="20483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b="1" dirty="0"/>
              <a:t>Warm Up and </a:t>
            </a:r>
            <a:r>
              <a:rPr lang="en-US" b="1" dirty="0" smtClean="0"/>
              <a:t>Questions</a:t>
            </a:r>
            <a:endParaRPr lang="en-US" b="1" dirty="0"/>
          </a:p>
        </p:txBody>
      </p:sp>
      <p:sp>
        <p:nvSpPr>
          <p:cNvPr id="3" name="Text Placeholder 2"/>
          <p:cNvSpPr>
            <a:spLocks noGrp="1"/>
          </p:cNvSpPr>
          <p:nvPr>
            <p:ph type="body" sz="quarter" idx="13"/>
          </p:nvPr>
        </p:nvSpPr>
        <p:spPr/>
        <p:txBody>
          <a:bodyPr/>
          <a:lstStyle/>
          <a:p>
            <a:endParaRPr lang="en-US"/>
          </a:p>
        </p:txBody>
      </p:sp>
      <p:sp>
        <p:nvSpPr>
          <p:cNvPr id="6" name="Slide Number Placeholder 5"/>
          <p:cNvSpPr>
            <a:spLocks noGrp="1"/>
          </p:cNvSpPr>
          <p:nvPr>
            <p:ph type="sldNum" sz="quarter" idx="11"/>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924711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2"/>
            <a:ext cx="12192000" cy="2356833"/>
          </a:xfrm>
        </p:spPr>
        <p:txBody>
          <a:bodyPr/>
          <a:lstStyle/>
          <a:p>
            <a:r>
              <a:rPr lang="en-US" b="1" dirty="0"/>
              <a:t>The how and when of the new TABE and CASAS </a:t>
            </a:r>
            <a:r>
              <a:rPr lang="en-US" b="1" dirty="0" smtClean="0"/>
              <a:t>Tests</a:t>
            </a:r>
            <a:endParaRPr lang="en-US" b="1" dirty="0"/>
          </a:p>
        </p:txBody>
      </p:sp>
      <p:sp>
        <p:nvSpPr>
          <p:cNvPr id="3" name="Text Placeholder 2"/>
          <p:cNvSpPr>
            <a:spLocks noGrp="1"/>
          </p:cNvSpPr>
          <p:nvPr>
            <p:ph type="body" sz="quarter" idx="13"/>
          </p:nvPr>
        </p:nvSpPr>
        <p:spPr>
          <a:xfrm>
            <a:off x="838200" y="4443211"/>
            <a:ext cx="10515600" cy="1759286"/>
          </a:xfrm>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40</a:t>
            </a:fld>
            <a:endParaRPr lang="en-US" dirty="0"/>
          </a:p>
        </p:txBody>
      </p:sp>
    </p:spTree>
    <p:extLst>
      <p:ext uri="{BB962C8B-B14F-4D97-AF65-F5344CB8AC3E}">
        <p14:creationId xmlns:p14="http://schemas.microsoft.com/office/powerpoint/2010/main" val="1236691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304800"/>
            <a:ext cx="10110989" cy="685800"/>
          </a:xfrm>
          <a:noFill/>
        </p:spPr>
        <p:txBody>
          <a:bodyPr anchor="ctr">
            <a:noAutofit/>
          </a:bodyPr>
          <a:lstStyle/>
          <a:p>
            <a:r>
              <a:rPr lang="en-US" sz="5400" b="1" dirty="0"/>
              <a:t>TABE </a:t>
            </a:r>
            <a:r>
              <a:rPr lang="en-US" sz="5400" b="1" dirty="0" smtClean="0"/>
              <a:t>11-12  Approved!</a:t>
            </a:r>
            <a:endParaRPr lang="en-US" sz="5400" b="1" dirty="0"/>
          </a:p>
        </p:txBody>
      </p:sp>
      <p:sp>
        <p:nvSpPr>
          <p:cNvPr id="3" name="Content Placeholder 2"/>
          <p:cNvSpPr>
            <a:spLocks noGrp="1"/>
          </p:cNvSpPr>
          <p:nvPr>
            <p:ph idx="1"/>
          </p:nvPr>
        </p:nvSpPr>
        <p:spPr>
          <a:xfrm>
            <a:off x="3387144" y="1524001"/>
            <a:ext cx="8628845" cy="5029199"/>
          </a:xfrm>
        </p:spPr>
        <p:txBody>
          <a:bodyPr>
            <a:normAutofit/>
          </a:bodyPr>
          <a:lstStyle/>
          <a:p>
            <a:r>
              <a:rPr lang="en-US" sz="2400" dirty="0"/>
              <a:t>The U.S. Department of </a:t>
            </a:r>
            <a:r>
              <a:rPr lang="en-US" sz="2400" dirty="0" smtClean="0"/>
              <a:t>Education’s Office of Career, Technical and Adult Education (OCTAE) has </a:t>
            </a:r>
            <a:r>
              <a:rPr lang="en-US" sz="2400" dirty="0"/>
              <a:t>approved TABE Forms 11 and 12 for the </a:t>
            </a:r>
            <a:r>
              <a:rPr lang="en-US" sz="2400" dirty="0" smtClean="0"/>
              <a:t>NRS and for local ABE programs in Minnesota. </a:t>
            </a:r>
            <a:endParaRPr lang="en-US" sz="2400" dirty="0"/>
          </a:p>
          <a:p>
            <a:r>
              <a:rPr lang="en-US" sz="2400" dirty="0"/>
              <a:t>Computer and paper versions</a:t>
            </a:r>
          </a:p>
          <a:p>
            <a:r>
              <a:rPr lang="en-US" sz="2400" dirty="0"/>
              <a:t>3 Subject Tests:  Reading, Math, Language</a:t>
            </a:r>
          </a:p>
          <a:p>
            <a:r>
              <a:rPr lang="en-US" sz="2400" dirty="0"/>
              <a:t>5 Level Tests in each subject: L, E, M, D, A </a:t>
            </a:r>
          </a:p>
          <a:p>
            <a:r>
              <a:rPr lang="en-US" sz="2400" dirty="0"/>
              <a:t>Each test has only 1 option (no survey)</a:t>
            </a:r>
          </a:p>
          <a:p>
            <a:r>
              <a:rPr lang="en-US" sz="2400" b="1" dirty="0" smtClean="0"/>
              <a:t>TABE </a:t>
            </a:r>
            <a:r>
              <a:rPr lang="en-US" sz="2400" b="1" dirty="0"/>
              <a:t>9 and 10 </a:t>
            </a:r>
            <a:r>
              <a:rPr lang="en-US" sz="2400" b="1" dirty="0" smtClean="0"/>
              <a:t>likely to </a:t>
            </a:r>
            <a:r>
              <a:rPr lang="en-US" sz="2400" b="1" dirty="0"/>
              <a:t>be dropped from the approved list starting July 1, 2019</a:t>
            </a:r>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06113" y="2263008"/>
            <a:ext cx="2959894" cy="2972991"/>
          </a:xfrm>
          <a:prstGeom prst="ellipse">
            <a:avLst/>
          </a:prstGeom>
        </p:spPr>
      </p:pic>
    </p:spTree>
    <p:extLst>
      <p:ext uri="{BB962C8B-B14F-4D97-AF65-F5344CB8AC3E}">
        <p14:creationId xmlns:p14="http://schemas.microsoft.com/office/powerpoint/2010/main" val="1255295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19200"/>
          </a:xfrm>
        </p:spPr>
        <p:txBody>
          <a:bodyPr>
            <a:normAutofit/>
          </a:bodyPr>
          <a:lstStyle/>
          <a:p>
            <a:r>
              <a:rPr lang="en-US" sz="5400" b="1" dirty="0"/>
              <a:t>TABE 11-12 </a:t>
            </a:r>
            <a:r>
              <a:rPr lang="en-US" sz="5400" b="1" dirty="0" smtClean="0"/>
              <a:t>Test Times</a:t>
            </a:r>
            <a:endParaRPr lang="en-US" sz="5400" b="1" dirty="0"/>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42</a:t>
            </a:fld>
            <a:endParaRPr lang="en-US" dirty="0">
              <a:solidFill>
                <a:srgbClr val="00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5" y="1593850"/>
            <a:ext cx="4810125" cy="4762500"/>
          </a:xfrm>
          <a:prstGeom prst="rect">
            <a:avLst/>
          </a:prstGeom>
        </p:spPr>
      </p:pic>
      <p:graphicFrame>
        <p:nvGraphicFramePr>
          <p:cNvPr id="8" name="Content Placeholder 7"/>
          <p:cNvGraphicFramePr>
            <a:graphicFrameLocks noGrp="1"/>
          </p:cNvGraphicFramePr>
          <p:nvPr>
            <p:ph idx="1"/>
            <p:extLst/>
          </p:nvPr>
        </p:nvGraphicFramePr>
        <p:xfrm>
          <a:off x="400317" y="1671502"/>
          <a:ext cx="6981558" cy="3614097"/>
        </p:xfrm>
        <a:graphic>
          <a:graphicData uri="http://schemas.openxmlformats.org/drawingml/2006/table">
            <a:tbl>
              <a:tblPr firstRow="1" bandRow="1">
                <a:tableStyleId>{5C22544A-7EE6-4342-B048-85BDC9FD1C3A}</a:tableStyleId>
              </a:tblPr>
              <a:tblGrid>
                <a:gridCol w="2075198"/>
                <a:gridCol w="4906360"/>
              </a:tblGrid>
              <a:tr h="785071">
                <a:tc>
                  <a:txBody>
                    <a:bodyPr/>
                    <a:lstStyle/>
                    <a:p>
                      <a:r>
                        <a:rPr lang="en-US" sz="2400" dirty="0" smtClean="0"/>
                        <a:t>Subject</a:t>
                      </a:r>
                      <a:endParaRPr lang="en-US" sz="2400" dirty="0"/>
                    </a:p>
                  </a:txBody>
                  <a:tcPr marL="186484" marR="186484"/>
                </a:tc>
                <a:tc>
                  <a:txBody>
                    <a:bodyPr/>
                    <a:lstStyle/>
                    <a:p>
                      <a:r>
                        <a:rPr lang="en-US" sz="2400" dirty="0" smtClean="0"/>
                        <a:t>Revised Maximum Allowable Test Time</a:t>
                      </a:r>
                      <a:r>
                        <a:rPr lang="en-US" sz="2400" baseline="0" dirty="0" smtClean="0"/>
                        <a:t> (levels E, M, D, A)</a:t>
                      </a:r>
                      <a:endParaRPr lang="en-US" sz="2400" dirty="0"/>
                    </a:p>
                  </a:txBody>
                  <a:tcPr marL="186484" marR="186484"/>
                </a:tc>
              </a:tr>
              <a:tr h="901377">
                <a:tc>
                  <a:txBody>
                    <a:bodyPr/>
                    <a:lstStyle/>
                    <a:p>
                      <a:r>
                        <a:rPr lang="en-US" sz="2800" b="1" dirty="0" smtClean="0"/>
                        <a:t>Math</a:t>
                      </a:r>
                      <a:endParaRPr lang="en-US" sz="2800" b="1" dirty="0"/>
                    </a:p>
                  </a:txBody>
                  <a:tcPr marL="186484" marR="186484"/>
                </a:tc>
                <a:tc>
                  <a:txBody>
                    <a:bodyPr/>
                    <a:lstStyle/>
                    <a:p>
                      <a:r>
                        <a:rPr lang="en-US" sz="2800" dirty="0" smtClean="0"/>
                        <a:t>75 minutes (2 parts in levels M,</a:t>
                      </a:r>
                      <a:r>
                        <a:rPr lang="en-US" sz="2800" baseline="0" dirty="0" smtClean="0"/>
                        <a:t> D, A </a:t>
                      </a:r>
                      <a:r>
                        <a:rPr lang="en-US" sz="2800" dirty="0" smtClean="0"/>
                        <a:t>timed separately)</a:t>
                      </a:r>
                      <a:endParaRPr lang="en-US" sz="2800" dirty="0"/>
                    </a:p>
                  </a:txBody>
                  <a:tcPr marL="186484" marR="186484"/>
                </a:tc>
              </a:tr>
              <a:tr h="901377">
                <a:tc>
                  <a:txBody>
                    <a:bodyPr/>
                    <a:lstStyle/>
                    <a:p>
                      <a:r>
                        <a:rPr lang="en-US" sz="2800" b="1" dirty="0" smtClean="0"/>
                        <a:t>Reading</a:t>
                      </a:r>
                      <a:endParaRPr lang="en-US" sz="2800" b="1" dirty="0"/>
                    </a:p>
                  </a:txBody>
                  <a:tcPr marL="186484" marR="186484"/>
                </a:tc>
                <a:tc>
                  <a:txBody>
                    <a:bodyPr/>
                    <a:lstStyle/>
                    <a:p>
                      <a:r>
                        <a:rPr lang="en-US" sz="2800" dirty="0" smtClean="0"/>
                        <a:t>120 minutes (2 parts timed</a:t>
                      </a:r>
                      <a:r>
                        <a:rPr lang="en-US" sz="2800" baseline="0" dirty="0" smtClean="0"/>
                        <a:t> separately</a:t>
                      </a:r>
                      <a:r>
                        <a:rPr lang="en-US" sz="2800" dirty="0" smtClean="0"/>
                        <a:t>)</a:t>
                      </a:r>
                      <a:endParaRPr lang="en-US" sz="2800" dirty="0"/>
                    </a:p>
                  </a:txBody>
                  <a:tcPr marL="186484" marR="186484"/>
                </a:tc>
              </a:tr>
              <a:tr h="901377">
                <a:tc>
                  <a:txBody>
                    <a:bodyPr/>
                    <a:lstStyle/>
                    <a:p>
                      <a:r>
                        <a:rPr lang="en-US" sz="2800" b="1" dirty="0" smtClean="0"/>
                        <a:t>Language</a:t>
                      </a:r>
                      <a:endParaRPr lang="en-US" sz="2800" b="1" dirty="0"/>
                    </a:p>
                  </a:txBody>
                  <a:tcPr marL="186484" marR="186484"/>
                </a:tc>
                <a:tc>
                  <a:txBody>
                    <a:bodyPr/>
                    <a:lstStyle/>
                    <a:p>
                      <a:r>
                        <a:rPr lang="en-US" sz="2800" dirty="0" smtClean="0"/>
                        <a:t>60 minutes</a:t>
                      </a:r>
                      <a:endParaRPr lang="en-US" sz="2800" dirty="0"/>
                    </a:p>
                  </a:txBody>
                  <a:tcPr marL="186484" marR="186484"/>
                </a:tc>
              </a:tr>
            </a:tbl>
          </a:graphicData>
        </a:graphic>
      </p:graphicFrame>
    </p:spTree>
    <p:extLst>
      <p:ext uri="{BB962C8B-B14F-4D97-AF65-F5344CB8AC3E}">
        <p14:creationId xmlns:p14="http://schemas.microsoft.com/office/powerpoint/2010/main" val="2895021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847006" cy="685800"/>
          </a:xfrm>
          <a:noFill/>
        </p:spPr>
        <p:txBody>
          <a:bodyPr anchor="ctr">
            <a:noAutofit/>
          </a:bodyPr>
          <a:lstStyle/>
          <a:p>
            <a:r>
              <a:rPr lang="en-US" sz="4800" b="1" dirty="0"/>
              <a:t>From TABE 9-10 to 11-12</a:t>
            </a:r>
          </a:p>
        </p:txBody>
      </p:sp>
      <p:sp>
        <p:nvSpPr>
          <p:cNvPr id="3" name="Content Placeholder 2"/>
          <p:cNvSpPr>
            <a:spLocks noGrp="1"/>
          </p:cNvSpPr>
          <p:nvPr>
            <p:ph idx="1"/>
          </p:nvPr>
        </p:nvSpPr>
        <p:spPr>
          <a:xfrm>
            <a:off x="412955" y="1960494"/>
            <a:ext cx="7043742" cy="3861353"/>
          </a:xfrm>
        </p:spPr>
        <p:txBody>
          <a:bodyPr>
            <a:normAutofit/>
          </a:bodyPr>
          <a:lstStyle/>
          <a:p>
            <a:pPr marL="0" indent="0">
              <a:buNone/>
            </a:pPr>
            <a:r>
              <a:rPr lang="en-US" sz="2800" dirty="0"/>
              <a:t>TABE 9 &amp; 10 are not considered the same as 11 &amp; 12 for data purposes, meaning that if a student has a pretest in 9 or 10, the student: </a:t>
            </a:r>
          </a:p>
          <a:p>
            <a:r>
              <a:rPr lang="en-US" sz="2800" dirty="0"/>
              <a:t>Cannot be post-tested with an 11 or 12.</a:t>
            </a:r>
          </a:p>
          <a:p>
            <a:r>
              <a:rPr lang="en-US" sz="2800" dirty="0"/>
              <a:t>Does not need to wait 40 contact hours before taking a 11 and 12 as a new pre-test to determine a student’s level.</a:t>
            </a:r>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454059" y="2404674"/>
            <a:ext cx="2959894" cy="2972991"/>
          </a:xfrm>
          <a:prstGeom prst="ellipse">
            <a:avLst/>
          </a:prstGeom>
        </p:spPr>
      </p:pic>
    </p:spTree>
    <p:extLst>
      <p:ext uri="{BB962C8B-B14F-4D97-AF65-F5344CB8AC3E}">
        <p14:creationId xmlns:p14="http://schemas.microsoft.com/office/powerpoint/2010/main" val="869907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6299" y="304800"/>
            <a:ext cx="8322377" cy="685800"/>
          </a:xfrm>
        </p:spPr>
        <p:txBody>
          <a:bodyPr>
            <a:normAutofit/>
          </a:bodyPr>
          <a:lstStyle/>
          <a:p>
            <a:r>
              <a:rPr lang="en-US" sz="4050" b="1" dirty="0"/>
              <a:t>CASAS New GOALS Reading Test</a:t>
            </a:r>
          </a:p>
        </p:txBody>
      </p:sp>
      <p:sp>
        <p:nvSpPr>
          <p:cNvPr id="3" name="Content Placeholder 2"/>
          <p:cNvSpPr>
            <a:spLocks noGrp="1"/>
          </p:cNvSpPr>
          <p:nvPr>
            <p:ph sz="half" idx="1"/>
          </p:nvPr>
        </p:nvSpPr>
        <p:spPr>
          <a:xfrm>
            <a:off x="283335" y="1600200"/>
            <a:ext cx="5615189" cy="4876800"/>
          </a:xfrm>
        </p:spPr>
        <p:txBody>
          <a:bodyPr>
            <a:normAutofit/>
          </a:bodyPr>
          <a:lstStyle/>
          <a:p>
            <a:pPr marL="0" indent="0">
              <a:buNone/>
            </a:pPr>
            <a:r>
              <a:rPr lang="en-US" sz="2800" dirty="0"/>
              <a:t>The U.S. Department of Education approved the new CASAS GOALS Reading test for ABE levels (not ESL) in the NRS. </a:t>
            </a:r>
            <a:endParaRPr lang="en-US" sz="2800" dirty="0" smtClean="0"/>
          </a:p>
          <a:p>
            <a:pPr marL="0" indent="0">
              <a:buNone/>
            </a:pPr>
            <a:endParaRPr lang="en-US" sz="2800" dirty="0"/>
          </a:p>
          <a:p>
            <a:pPr marL="0" indent="0">
              <a:buNone/>
            </a:pPr>
            <a:r>
              <a:rPr lang="en-US" sz="2800" b="1" dirty="0" smtClean="0"/>
              <a:t>Not yet approved for local ABE programs in Minnesota</a:t>
            </a:r>
            <a:r>
              <a:rPr lang="en-US" sz="2800" dirty="0" smtClean="0"/>
              <a:t> but is being submitted by MDE to OCTAE for approval.</a:t>
            </a:r>
            <a:endParaRPr lang="en-US" sz="28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68980" y="2112170"/>
            <a:ext cx="5774239" cy="4008867"/>
          </a:xfrm>
        </p:spPr>
      </p:pic>
    </p:spTree>
    <p:extLst>
      <p:ext uri="{BB962C8B-B14F-4D97-AF65-F5344CB8AC3E}">
        <p14:creationId xmlns:p14="http://schemas.microsoft.com/office/powerpoint/2010/main" val="815889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New Assessment Policy</a:t>
            </a:r>
            <a:endParaRPr lang="en-US" sz="6000" b="1" dirty="0"/>
          </a:p>
        </p:txBody>
      </p:sp>
      <p:sp>
        <p:nvSpPr>
          <p:cNvPr id="3" name="Content Placeholder 2"/>
          <p:cNvSpPr>
            <a:spLocks noGrp="1"/>
          </p:cNvSpPr>
          <p:nvPr>
            <p:ph idx="1"/>
          </p:nvPr>
        </p:nvSpPr>
        <p:spPr>
          <a:xfrm>
            <a:off x="344383" y="1448790"/>
            <a:ext cx="11673445" cy="5272685"/>
          </a:xfrm>
        </p:spPr>
        <p:txBody>
          <a:bodyPr>
            <a:normAutofit/>
          </a:bodyPr>
          <a:lstStyle/>
          <a:p>
            <a:pPr marL="0" indent="0">
              <a:buNone/>
            </a:pPr>
            <a:r>
              <a:rPr lang="en-US" dirty="0" smtClean="0"/>
              <a:t>See the </a:t>
            </a:r>
            <a:r>
              <a:rPr lang="en-US" dirty="0" smtClean="0"/>
              <a:t>new </a:t>
            </a:r>
            <a:r>
              <a:rPr lang="en-US" b="1" dirty="0" smtClean="0"/>
              <a:t>Assessment Policy </a:t>
            </a:r>
            <a:r>
              <a:rPr lang="en-US" dirty="0"/>
              <a:t>at </a:t>
            </a:r>
            <a:endParaRPr lang="en-US" dirty="0" smtClean="0"/>
          </a:p>
          <a:p>
            <a:pPr marL="0" indent="0">
              <a:buNone/>
            </a:pPr>
            <a:r>
              <a:rPr lang="en-US" dirty="0" smtClean="0"/>
              <a:t>www.mnabe.org/abe-law-policy/mn-abe-policies </a:t>
            </a:r>
          </a:p>
          <a:p>
            <a:pPr marL="0" indent="0">
              <a:buNone/>
            </a:pPr>
            <a:r>
              <a:rPr lang="en-US" dirty="0" smtClean="0"/>
              <a:t>that </a:t>
            </a:r>
            <a:r>
              <a:rPr lang="en-US" dirty="0" smtClean="0"/>
              <a:t>includes: </a:t>
            </a:r>
          </a:p>
          <a:p>
            <a:r>
              <a:rPr lang="en-US" dirty="0" smtClean="0"/>
              <a:t>TABE 11 and 12</a:t>
            </a:r>
          </a:p>
          <a:p>
            <a:r>
              <a:rPr lang="en-US" dirty="0" smtClean="0"/>
              <a:t>New Educational Functioning Level Descriptors for ABE levels 1-6</a:t>
            </a:r>
          </a:p>
          <a:p>
            <a:r>
              <a:rPr lang="en-US" dirty="0" smtClean="0"/>
              <a:t>Coming in September:  CASAS Goals is being added to the approved list for ABE 1-6 in Reading!</a:t>
            </a:r>
          </a:p>
          <a:p>
            <a:r>
              <a:rPr lang="en-US" dirty="0" smtClean="0"/>
              <a:t>Please </a:t>
            </a:r>
            <a:r>
              <a:rPr lang="en-US" dirty="0" smtClean="0"/>
              <a:t>note that the revised Educational Functioning Level Descriptors for ESL levels 1-6 are not included since there are no approved tests for the new ESL descriptors yet</a:t>
            </a:r>
            <a:r>
              <a:rPr lang="en-US" dirty="0" smtClean="0"/>
              <a: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2653637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152400"/>
            <a:ext cx="11539471" cy="914400"/>
          </a:xfrm>
        </p:spPr>
        <p:txBody>
          <a:bodyPr>
            <a:normAutofit fontScale="90000"/>
          </a:bodyPr>
          <a:lstStyle/>
          <a:p>
            <a:r>
              <a:rPr lang="en-US" b="1" dirty="0" smtClean="0"/>
              <a:t>Coming Soon:  Supplemental Service Assessment Provider as Central Test Purchaser</a:t>
            </a:r>
            <a:endParaRPr lang="en-US" b="1" dirty="0"/>
          </a:p>
        </p:txBody>
      </p:sp>
      <p:sp>
        <p:nvSpPr>
          <p:cNvPr id="3" name="Content Placeholder 2"/>
          <p:cNvSpPr>
            <a:spLocks noGrp="1"/>
          </p:cNvSpPr>
          <p:nvPr>
            <p:ph idx="1"/>
          </p:nvPr>
        </p:nvSpPr>
        <p:spPr>
          <a:xfrm>
            <a:off x="643944" y="1485901"/>
            <a:ext cx="11153104" cy="5067300"/>
          </a:xfrm>
        </p:spPr>
        <p:txBody>
          <a:bodyPr>
            <a:normAutofit/>
          </a:bodyPr>
          <a:lstStyle/>
          <a:p>
            <a:pPr marL="0" indent="0">
              <a:buNone/>
            </a:pPr>
            <a:r>
              <a:rPr lang="en-US" sz="2400" dirty="0"/>
              <a:t>Starting </a:t>
            </a:r>
            <a:r>
              <a:rPr lang="en-US" sz="2400" dirty="0" smtClean="0"/>
              <a:t>later this summer, </a:t>
            </a:r>
            <a:r>
              <a:rPr lang="en-US" sz="2400" dirty="0"/>
              <a:t>the Assessment Training </a:t>
            </a:r>
            <a:r>
              <a:rPr lang="en-US" sz="2400" dirty="0" smtClean="0"/>
              <a:t>ABE Support Network Provider (</a:t>
            </a:r>
            <a:r>
              <a:rPr lang="en-US" sz="2400" dirty="0" err="1" smtClean="0"/>
              <a:t>SouthWest</a:t>
            </a:r>
            <a:r>
              <a:rPr lang="en-US" sz="2400" dirty="0" smtClean="0"/>
              <a:t> ABE) will </a:t>
            </a:r>
            <a:r>
              <a:rPr lang="en-US" sz="2400" dirty="0"/>
              <a:t>coordinate central purchasing of tests </a:t>
            </a:r>
            <a:r>
              <a:rPr lang="en-US" sz="2400" dirty="0" smtClean="0"/>
              <a:t>(TABE </a:t>
            </a:r>
            <a:r>
              <a:rPr lang="en-US" sz="2400" dirty="0"/>
              <a:t>11 &amp; </a:t>
            </a:r>
            <a:r>
              <a:rPr lang="en-US" sz="2400" dirty="0" smtClean="0"/>
              <a:t>12, and eventually CASAS GOALS when approved) </a:t>
            </a:r>
            <a:r>
              <a:rPr lang="en-US" sz="2400" dirty="0"/>
              <a:t>with local </a:t>
            </a:r>
            <a:r>
              <a:rPr lang="en-US" sz="2400" dirty="0" smtClean="0"/>
              <a:t>ABE </a:t>
            </a:r>
            <a:r>
              <a:rPr lang="en-US" sz="2400" dirty="0" smtClean="0"/>
              <a:t>programs</a:t>
            </a:r>
            <a:endParaRPr lang="en-US" sz="2400" dirty="0"/>
          </a:p>
          <a:p>
            <a:r>
              <a:rPr lang="en-US" sz="2400" dirty="0"/>
              <a:t>This allows programs to get the best bulk purchasing rate</a:t>
            </a:r>
          </a:p>
          <a:p>
            <a:r>
              <a:rPr lang="en-US" sz="2400" dirty="0"/>
              <a:t>Could include paper and/or computer versions of the tests</a:t>
            </a:r>
          </a:p>
          <a:p>
            <a:r>
              <a:rPr lang="en-US" sz="2400" dirty="0"/>
              <a:t>Local programs will need to pay for the tests</a:t>
            </a:r>
          </a:p>
          <a:p>
            <a:r>
              <a:rPr lang="en-US" sz="2400" dirty="0"/>
              <a:t>Purchases made potentially annually or semi-annually, upon </a:t>
            </a:r>
            <a:r>
              <a:rPr lang="en-US" sz="2400" dirty="0" smtClean="0"/>
              <a:t>demand</a:t>
            </a:r>
          </a:p>
          <a:p>
            <a:r>
              <a:rPr lang="en-US" sz="2400" dirty="0" smtClean="0"/>
              <a:t>Email sent by Cherie Eichinger on August 7, 2018, with details on purchasing paper tests. </a:t>
            </a:r>
            <a:r>
              <a:rPr lang="en-US" sz="2400" dirty="0" smtClean="0"/>
              <a:t>(Computer-based test voucher purchasing information will be distributed this fall.)</a:t>
            </a:r>
            <a:endParaRPr lang="en-US" sz="2400" dirty="0" smtClean="0"/>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46</a:t>
            </a:fld>
            <a:endParaRPr lang="en-US" dirty="0">
              <a:solidFill>
                <a:srgbClr val="000000"/>
              </a:solidFill>
            </a:endParaRPr>
          </a:p>
        </p:txBody>
      </p:sp>
    </p:spTree>
    <p:extLst>
      <p:ext uri="{BB962C8B-B14F-4D97-AF65-F5344CB8AC3E}">
        <p14:creationId xmlns:p14="http://schemas.microsoft.com/office/powerpoint/2010/main" val="27054143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Assessment Professional Development</a:t>
            </a:r>
            <a:endParaRPr lang="en-US" sz="4400" b="1" dirty="0"/>
          </a:p>
        </p:txBody>
      </p:sp>
      <p:sp>
        <p:nvSpPr>
          <p:cNvPr id="3" name="Content Placeholder 2"/>
          <p:cNvSpPr>
            <a:spLocks noGrp="1"/>
          </p:cNvSpPr>
          <p:nvPr>
            <p:ph idx="1"/>
          </p:nvPr>
        </p:nvSpPr>
        <p:spPr>
          <a:xfrm>
            <a:off x="299803" y="1409075"/>
            <a:ext cx="11053997" cy="4767888"/>
          </a:xfrm>
        </p:spPr>
        <p:txBody>
          <a:bodyPr>
            <a:normAutofit lnSpcReduction="10000"/>
          </a:bodyPr>
          <a:lstStyle/>
          <a:p>
            <a:pPr marL="0" indent="0">
              <a:buNone/>
            </a:pPr>
            <a:r>
              <a:rPr lang="en-US" dirty="0" smtClean="0"/>
              <a:t>Professional development on tests will be offered at:</a:t>
            </a:r>
          </a:p>
          <a:p>
            <a:r>
              <a:rPr lang="en-US" dirty="0" smtClean="0"/>
              <a:t>Summer Institute</a:t>
            </a:r>
          </a:p>
          <a:p>
            <a:r>
              <a:rPr lang="en-US" dirty="0" smtClean="0"/>
              <a:t>Regionals</a:t>
            </a:r>
          </a:p>
          <a:p>
            <a:r>
              <a:rPr lang="en-US" dirty="0" smtClean="0"/>
              <a:t>Support Services Conference (November 8-9, 2018)</a:t>
            </a:r>
          </a:p>
          <a:p>
            <a:pPr marL="0" indent="0">
              <a:buNone/>
            </a:pPr>
            <a:r>
              <a:rPr lang="en-US" dirty="0" smtClean="0"/>
              <a:t>Sessions Offered:</a:t>
            </a:r>
          </a:p>
          <a:p>
            <a:r>
              <a:rPr lang="en-US" b="1" dirty="0" smtClean="0"/>
              <a:t>Test Certification</a:t>
            </a:r>
            <a:r>
              <a:rPr lang="en-US" dirty="0" smtClean="0"/>
              <a:t> (required for all staff working with testing) will provide an overview of the allowable tests </a:t>
            </a:r>
          </a:p>
          <a:p>
            <a:r>
              <a:rPr lang="en-US" b="1" dirty="0" smtClean="0"/>
              <a:t>Critical Issues in Assessment</a:t>
            </a:r>
            <a:r>
              <a:rPr lang="en-US" dirty="0" smtClean="0"/>
              <a:t> will dive into the new tests, computer-based testing and other topics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47</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2775363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26" y="152400"/>
            <a:ext cx="9594574" cy="914400"/>
          </a:xfrm>
        </p:spPr>
        <p:txBody>
          <a:bodyPr>
            <a:normAutofit fontScale="90000"/>
          </a:bodyPr>
          <a:lstStyle/>
          <a:p>
            <a:r>
              <a:rPr lang="en-US" sz="3200" b="1" dirty="0" smtClean="0"/>
              <a:t>Discussion: Test </a:t>
            </a:r>
            <a:r>
              <a:rPr lang="en-US" sz="3200" b="1" dirty="0"/>
              <a:t>Transition Planning with Local ABE Programs</a:t>
            </a:r>
          </a:p>
        </p:txBody>
      </p:sp>
      <p:sp>
        <p:nvSpPr>
          <p:cNvPr id="3" name="Content Placeholder 2"/>
          <p:cNvSpPr>
            <a:spLocks noGrp="1"/>
          </p:cNvSpPr>
          <p:nvPr>
            <p:ph idx="1"/>
          </p:nvPr>
        </p:nvSpPr>
        <p:spPr>
          <a:xfrm>
            <a:off x="1828800" y="1524001"/>
            <a:ext cx="8534400" cy="4652963"/>
          </a:xfrm>
        </p:spPr>
        <p:txBody>
          <a:bodyPr>
            <a:normAutofit lnSpcReduction="10000"/>
          </a:bodyPr>
          <a:lstStyle/>
          <a:p>
            <a:pPr marL="0" indent="0">
              <a:buNone/>
            </a:pPr>
            <a:r>
              <a:rPr lang="en-US" sz="2800" dirty="0"/>
              <a:t>Start thinking now about when you might start transitioning testing:</a:t>
            </a:r>
          </a:p>
          <a:p>
            <a:r>
              <a:rPr lang="en-US" sz="2800" dirty="0"/>
              <a:t>When will you </a:t>
            </a:r>
            <a:r>
              <a:rPr lang="en-US" sz="2800" b="1" dirty="0"/>
              <a:t>purchase</a:t>
            </a:r>
            <a:r>
              <a:rPr lang="en-US" sz="2800" dirty="0"/>
              <a:t> tests</a:t>
            </a:r>
            <a:r>
              <a:rPr lang="en-US" sz="2800" dirty="0" smtClean="0"/>
              <a:t>? Which ones will you purchase?</a:t>
            </a:r>
            <a:endParaRPr lang="en-US" sz="2800" dirty="0"/>
          </a:p>
          <a:p>
            <a:r>
              <a:rPr lang="en-US" sz="2800" dirty="0"/>
              <a:t>How will you </a:t>
            </a:r>
            <a:r>
              <a:rPr lang="en-US" sz="2800" b="1" dirty="0"/>
              <a:t>train</a:t>
            </a:r>
            <a:r>
              <a:rPr lang="en-US" sz="2800" dirty="0"/>
              <a:t> </a:t>
            </a:r>
            <a:r>
              <a:rPr lang="en-US" sz="2800" dirty="0" smtClean="0"/>
              <a:t>yourself and your staff on </a:t>
            </a:r>
            <a:r>
              <a:rPr lang="en-US" sz="2800" dirty="0"/>
              <a:t>the new tests?</a:t>
            </a:r>
          </a:p>
          <a:p>
            <a:r>
              <a:rPr lang="en-US" sz="2800" dirty="0" smtClean="0"/>
              <a:t>How will your program </a:t>
            </a:r>
            <a:r>
              <a:rPr lang="en-US" sz="2800" b="1" dirty="0" smtClean="0"/>
              <a:t>implement</a:t>
            </a:r>
            <a:r>
              <a:rPr lang="en-US" sz="2800" dirty="0" smtClean="0"/>
              <a:t> the </a:t>
            </a:r>
            <a:r>
              <a:rPr lang="en-US" sz="2800" dirty="0"/>
              <a:t>new tests? </a:t>
            </a:r>
          </a:p>
          <a:p>
            <a:pPr lvl="1"/>
            <a:r>
              <a:rPr lang="en-US" sz="2000" dirty="0"/>
              <a:t>With current students that already have a pretest? </a:t>
            </a:r>
          </a:p>
          <a:p>
            <a:pPr lvl="1"/>
            <a:r>
              <a:rPr lang="en-US" sz="2000" dirty="0"/>
              <a:t>With new students?</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48</a:t>
            </a:fld>
            <a:endParaRPr lang="en-US" dirty="0">
              <a:solidFill>
                <a:srgbClr val="000000"/>
              </a:solidFill>
            </a:endParaRPr>
          </a:p>
        </p:txBody>
      </p:sp>
    </p:spTree>
    <p:extLst>
      <p:ext uri="{BB962C8B-B14F-4D97-AF65-F5344CB8AC3E}">
        <p14:creationId xmlns:p14="http://schemas.microsoft.com/office/powerpoint/2010/main" val="31910758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2"/>
            <a:ext cx="12192000" cy="2356833"/>
          </a:xfrm>
        </p:spPr>
        <p:txBody>
          <a:bodyPr/>
          <a:lstStyle/>
          <a:p>
            <a:r>
              <a:rPr lang="en-US" b="1" dirty="0"/>
              <a:t>Getting everything into </a:t>
            </a:r>
            <a:r>
              <a:rPr lang="en-US" b="1" dirty="0" err="1" smtClean="0"/>
              <a:t>SiD</a:t>
            </a:r>
            <a:r>
              <a:rPr lang="en-US" b="1" dirty="0" smtClean="0"/>
              <a:t/>
            </a:r>
            <a:br>
              <a:rPr lang="en-US" b="1" dirty="0" smtClean="0"/>
            </a:br>
            <a:r>
              <a:rPr lang="en-US" b="1" dirty="0" smtClean="0"/>
              <a:t>(The State ABE Database)</a:t>
            </a:r>
            <a:endParaRPr lang="en-US" b="1" dirty="0"/>
          </a:p>
        </p:txBody>
      </p:sp>
      <p:sp>
        <p:nvSpPr>
          <p:cNvPr id="3" name="Text Placeholder 2"/>
          <p:cNvSpPr>
            <a:spLocks noGrp="1"/>
          </p:cNvSpPr>
          <p:nvPr>
            <p:ph type="body" sz="quarter" idx="13"/>
          </p:nvPr>
        </p:nvSpPr>
        <p:spPr>
          <a:xfrm>
            <a:off x="838200" y="4443211"/>
            <a:ext cx="10515600" cy="1759286"/>
          </a:xfrm>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49</a:t>
            </a:fld>
            <a:endParaRPr lang="en-US" dirty="0"/>
          </a:p>
        </p:txBody>
      </p:sp>
    </p:spTree>
    <p:extLst>
      <p:ext uri="{BB962C8B-B14F-4D97-AF65-F5344CB8AC3E}">
        <p14:creationId xmlns:p14="http://schemas.microsoft.com/office/powerpoint/2010/main" val="29353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Collecting your questions</a:t>
            </a:r>
            <a:endParaRPr lang="en-US" sz="4400" b="1" dirty="0"/>
          </a:p>
        </p:txBody>
      </p:sp>
      <p:sp>
        <p:nvSpPr>
          <p:cNvPr id="3" name="Content Placeholder 2"/>
          <p:cNvSpPr>
            <a:spLocks noGrp="1"/>
          </p:cNvSpPr>
          <p:nvPr>
            <p:ph sz="half" idx="1"/>
          </p:nvPr>
        </p:nvSpPr>
        <p:spPr/>
        <p:txBody>
          <a:bodyPr>
            <a:normAutofit/>
          </a:bodyPr>
          <a:lstStyle/>
          <a:p>
            <a:pPr marL="0" indent="0">
              <a:buNone/>
            </a:pPr>
            <a:r>
              <a:rPr lang="en-US" dirty="0" smtClean="0"/>
              <a:t>What questions do you have about ABE accountability and policy? </a:t>
            </a:r>
          </a:p>
          <a:p>
            <a:pPr marL="0" indent="0">
              <a:buNone/>
            </a:pPr>
            <a:r>
              <a:rPr lang="en-US" dirty="0" smtClean="0"/>
              <a:t>(Jot your questions down individually on post-its. One question per post-it.)</a:t>
            </a:r>
          </a:p>
          <a:p>
            <a:pPr marL="0" indent="0">
              <a:buNone/>
            </a:pPr>
            <a:r>
              <a:rPr lang="en-US" dirty="0" smtClean="0"/>
              <a:t>Please give your questions to the presenters.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5306" y="1347665"/>
            <a:ext cx="5565244" cy="5526327"/>
          </a:xfrm>
        </p:spPr>
      </p:pic>
      <p:sp>
        <p:nvSpPr>
          <p:cNvPr id="5" name="Slide Number Placeholder 4"/>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446061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14400"/>
          </a:xfrm>
        </p:spPr>
        <p:txBody>
          <a:bodyPr>
            <a:normAutofit/>
          </a:bodyPr>
          <a:lstStyle/>
          <a:p>
            <a:r>
              <a:rPr lang="en-US" b="1" dirty="0" smtClean="0"/>
              <a:t>Statewide ABE System Contact Hour Growth From Peak Year</a:t>
            </a:r>
            <a:endParaRPr lang="en-US" b="1" dirty="0"/>
          </a:p>
        </p:txBody>
      </p:sp>
      <p:graphicFrame>
        <p:nvGraphicFramePr>
          <p:cNvPr id="8" name="Content Placeholder 7"/>
          <p:cNvGraphicFramePr>
            <a:graphicFrameLocks noGrp="1"/>
          </p:cNvGraphicFramePr>
          <p:nvPr>
            <p:ph sz="half" idx="1"/>
            <p:extLst/>
          </p:nvPr>
        </p:nvGraphicFramePr>
        <p:xfrm>
          <a:off x="0" y="1428958"/>
          <a:ext cx="12192000" cy="4030389"/>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gridCol w="1524000"/>
                <a:gridCol w="1524000"/>
              </a:tblGrid>
              <a:tr h="1343463">
                <a:tc>
                  <a:txBody>
                    <a:bodyPr/>
                    <a:lstStyle/>
                    <a:p>
                      <a:endParaRPr lang="en-US" sz="2400" dirty="0"/>
                    </a:p>
                  </a:txBody>
                  <a:tcPr/>
                </a:tc>
                <a:tc>
                  <a:txBody>
                    <a:bodyPr/>
                    <a:lstStyle/>
                    <a:p>
                      <a:pPr algn="l" fontAlgn="b"/>
                      <a:r>
                        <a:rPr lang="en-US" sz="2800" b="0" i="0" u="none" strike="noStrike" baseline="0" dirty="0" smtClean="0">
                          <a:solidFill>
                            <a:schemeClr val="bg1"/>
                          </a:solidFill>
                          <a:effectLst/>
                          <a:latin typeface="Calibri" panose="020F0502020204030204" pitchFamily="34" charset="0"/>
                        </a:rPr>
                        <a:t>2011-2012</a:t>
                      </a:r>
                      <a:endParaRPr lang="en-US" sz="2800" b="0" i="0" u="none" strike="noStrike" baseline="0"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800" b="0" i="0" u="none" strike="noStrike" baseline="0" dirty="0" smtClean="0">
                          <a:solidFill>
                            <a:schemeClr val="bg1"/>
                          </a:solidFill>
                          <a:effectLst/>
                          <a:latin typeface="Calibri" panose="020F0502020204030204" pitchFamily="34" charset="0"/>
                        </a:rPr>
                        <a:t>2012-2013</a:t>
                      </a:r>
                      <a:endParaRPr lang="en-US" sz="2800" b="0" i="0" u="none" strike="noStrike" baseline="0"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800" b="0" i="0" u="none" strike="noStrike" baseline="0" dirty="0" smtClean="0">
                          <a:solidFill>
                            <a:schemeClr val="bg1"/>
                          </a:solidFill>
                          <a:effectLst/>
                          <a:latin typeface="Calibri" panose="020F0502020204030204" pitchFamily="34" charset="0"/>
                        </a:rPr>
                        <a:t>2013-2014</a:t>
                      </a:r>
                      <a:endParaRPr lang="en-US" sz="2800" b="0" i="0" u="none" strike="noStrike" baseline="0"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800" b="0" i="0" u="none" strike="noStrike" baseline="0" dirty="0" smtClean="0">
                          <a:solidFill>
                            <a:schemeClr val="bg1"/>
                          </a:solidFill>
                          <a:effectLst/>
                          <a:latin typeface="Calibri" panose="020F0502020204030204" pitchFamily="34" charset="0"/>
                        </a:rPr>
                        <a:t>2014-2015</a:t>
                      </a:r>
                      <a:endParaRPr lang="en-US" sz="2800" b="0" i="0" u="none" strike="noStrike" baseline="0"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800" b="0" i="0" u="none" strike="noStrike" baseline="0" dirty="0" smtClean="0">
                          <a:solidFill>
                            <a:schemeClr val="bg1"/>
                          </a:solidFill>
                          <a:effectLst/>
                          <a:latin typeface="Calibri" panose="020F0502020204030204" pitchFamily="34" charset="0"/>
                        </a:rPr>
                        <a:t>2015-2016</a:t>
                      </a:r>
                      <a:endParaRPr lang="en-US" sz="2800" b="0" i="0" u="none" strike="noStrike" baseline="0"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800" b="0" i="0" u="none" strike="noStrike" baseline="0" dirty="0" smtClean="0">
                          <a:solidFill>
                            <a:schemeClr val="bg1"/>
                          </a:solidFill>
                          <a:effectLst/>
                          <a:latin typeface="Calibri" panose="020F0502020204030204" pitchFamily="34" charset="0"/>
                        </a:rPr>
                        <a:t>2016-2017</a:t>
                      </a:r>
                      <a:endParaRPr lang="en-US" sz="2800" b="0" i="0" u="none" strike="noStrike" baseline="0"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800" b="0" i="0" u="none" strike="noStrike" baseline="0" dirty="0" smtClean="0">
                          <a:solidFill>
                            <a:schemeClr val="bg1"/>
                          </a:solidFill>
                          <a:effectLst/>
                          <a:latin typeface="Calibri" panose="020F0502020204030204" pitchFamily="34" charset="0"/>
                        </a:rPr>
                        <a:t>2017-2018</a:t>
                      </a:r>
                      <a:endParaRPr lang="en-US" sz="2800" b="0" i="0" u="none" strike="noStrike" baseline="0" dirty="0">
                        <a:solidFill>
                          <a:schemeClr val="bg1"/>
                        </a:solidFill>
                        <a:effectLst/>
                        <a:latin typeface="Calibri" panose="020F0502020204030204" pitchFamily="34" charset="0"/>
                      </a:endParaRPr>
                    </a:p>
                  </a:txBody>
                  <a:tcPr marL="9525" marR="9525" marT="9525" marB="0" anchor="b"/>
                </a:tc>
              </a:tr>
              <a:tr h="1343463">
                <a:tc>
                  <a:txBody>
                    <a:bodyPr/>
                    <a:lstStyle/>
                    <a:p>
                      <a:r>
                        <a:rPr lang="en-US" sz="2400" dirty="0" smtClean="0"/>
                        <a:t>Contact</a:t>
                      </a:r>
                    </a:p>
                    <a:p>
                      <a:r>
                        <a:rPr lang="en-US" sz="2400" dirty="0" smtClean="0"/>
                        <a:t>Hours</a:t>
                      </a:r>
                      <a:endParaRPr lang="en-US" sz="2400" dirty="0"/>
                    </a:p>
                  </a:txBody>
                  <a:tcPr/>
                </a:tc>
                <a:tc>
                  <a:txBody>
                    <a:bodyPr/>
                    <a:lstStyle/>
                    <a:p>
                      <a:pPr algn="r" fontAlgn="b"/>
                      <a:r>
                        <a:rPr lang="en-US" sz="2800" b="0" i="0" u="none" strike="noStrike" dirty="0" smtClean="0">
                          <a:solidFill>
                            <a:srgbClr val="000000"/>
                          </a:solidFill>
                          <a:effectLst/>
                          <a:latin typeface="Calibri" panose="020F0502020204030204" pitchFamily="34" charset="0"/>
                        </a:rPr>
                        <a:t>5,955,470</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5,931,207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5,607,747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5,571,307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5,497,385</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5,302,063</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4,930,157</a:t>
                      </a:r>
                      <a:endParaRPr lang="en-US" sz="2800" b="0" i="0" u="none" strike="noStrike" dirty="0">
                        <a:solidFill>
                          <a:srgbClr val="000000"/>
                        </a:solidFill>
                        <a:effectLst/>
                        <a:latin typeface="Calibri" panose="020F0502020204030204" pitchFamily="34" charset="0"/>
                      </a:endParaRPr>
                    </a:p>
                  </a:txBody>
                  <a:tcPr marL="9525" marR="9525" marT="9525" marB="0" anchor="b"/>
                </a:tc>
              </a:tr>
              <a:tr h="1343463">
                <a:tc>
                  <a:txBody>
                    <a:bodyPr/>
                    <a:lstStyle/>
                    <a:p>
                      <a:r>
                        <a:rPr lang="en-US" sz="2400" dirty="0" smtClean="0"/>
                        <a:t>Growth from prior</a:t>
                      </a:r>
                      <a:r>
                        <a:rPr lang="en-US" sz="2400" baseline="0" dirty="0" smtClean="0"/>
                        <a:t> year</a:t>
                      </a:r>
                      <a:endParaRPr lang="en-US" sz="2400" dirty="0"/>
                    </a:p>
                  </a:txBody>
                  <a:tcPr/>
                </a:tc>
                <a:tc>
                  <a:txBody>
                    <a:bodyPr/>
                    <a:lstStyle/>
                    <a:p>
                      <a:pPr algn="r" fontAlgn="b"/>
                      <a:r>
                        <a:rPr lang="en-US" sz="2800" b="0" i="0" u="none" strike="noStrike" dirty="0" smtClean="0">
                          <a:solidFill>
                            <a:srgbClr val="000000"/>
                          </a:solidFill>
                          <a:effectLst/>
                          <a:latin typeface="Calibri" panose="020F0502020204030204" pitchFamily="34" charset="0"/>
                        </a:rPr>
                        <a:t>2.2%</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-0.4%</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-5.5%</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-0.6%</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-1.3%</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-3.6%</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b="0" i="0" u="none" strike="noStrike" dirty="0" smtClean="0">
                          <a:solidFill>
                            <a:srgbClr val="000000"/>
                          </a:solidFill>
                          <a:effectLst/>
                          <a:latin typeface="Calibri" panose="020F0502020204030204" pitchFamily="34" charset="0"/>
                        </a:rPr>
                        <a:t>-7.0%</a:t>
                      </a:r>
                      <a:endParaRPr lang="en-US" sz="2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50</a:t>
            </a:fld>
            <a:endParaRPr lang="en-US" dirty="0"/>
          </a:p>
        </p:txBody>
      </p:sp>
      <p:sp>
        <p:nvSpPr>
          <p:cNvPr id="9" name="TextBox 8"/>
          <p:cNvSpPr txBox="1"/>
          <p:nvPr/>
        </p:nvSpPr>
        <p:spPr>
          <a:xfrm>
            <a:off x="0" y="5475847"/>
            <a:ext cx="12191999" cy="1077218"/>
          </a:xfrm>
          <a:prstGeom prst="rect">
            <a:avLst/>
          </a:prstGeom>
          <a:noFill/>
        </p:spPr>
        <p:txBody>
          <a:bodyPr wrap="square" rtlCol="0">
            <a:spAutoFit/>
          </a:bodyPr>
          <a:lstStyle/>
          <a:p>
            <a:r>
              <a:rPr lang="en-US" sz="3200" i="1" dirty="0" smtClean="0"/>
              <a:t>Note:  2017-18 contact hours were below 5 million. We have not been below 5 million since 2004-2005.</a:t>
            </a:r>
            <a:endParaRPr lang="en-US" sz="3200" i="1" dirty="0"/>
          </a:p>
        </p:txBody>
      </p:sp>
    </p:spTree>
    <p:extLst>
      <p:ext uri="{BB962C8B-B14F-4D97-AF65-F5344CB8AC3E}">
        <p14:creationId xmlns:p14="http://schemas.microsoft.com/office/powerpoint/2010/main" val="3902759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Contact Hour Rates for 2018-19</a:t>
            </a:r>
            <a:endParaRPr lang="en-US" sz="4800" b="1" dirty="0"/>
          </a:p>
        </p:txBody>
      </p:sp>
      <p:sp>
        <p:nvSpPr>
          <p:cNvPr id="3" name="Content Placeholder 2"/>
          <p:cNvSpPr>
            <a:spLocks noGrp="1"/>
          </p:cNvSpPr>
          <p:nvPr>
            <p:ph sz="half" idx="1"/>
          </p:nvPr>
        </p:nvSpPr>
        <p:spPr>
          <a:xfrm>
            <a:off x="117988" y="1356853"/>
            <a:ext cx="11946194" cy="1946786"/>
          </a:xfrm>
        </p:spPr>
        <p:txBody>
          <a:bodyPr>
            <a:normAutofit lnSpcReduction="10000"/>
          </a:bodyPr>
          <a:lstStyle/>
          <a:p>
            <a:pPr marL="0" indent="0">
              <a:buNone/>
            </a:pPr>
            <a:r>
              <a:rPr lang="en-US" sz="3200" dirty="0" smtClean="0"/>
              <a:t>Contact hour rates for 2018-19 have increased from last year, mainly due to ongoing statewide decline of contact hours. Please check the accuracy of your consortium’s contact hour and funding information in the email from Astrid sent to fiscal agents on July 2, 2018.</a:t>
            </a:r>
            <a:endParaRPr lang="en-US" sz="3200" dirty="0"/>
          </a:p>
        </p:txBody>
      </p:sp>
      <p:graphicFrame>
        <p:nvGraphicFramePr>
          <p:cNvPr id="8" name="Content Placeholder 7"/>
          <p:cNvGraphicFramePr>
            <a:graphicFrameLocks noGrp="1"/>
          </p:cNvGraphicFramePr>
          <p:nvPr>
            <p:ph sz="half" idx="2"/>
            <p:extLst/>
          </p:nvPr>
        </p:nvGraphicFramePr>
        <p:xfrm>
          <a:off x="2196791" y="3604414"/>
          <a:ext cx="7694340" cy="2774720"/>
        </p:xfrm>
        <a:graphic>
          <a:graphicData uri="http://schemas.openxmlformats.org/drawingml/2006/table">
            <a:tbl>
              <a:tblPr firstRow="1" bandRow="1">
                <a:tableStyleId>{5C22544A-7EE6-4342-B048-85BDC9FD1C3A}</a:tableStyleId>
              </a:tblPr>
              <a:tblGrid>
                <a:gridCol w="2564780"/>
                <a:gridCol w="2564780"/>
                <a:gridCol w="2564780"/>
              </a:tblGrid>
              <a:tr h="693680">
                <a:tc>
                  <a:txBody>
                    <a:bodyPr/>
                    <a:lstStyle/>
                    <a:p>
                      <a:r>
                        <a:rPr lang="en-US" sz="3200" dirty="0" smtClean="0"/>
                        <a:t>Rate</a:t>
                      </a:r>
                      <a:endParaRPr lang="en-US" sz="3200" dirty="0"/>
                    </a:p>
                  </a:txBody>
                  <a:tcPr/>
                </a:tc>
                <a:tc>
                  <a:txBody>
                    <a:bodyPr/>
                    <a:lstStyle/>
                    <a:p>
                      <a:r>
                        <a:rPr lang="en-US" sz="3200" dirty="0" smtClean="0"/>
                        <a:t>2017-18</a:t>
                      </a:r>
                      <a:endParaRPr lang="en-US" sz="3200" dirty="0"/>
                    </a:p>
                  </a:txBody>
                  <a:tcPr/>
                </a:tc>
                <a:tc>
                  <a:txBody>
                    <a:bodyPr/>
                    <a:lstStyle/>
                    <a:p>
                      <a:r>
                        <a:rPr lang="en-US" sz="3200" dirty="0" smtClean="0"/>
                        <a:t>2018-19</a:t>
                      </a:r>
                      <a:endParaRPr lang="en-US" sz="3200" dirty="0"/>
                    </a:p>
                  </a:txBody>
                  <a:tcPr/>
                </a:tc>
              </a:tr>
              <a:tr h="693680">
                <a:tc>
                  <a:txBody>
                    <a:bodyPr/>
                    <a:lstStyle/>
                    <a:p>
                      <a:r>
                        <a:rPr lang="en-US" sz="3200" b="1" dirty="0" smtClean="0"/>
                        <a:t>State</a:t>
                      </a:r>
                      <a:endParaRPr lang="en-US" sz="3200" b="1" dirty="0"/>
                    </a:p>
                  </a:txBody>
                  <a:tcPr/>
                </a:tc>
                <a:tc>
                  <a:txBody>
                    <a:bodyPr/>
                    <a:lstStyle/>
                    <a:p>
                      <a:r>
                        <a:rPr lang="en-US" sz="3200" b="1" dirty="0" smtClean="0"/>
                        <a:t>$</a:t>
                      </a:r>
                      <a:r>
                        <a:rPr lang="en-US" sz="3200" b="1" kern="1200" dirty="0" smtClean="0">
                          <a:solidFill>
                            <a:schemeClr val="dk1"/>
                          </a:solidFill>
                          <a:effectLst/>
                          <a:latin typeface="+mn-lt"/>
                          <a:ea typeface="+mn-ea"/>
                          <a:cs typeface="+mn-cs"/>
                        </a:rPr>
                        <a:t>6.05</a:t>
                      </a:r>
                      <a:endParaRPr lang="en-US" sz="3200" b="1" dirty="0"/>
                    </a:p>
                  </a:txBody>
                  <a:tcPr/>
                </a:tc>
                <a:tc>
                  <a:txBody>
                    <a:bodyPr/>
                    <a:lstStyle/>
                    <a:p>
                      <a:r>
                        <a:rPr lang="en-US" sz="3200" b="1" kern="1200" dirty="0" smtClean="0">
                          <a:solidFill>
                            <a:schemeClr val="dk1"/>
                          </a:solidFill>
                          <a:effectLst/>
                          <a:latin typeface="+mn-lt"/>
                          <a:ea typeface="+mn-ea"/>
                          <a:cs typeface="+mn-cs"/>
                        </a:rPr>
                        <a:t>$6.50</a:t>
                      </a:r>
                      <a:endParaRPr lang="en-US" sz="3200" b="1" dirty="0"/>
                    </a:p>
                  </a:txBody>
                  <a:tcPr/>
                </a:tc>
              </a:tr>
              <a:tr h="693680">
                <a:tc>
                  <a:txBody>
                    <a:bodyPr/>
                    <a:lstStyle/>
                    <a:p>
                      <a:r>
                        <a:rPr lang="en-US" sz="3200" b="1" dirty="0" smtClean="0"/>
                        <a:t>Federal</a:t>
                      </a:r>
                      <a:endParaRPr lang="en-US" sz="3200" b="1" dirty="0"/>
                    </a:p>
                  </a:txBody>
                  <a:tcPr/>
                </a:tc>
                <a:tc>
                  <a:txBody>
                    <a:bodyPr/>
                    <a:lstStyle/>
                    <a:p>
                      <a:r>
                        <a:rPr lang="en-US" sz="3200" b="1" dirty="0" smtClean="0"/>
                        <a:t>$0.52</a:t>
                      </a:r>
                      <a:endParaRPr lang="en-US" sz="3200" b="1" dirty="0"/>
                    </a:p>
                  </a:txBody>
                  <a:tcPr/>
                </a:tc>
                <a:tc>
                  <a:txBody>
                    <a:bodyPr/>
                    <a:lstStyle/>
                    <a:p>
                      <a:r>
                        <a:rPr lang="en-US" sz="3200" b="1" dirty="0" smtClean="0"/>
                        <a:t>$0.61</a:t>
                      </a:r>
                      <a:endParaRPr lang="en-US" sz="3200" b="1" dirty="0"/>
                    </a:p>
                  </a:txBody>
                  <a:tcPr/>
                </a:tc>
              </a:tr>
              <a:tr h="693680">
                <a:tc gridSpan="3">
                  <a:txBody>
                    <a:bodyPr/>
                    <a:lstStyle/>
                    <a:p>
                      <a:r>
                        <a:rPr lang="en-US" sz="3200" i="1" dirty="0" smtClean="0"/>
                        <a:t>Rates rounded to the nearest cent</a:t>
                      </a:r>
                      <a:endParaRPr lang="en-US" sz="3200" i="1" dirty="0"/>
                    </a:p>
                  </a:txBody>
                  <a:tcPr/>
                </a:tc>
                <a:tc hMerge="1">
                  <a:txBody>
                    <a:bodyPr/>
                    <a:lstStyle/>
                    <a:p>
                      <a:endParaRPr lang="en-US" sz="3200" dirty="0"/>
                    </a:p>
                  </a:txBody>
                  <a:tcPr/>
                </a:tc>
                <a:tc hMerge="1">
                  <a:txBody>
                    <a:bodyPr/>
                    <a:lstStyle/>
                    <a:p>
                      <a:endParaRPr lang="en-US" sz="3200" dirty="0"/>
                    </a:p>
                  </a:txBody>
                  <a:tcPr/>
                </a:tc>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1614959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51961" cy="1219200"/>
          </a:xfrm>
          <a:noFill/>
        </p:spPr>
        <p:txBody>
          <a:bodyPr>
            <a:noAutofit/>
          </a:bodyPr>
          <a:lstStyle/>
          <a:p>
            <a:r>
              <a:rPr lang="en-US" sz="3200" b="1" dirty="0" smtClean="0"/>
              <a:t>12 Hour/No Pre-Test Lock</a:t>
            </a:r>
            <a:r>
              <a:rPr lang="en-US" sz="3200" b="1" dirty="0"/>
              <a:t/>
            </a:r>
            <a:br>
              <a:rPr lang="en-US" sz="3200" b="1" dirty="0"/>
            </a:br>
            <a:r>
              <a:rPr lang="en-US" sz="3200" b="1" dirty="0"/>
              <a:t>Limit on entering hours for students with No EFL</a:t>
            </a:r>
            <a:endParaRPr lang="en-US" sz="3200" dirty="0"/>
          </a:p>
        </p:txBody>
      </p:sp>
      <p:sp>
        <p:nvSpPr>
          <p:cNvPr id="3" name="Content Placeholder 2"/>
          <p:cNvSpPr>
            <a:spLocks noGrp="1"/>
          </p:cNvSpPr>
          <p:nvPr>
            <p:ph idx="1"/>
          </p:nvPr>
        </p:nvSpPr>
        <p:spPr>
          <a:xfrm>
            <a:off x="339213" y="1926029"/>
            <a:ext cx="5967575" cy="4007922"/>
          </a:xfrm>
        </p:spPr>
        <p:txBody>
          <a:bodyPr>
            <a:noAutofit/>
          </a:bodyPr>
          <a:lstStyle/>
          <a:p>
            <a:pPr marL="0" indent="0">
              <a:buNone/>
            </a:pPr>
            <a:r>
              <a:rPr lang="en-US" sz="2800" dirty="0" smtClean="0"/>
              <a:t>Started </a:t>
            </a:r>
            <a:r>
              <a:rPr lang="en-US" sz="2800" dirty="0"/>
              <a:t>July 1, 2018</a:t>
            </a:r>
          </a:p>
          <a:p>
            <a:pPr lvl="0"/>
            <a:r>
              <a:rPr lang="en-US" sz="2800" dirty="0"/>
              <a:t>Users </a:t>
            </a:r>
            <a:r>
              <a:rPr lang="en-US" sz="2800" dirty="0" smtClean="0"/>
              <a:t>cannot enter </a:t>
            </a:r>
            <a:r>
              <a:rPr lang="en-US" sz="2800" dirty="0"/>
              <a:t>student hours past the 12 hour mark for students who have no EFL. </a:t>
            </a:r>
            <a:endParaRPr lang="en-US" sz="2800" dirty="0" smtClean="0"/>
          </a:p>
          <a:p>
            <a:pPr lvl="0"/>
            <a:r>
              <a:rPr lang="en-US" sz="2800" dirty="0" smtClean="0"/>
              <a:t>Users cannot </a:t>
            </a:r>
            <a:r>
              <a:rPr lang="en-US" sz="2800" dirty="0"/>
              <a:t>enter student hours past the </a:t>
            </a:r>
            <a:r>
              <a:rPr lang="en-US" sz="2800" dirty="0" smtClean="0"/>
              <a:t>30 hour </a:t>
            </a:r>
            <a:r>
              <a:rPr lang="en-US" sz="2800" dirty="0"/>
              <a:t>mark for Conditional Work Referral students.</a:t>
            </a:r>
          </a:p>
          <a:p>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50" t="3954" r="3750" b="3546"/>
          <a:stretch/>
        </p:blipFill>
        <p:spPr>
          <a:xfrm rot="498384">
            <a:off x="7456350" y="1894985"/>
            <a:ext cx="4400550" cy="4400550"/>
          </a:xfrm>
          <a:prstGeom prst="ellipse">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27385">
            <a:off x="6974594" y="4303191"/>
            <a:ext cx="1484483" cy="1484483"/>
          </a:xfrm>
          <a:prstGeom prst="rect">
            <a:avLst/>
          </a:prstGeom>
        </p:spPr>
      </p:pic>
    </p:spTree>
    <p:extLst>
      <p:ext uri="{BB962C8B-B14F-4D97-AF65-F5344CB8AC3E}">
        <p14:creationId xmlns:p14="http://schemas.microsoft.com/office/powerpoint/2010/main" val="1127404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14400"/>
          </a:xfrm>
          <a:noFill/>
        </p:spPr>
        <p:txBody>
          <a:bodyPr>
            <a:noAutofit/>
          </a:bodyPr>
          <a:lstStyle/>
          <a:p>
            <a:r>
              <a:rPr lang="en-US" sz="3200" b="1" dirty="0" smtClean="0"/>
              <a:t>Rolling Lock</a:t>
            </a:r>
            <a:br>
              <a:rPr lang="en-US" sz="3200" b="1" dirty="0" smtClean="0"/>
            </a:br>
            <a:r>
              <a:rPr lang="en-US" sz="3200" b="1" dirty="0" smtClean="0"/>
              <a:t>3 </a:t>
            </a:r>
            <a:r>
              <a:rPr lang="en-US" sz="3200" b="1" dirty="0"/>
              <a:t>month rolling lock on </a:t>
            </a:r>
            <a:r>
              <a:rPr lang="en-US" sz="3200" b="1" dirty="0" smtClean="0"/>
              <a:t>student hours </a:t>
            </a:r>
            <a:r>
              <a:rPr lang="en-US" sz="3200" b="1" dirty="0"/>
              <a:t>and test data </a:t>
            </a:r>
            <a:r>
              <a:rPr lang="en-US" sz="3200" b="1" dirty="0" smtClean="0"/>
              <a:t>entry</a:t>
            </a:r>
            <a:endParaRPr lang="en-US" sz="3200" dirty="0"/>
          </a:p>
        </p:txBody>
      </p:sp>
      <p:sp>
        <p:nvSpPr>
          <p:cNvPr id="3" name="Content Placeholder 2"/>
          <p:cNvSpPr>
            <a:spLocks noGrp="1"/>
          </p:cNvSpPr>
          <p:nvPr>
            <p:ph idx="1"/>
          </p:nvPr>
        </p:nvSpPr>
        <p:spPr>
          <a:xfrm>
            <a:off x="838200" y="1523673"/>
            <a:ext cx="10515600" cy="4653290"/>
          </a:xfrm>
        </p:spPr>
        <p:txBody>
          <a:bodyPr>
            <a:noAutofit/>
          </a:bodyPr>
          <a:lstStyle/>
          <a:p>
            <a:pPr marL="0" lvl="0" indent="0">
              <a:buNone/>
            </a:pPr>
            <a:r>
              <a:rPr lang="en-US" sz="2400" b="1" dirty="0"/>
              <a:t>S</a:t>
            </a:r>
            <a:r>
              <a:rPr lang="en-US" sz="2400" b="1" dirty="0" smtClean="0"/>
              <a:t>tarting </a:t>
            </a:r>
            <a:r>
              <a:rPr lang="en-US" sz="2400" b="1" dirty="0"/>
              <a:t>March 1, </a:t>
            </a:r>
            <a:r>
              <a:rPr lang="en-US" sz="2400" b="1" dirty="0" smtClean="0"/>
              <a:t>2018</a:t>
            </a:r>
          </a:p>
          <a:p>
            <a:pPr lvl="0"/>
            <a:r>
              <a:rPr lang="en-US" sz="2400" dirty="0" smtClean="0"/>
              <a:t>Data </a:t>
            </a:r>
            <a:r>
              <a:rPr lang="en-US" sz="2400" dirty="0"/>
              <a:t>entry and editing of hours and tests that are 3 months old (and older) will be blocked. An error message will appear when old hour and test score data entry or edit is attempted.</a:t>
            </a:r>
          </a:p>
          <a:p>
            <a:pPr lvl="0"/>
            <a:r>
              <a:rPr lang="en-US" sz="2400" dirty="0"/>
              <a:t>If a program finds </a:t>
            </a:r>
            <a:r>
              <a:rPr lang="en-US" sz="2400" dirty="0" err="1"/>
              <a:t>unentered</a:t>
            </a:r>
            <a:r>
              <a:rPr lang="en-US" sz="2400" dirty="0"/>
              <a:t> or incorrect hours/tests, contact </a:t>
            </a:r>
            <a:r>
              <a:rPr lang="en-US" sz="2400" dirty="0" err="1"/>
              <a:t>SiD</a:t>
            </a:r>
            <a:r>
              <a:rPr lang="en-US" sz="2400" dirty="0"/>
              <a:t> Support for assistance.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15761">
            <a:off x="7397202" y="4959087"/>
            <a:ext cx="1858212" cy="18582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3150">
            <a:off x="5682179" y="4174721"/>
            <a:ext cx="2258900" cy="2258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27385">
            <a:off x="3935093" y="4613382"/>
            <a:ext cx="1858212" cy="1858212"/>
          </a:xfrm>
          <a:prstGeom prst="rect">
            <a:avLst/>
          </a:prstGeom>
        </p:spPr>
      </p:pic>
    </p:spTree>
    <p:extLst>
      <p:ext uri="{BB962C8B-B14F-4D97-AF65-F5344CB8AC3E}">
        <p14:creationId xmlns:p14="http://schemas.microsoft.com/office/powerpoint/2010/main" val="207716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18500"/>
          <a:stretch/>
        </p:blipFill>
        <p:spPr>
          <a:xfrm>
            <a:off x="3048000" y="0"/>
            <a:ext cx="9144000" cy="6858000"/>
          </a:xfrm>
        </p:spPr>
      </p:pic>
      <p:sp>
        <p:nvSpPr>
          <p:cNvPr id="2" name="Title 1"/>
          <p:cNvSpPr>
            <a:spLocks noGrp="1"/>
          </p:cNvSpPr>
          <p:nvPr>
            <p:ph type="title"/>
          </p:nvPr>
        </p:nvSpPr>
        <p:spPr>
          <a:xfrm>
            <a:off x="0" y="-11373"/>
            <a:ext cx="6092042" cy="883691"/>
          </a:xfrm>
          <a:solidFill>
            <a:schemeClr val="bg1"/>
          </a:solidFill>
        </p:spPr>
        <p:txBody>
          <a:bodyPr>
            <a:normAutofit fontScale="90000"/>
          </a:bodyPr>
          <a:lstStyle/>
          <a:p>
            <a:r>
              <a:rPr lang="en-US" sz="6000" b="1" dirty="0"/>
              <a:t>Examples</a:t>
            </a:r>
            <a:endParaRPr lang="en-US" sz="5400" b="1" dirty="0"/>
          </a:p>
        </p:txBody>
      </p:sp>
      <p:sp>
        <p:nvSpPr>
          <p:cNvPr id="3" name="Content Placeholder 2"/>
          <p:cNvSpPr>
            <a:spLocks noGrp="1"/>
          </p:cNvSpPr>
          <p:nvPr>
            <p:ph sz="half" idx="1"/>
          </p:nvPr>
        </p:nvSpPr>
        <p:spPr>
          <a:xfrm>
            <a:off x="0" y="872319"/>
            <a:ext cx="6092042" cy="5997054"/>
          </a:xfrm>
          <a:solidFill>
            <a:schemeClr val="tx1"/>
          </a:solidFill>
        </p:spPr>
        <p:txBody>
          <a:bodyPr>
            <a:normAutofit/>
          </a:bodyPr>
          <a:lstStyle/>
          <a:p>
            <a:r>
              <a:rPr lang="en-US" sz="2400" b="1" dirty="0">
                <a:solidFill>
                  <a:schemeClr val="bg1"/>
                </a:solidFill>
              </a:rPr>
              <a:t>On March 1, 2018</a:t>
            </a:r>
            <a:r>
              <a:rPr lang="en-US" sz="2400" dirty="0">
                <a:solidFill>
                  <a:schemeClr val="bg1"/>
                </a:solidFill>
              </a:rPr>
              <a:t>, users can enter class time and tests for the previous 3 months (Dec, Jan, Feb). As March progresses hours/tests can continue to be entered for Dec, Jan, Feb and March. </a:t>
            </a:r>
            <a:r>
              <a:rPr lang="en-US" sz="2400" b="1" dirty="0">
                <a:solidFill>
                  <a:schemeClr val="bg1"/>
                </a:solidFill>
              </a:rPr>
              <a:t>Time/Test data from before Dec 1 will be blocked from data entry.</a:t>
            </a:r>
            <a:r>
              <a:rPr lang="en-US" sz="2400" dirty="0">
                <a:solidFill>
                  <a:schemeClr val="bg1"/>
                </a:solidFill>
              </a:rPr>
              <a:t> </a:t>
            </a:r>
          </a:p>
          <a:p>
            <a:pPr marL="0" indent="0">
              <a:buNone/>
            </a:pPr>
            <a:endParaRPr lang="en-US" sz="2400" dirty="0">
              <a:solidFill>
                <a:schemeClr val="bg1"/>
              </a:solidFill>
            </a:endParaRPr>
          </a:p>
          <a:p>
            <a:r>
              <a:rPr lang="en-US" sz="2400" b="1" dirty="0">
                <a:solidFill>
                  <a:schemeClr val="bg1"/>
                </a:solidFill>
              </a:rPr>
              <a:t>On </a:t>
            </a:r>
            <a:r>
              <a:rPr lang="en-US" sz="2400" b="1" dirty="0" smtClean="0">
                <a:solidFill>
                  <a:schemeClr val="bg1"/>
                </a:solidFill>
              </a:rPr>
              <a:t>April </a:t>
            </a:r>
            <a:r>
              <a:rPr lang="en-US" sz="2400" b="1" dirty="0">
                <a:solidFill>
                  <a:schemeClr val="bg1"/>
                </a:solidFill>
              </a:rPr>
              <a:t>1, 2018</a:t>
            </a:r>
            <a:r>
              <a:rPr lang="en-US" sz="2400" dirty="0">
                <a:solidFill>
                  <a:schemeClr val="bg1"/>
                </a:solidFill>
              </a:rPr>
              <a:t>, users can enter class time and tests for the previous 3 months (Jan, Feb, March). As April progresses hours/tests can continue to be entered for Jan, Feb, March and April. </a:t>
            </a:r>
            <a:r>
              <a:rPr lang="en-US" sz="2400" b="1" dirty="0">
                <a:solidFill>
                  <a:schemeClr val="bg1"/>
                </a:solidFill>
              </a:rPr>
              <a:t>Time/Tests data from before Jan 1 will be blocked from data entry</a:t>
            </a:r>
            <a:r>
              <a:rPr lang="en-US" sz="2400" dirty="0">
                <a:solidFill>
                  <a:schemeClr val="bg1"/>
                </a:solidFill>
              </a:rPr>
              <a:t>.</a:t>
            </a:r>
          </a:p>
        </p:txBody>
      </p:sp>
    </p:spTree>
    <p:extLst>
      <p:ext uri="{BB962C8B-B14F-4D97-AF65-F5344CB8AC3E}">
        <p14:creationId xmlns:p14="http://schemas.microsoft.com/office/powerpoint/2010/main" val="2866411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52400"/>
            <a:ext cx="8515350" cy="914400"/>
          </a:xfrm>
        </p:spPr>
        <p:txBody>
          <a:bodyPr>
            <a:normAutofit/>
          </a:bodyPr>
          <a:lstStyle/>
          <a:p>
            <a:r>
              <a:rPr lang="en-US" sz="4000" b="1" dirty="0"/>
              <a:t>Annual ABE Program Data Check Points</a:t>
            </a:r>
          </a:p>
        </p:txBody>
      </p:sp>
      <p:sp>
        <p:nvSpPr>
          <p:cNvPr id="3" name="Content Placeholder 2"/>
          <p:cNvSpPr>
            <a:spLocks noGrp="1"/>
          </p:cNvSpPr>
          <p:nvPr>
            <p:ph idx="1"/>
          </p:nvPr>
        </p:nvSpPr>
        <p:spPr>
          <a:xfrm>
            <a:off x="1568408" y="1371601"/>
            <a:ext cx="6195407" cy="5486399"/>
          </a:xfrm>
        </p:spPr>
        <p:txBody>
          <a:bodyPr>
            <a:noAutofit/>
          </a:bodyPr>
          <a:lstStyle/>
          <a:p>
            <a:pPr marL="0" indent="0">
              <a:buNone/>
            </a:pPr>
            <a:r>
              <a:rPr lang="en-US" sz="2400" dirty="0"/>
              <a:t>All October-April data reviewed by June 1</a:t>
            </a:r>
          </a:p>
          <a:p>
            <a:r>
              <a:rPr lang="en-US" sz="2400" b="1" dirty="0"/>
              <a:t>Programs submit reports via SERVS (Due 6/1)</a:t>
            </a:r>
          </a:p>
          <a:p>
            <a:pPr marL="0" indent="0">
              <a:buNone/>
            </a:pPr>
            <a:r>
              <a:rPr lang="en-US" sz="2400" dirty="0"/>
              <a:t>All May-June data reviewed by July 31</a:t>
            </a:r>
          </a:p>
          <a:p>
            <a:r>
              <a:rPr lang="en-US" sz="2400" b="1" dirty="0"/>
              <a:t>Programs email reports to Cherie (Due 8/1)</a:t>
            </a:r>
            <a:endParaRPr lang="en-US" sz="2400" dirty="0"/>
          </a:p>
          <a:p>
            <a:pPr marL="0" indent="0">
              <a:buNone/>
            </a:pPr>
            <a:r>
              <a:rPr lang="en-US" sz="2400" dirty="0"/>
              <a:t>All July-September data checked by November 1</a:t>
            </a:r>
          </a:p>
          <a:p>
            <a:r>
              <a:rPr lang="en-US" sz="2400" dirty="0"/>
              <a:t>No program submission to MDE</a:t>
            </a:r>
          </a:p>
          <a:p>
            <a:pPr marL="0" indent="0">
              <a:buNone/>
            </a:pPr>
            <a:endParaRPr lang="en-US" sz="2400" dirty="0"/>
          </a:p>
          <a:p>
            <a:pPr marL="0" indent="0">
              <a:buNone/>
            </a:pPr>
            <a:r>
              <a:rPr lang="en-US" sz="2400" dirty="0"/>
              <a:t>MDE pulls and matches data at each due date</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2057400"/>
            <a:ext cx="4925619" cy="3694214"/>
          </a:xfrm>
          <a:prstGeom prst="rect">
            <a:avLst/>
          </a:prstGeom>
        </p:spPr>
      </p:pic>
    </p:spTree>
    <p:extLst>
      <p:ext uri="{BB962C8B-B14F-4D97-AF65-F5344CB8AC3E}">
        <p14:creationId xmlns:p14="http://schemas.microsoft.com/office/powerpoint/2010/main" val="2708300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REVIEW AND ANALYSIS</a:t>
            </a:r>
            <a:endParaRPr lang="en-US" dirty="0"/>
          </a:p>
        </p:txBody>
      </p:sp>
      <p:sp>
        <p:nvSpPr>
          <p:cNvPr id="3" name="Content Placeholder 2"/>
          <p:cNvSpPr>
            <a:spLocks noGrp="1"/>
          </p:cNvSpPr>
          <p:nvPr>
            <p:ph sz="half" idx="1"/>
          </p:nvPr>
        </p:nvSpPr>
        <p:spPr>
          <a:xfrm>
            <a:off x="7164194" y="1463824"/>
            <a:ext cx="4754130" cy="4582339"/>
          </a:xfrm>
        </p:spPr>
        <p:txBody>
          <a:bodyPr/>
          <a:lstStyle/>
          <a:p>
            <a:r>
              <a:rPr lang="en-US" dirty="0" smtClean="0"/>
              <a:t>Make sure you are checking the Desk Audit Data Check at least quarterly and before any data deadlines as part of your local monitoring!</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463824"/>
            <a:ext cx="7164194" cy="5117280"/>
          </a:xfrm>
        </p:spPr>
      </p:pic>
      <p:sp>
        <p:nvSpPr>
          <p:cNvPr id="5" name="Slide Number Placeholder 4"/>
          <p:cNvSpPr>
            <a:spLocks noGrp="1"/>
          </p:cNvSpPr>
          <p:nvPr>
            <p:ph type="sldNum" sz="quarter" idx="12"/>
          </p:nvPr>
        </p:nvSpPr>
        <p:spPr/>
        <p:txBody>
          <a:bodyPr/>
          <a:lstStyle/>
          <a:p>
            <a:fld id="{48F63A3B-78C7-47BE-AE5E-E10140E04643}" type="slidenum">
              <a:rPr lang="en-US" smtClean="0"/>
              <a:t>56</a:t>
            </a:fld>
            <a:endParaRPr lang="en-US" dirty="0"/>
          </a:p>
        </p:txBody>
      </p:sp>
    </p:spTree>
    <p:extLst>
      <p:ext uri="{BB962C8B-B14F-4D97-AF65-F5344CB8AC3E}">
        <p14:creationId xmlns:p14="http://schemas.microsoft.com/office/powerpoint/2010/main" val="2899146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54A9F3-1568-429F-B035-DD137B39EBD3}"/>
              </a:ext>
            </a:extLst>
          </p:cNvPr>
          <p:cNvPicPr>
            <a:picLocks noChangeAspect="1"/>
          </p:cNvPicPr>
          <p:nvPr/>
        </p:nvPicPr>
        <p:blipFill>
          <a:blip r:embed="rId2"/>
          <a:stretch>
            <a:fillRect/>
          </a:stretch>
        </p:blipFill>
        <p:spPr>
          <a:xfrm>
            <a:off x="814699" y="0"/>
            <a:ext cx="10434265" cy="2171700"/>
          </a:xfrm>
          <a:prstGeom prst="rect">
            <a:avLst/>
          </a:prstGeom>
        </p:spPr>
      </p:pic>
      <p:pic>
        <p:nvPicPr>
          <p:cNvPr id="5" name="Picture 4">
            <a:extLst>
              <a:ext uri="{FF2B5EF4-FFF2-40B4-BE49-F238E27FC236}">
                <a16:creationId xmlns="" xmlns:a16="http://schemas.microsoft.com/office/drawing/2014/main" id="{2EFF9C60-8C9A-41D7-A53F-2D3A781EF483}"/>
              </a:ext>
            </a:extLst>
          </p:cNvPr>
          <p:cNvPicPr>
            <a:picLocks noChangeAspect="1"/>
          </p:cNvPicPr>
          <p:nvPr/>
        </p:nvPicPr>
        <p:blipFill>
          <a:blip r:embed="rId3"/>
          <a:stretch>
            <a:fillRect/>
          </a:stretch>
        </p:blipFill>
        <p:spPr>
          <a:xfrm>
            <a:off x="814699" y="2171700"/>
            <a:ext cx="10941769" cy="4686300"/>
          </a:xfrm>
          <a:prstGeom prst="rect">
            <a:avLst/>
          </a:prstGeom>
        </p:spPr>
      </p:pic>
    </p:spTree>
    <p:extLst>
      <p:ext uri="{BB962C8B-B14F-4D97-AF65-F5344CB8AC3E}">
        <p14:creationId xmlns:p14="http://schemas.microsoft.com/office/powerpoint/2010/main" val="2333590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032964B-15AF-4B90-8684-B3C119757EC5}"/>
              </a:ext>
            </a:extLst>
          </p:cNvPr>
          <p:cNvPicPr>
            <a:picLocks noChangeAspect="1"/>
          </p:cNvPicPr>
          <p:nvPr/>
        </p:nvPicPr>
        <p:blipFill>
          <a:blip r:embed="rId2"/>
          <a:stretch>
            <a:fillRect/>
          </a:stretch>
        </p:blipFill>
        <p:spPr>
          <a:xfrm>
            <a:off x="32010" y="275723"/>
            <a:ext cx="12240324" cy="3128517"/>
          </a:xfrm>
          <a:prstGeom prst="rect">
            <a:avLst/>
          </a:prstGeom>
        </p:spPr>
      </p:pic>
      <p:pic>
        <p:nvPicPr>
          <p:cNvPr id="4" name="Picture 3">
            <a:extLst>
              <a:ext uri="{FF2B5EF4-FFF2-40B4-BE49-F238E27FC236}">
                <a16:creationId xmlns="" xmlns:a16="http://schemas.microsoft.com/office/drawing/2014/main" id="{94717F45-BF45-4B3B-ADDD-F3CA03BE2C99}"/>
              </a:ext>
            </a:extLst>
          </p:cNvPr>
          <p:cNvPicPr>
            <a:picLocks noChangeAspect="1"/>
          </p:cNvPicPr>
          <p:nvPr/>
        </p:nvPicPr>
        <p:blipFill>
          <a:blip r:embed="rId3"/>
          <a:stretch>
            <a:fillRect/>
          </a:stretch>
        </p:blipFill>
        <p:spPr>
          <a:xfrm>
            <a:off x="3177092" y="3404240"/>
            <a:ext cx="5760513" cy="3453759"/>
          </a:xfrm>
          <a:prstGeom prst="rect">
            <a:avLst/>
          </a:prstGeom>
        </p:spPr>
      </p:pic>
    </p:spTree>
    <p:extLst>
      <p:ext uri="{BB962C8B-B14F-4D97-AF65-F5344CB8AC3E}">
        <p14:creationId xmlns:p14="http://schemas.microsoft.com/office/powerpoint/2010/main" val="1144968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2"/>
            <a:ext cx="12192000" cy="3103809"/>
          </a:xfrm>
        </p:spPr>
        <p:txBody>
          <a:bodyPr/>
          <a:lstStyle/>
          <a:p>
            <a:r>
              <a:rPr lang="en-US" b="1" dirty="0" smtClean="0"/>
              <a:t>Showing Success</a:t>
            </a:r>
            <a:br>
              <a:rPr lang="en-US" b="1" dirty="0" smtClean="0"/>
            </a:br>
            <a:r>
              <a:rPr lang="en-US" b="1" dirty="0" smtClean="0"/>
              <a:t>(Targets</a:t>
            </a:r>
            <a:r>
              <a:rPr lang="en-US" b="1" dirty="0"/>
              <a:t>, Report Cards and Program Improvement)</a:t>
            </a:r>
          </a:p>
        </p:txBody>
      </p:sp>
      <p:sp>
        <p:nvSpPr>
          <p:cNvPr id="3" name="Text Placeholder 2"/>
          <p:cNvSpPr>
            <a:spLocks noGrp="1"/>
          </p:cNvSpPr>
          <p:nvPr>
            <p:ph type="body" sz="quarter" idx="13"/>
          </p:nvPr>
        </p:nvSpPr>
        <p:spPr>
          <a:xfrm>
            <a:off x="838200" y="4906851"/>
            <a:ext cx="10515600" cy="1295646"/>
          </a:xfrm>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59</a:t>
            </a:fld>
            <a:endParaRPr lang="en-US" dirty="0"/>
          </a:p>
        </p:txBody>
      </p:sp>
    </p:spTree>
    <p:extLst>
      <p:ext uri="{BB962C8B-B14F-4D97-AF65-F5344CB8AC3E}">
        <p14:creationId xmlns:p14="http://schemas.microsoft.com/office/powerpoint/2010/main" val="898422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43"/>
            <a:ext cx="10515600" cy="1881854"/>
          </a:xfrm>
        </p:spPr>
        <p:txBody>
          <a:bodyPr/>
          <a:lstStyle/>
          <a:p>
            <a:r>
              <a:rPr lang="en-US" b="1" dirty="0"/>
              <a:t>Welcome </a:t>
            </a:r>
            <a:r>
              <a:rPr lang="en-US" b="1" dirty="0" smtClean="0"/>
              <a:t>to WIOA</a:t>
            </a:r>
            <a:endParaRPr lang="en-US" b="1" dirty="0"/>
          </a:p>
        </p:txBody>
      </p:sp>
      <p:sp>
        <p:nvSpPr>
          <p:cNvPr id="3" name="Text Placeholder 2"/>
          <p:cNvSpPr>
            <a:spLocks noGrp="1"/>
          </p:cNvSpPr>
          <p:nvPr>
            <p:ph type="body" sz="quarter" idx="13"/>
          </p:nvPr>
        </p:nvSpPr>
        <p:spPr/>
        <p:txBody>
          <a:bodyPr/>
          <a:lstStyle/>
          <a:p>
            <a:endParaRPr lang="en-US"/>
          </a:p>
        </p:txBody>
      </p:sp>
      <p:sp>
        <p:nvSpPr>
          <p:cNvPr id="6" name="Slide Number Placeholder 5"/>
          <p:cNvSpPr>
            <a:spLocks noGrp="1"/>
          </p:cNvSpPr>
          <p:nvPr>
            <p:ph type="sldNum" sz="quarter" idx="11"/>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9012565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National Reporting System Negotiated Targets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6789175"/>
              </p:ext>
            </p:extLst>
          </p:nvPr>
        </p:nvGraphicFramePr>
        <p:xfrm>
          <a:off x="368136" y="1520041"/>
          <a:ext cx="11471562" cy="5049421"/>
        </p:xfrm>
        <a:graphic>
          <a:graphicData uri="http://schemas.openxmlformats.org/drawingml/2006/table">
            <a:tbl>
              <a:tblPr firstRow="1" firstCol="1" bandRow="1">
                <a:tableStyleId>{5C22544A-7EE6-4342-B048-85BDC9FD1C3A}</a:tableStyleId>
              </a:tblPr>
              <a:tblGrid>
                <a:gridCol w="3586347"/>
                <a:gridCol w="2051694"/>
                <a:gridCol w="1388934"/>
                <a:gridCol w="1481529"/>
                <a:gridCol w="1481529"/>
                <a:gridCol w="1481529"/>
              </a:tblGrid>
              <a:tr h="475013">
                <a:tc rowSpan="3">
                  <a:txBody>
                    <a:bodyPr/>
                    <a:lstStyle/>
                    <a:p>
                      <a:pPr marL="0" marR="0" algn="l">
                        <a:lnSpc>
                          <a:spcPct val="115000"/>
                        </a:lnSpc>
                        <a:spcBef>
                          <a:spcPts val="0"/>
                        </a:spcBef>
                        <a:spcAft>
                          <a:spcPts val="0"/>
                        </a:spcAft>
                      </a:pPr>
                      <a:r>
                        <a:rPr lang="en-US" sz="1200" dirty="0">
                          <a:effectLst/>
                        </a:rPr>
                        <a:t>NRS Educational Functioning Level and Core Indicator Goals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pPr>
                      <a:r>
                        <a:rPr lang="en-US" sz="1200">
                          <a:effectLst/>
                        </a:rPr>
                        <a:t>MN FY 2017</a:t>
                      </a:r>
                      <a:endParaRPr lang="en-US" sz="1100">
                        <a:effectLst/>
                      </a:endParaRPr>
                    </a:p>
                    <a:p>
                      <a:pPr marL="0" marR="0" algn="ctr">
                        <a:lnSpc>
                          <a:spcPct val="115000"/>
                        </a:lnSpc>
                        <a:spcBef>
                          <a:spcPts val="0"/>
                        </a:spcBef>
                        <a:spcAft>
                          <a:spcPts val="0"/>
                        </a:spcAft>
                      </a:pPr>
                      <a:r>
                        <a:rPr lang="en-US" sz="1200">
                          <a:effectLst/>
                        </a:rPr>
                        <a:t>(2016-17)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FY 2019</a:t>
                      </a:r>
                      <a:endParaRPr lang="en-US" sz="1100">
                        <a:effectLst/>
                      </a:endParaRPr>
                    </a:p>
                    <a:p>
                      <a:pPr marL="0" marR="0" algn="ctr">
                        <a:lnSpc>
                          <a:spcPct val="115000"/>
                        </a:lnSpc>
                        <a:spcBef>
                          <a:spcPts val="0"/>
                        </a:spcBef>
                        <a:spcAft>
                          <a:spcPts val="0"/>
                        </a:spcAft>
                      </a:pPr>
                      <a:r>
                        <a:rPr lang="en-US" sz="1200">
                          <a:effectLst/>
                        </a:rPr>
                        <a:t>(2018-19)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FY 2020</a:t>
                      </a:r>
                      <a:endParaRPr lang="en-US" sz="1100">
                        <a:effectLst/>
                      </a:endParaRPr>
                    </a:p>
                    <a:p>
                      <a:pPr marL="0" marR="0" algn="ctr">
                        <a:lnSpc>
                          <a:spcPct val="115000"/>
                        </a:lnSpc>
                        <a:spcBef>
                          <a:spcPts val="0"/>
                        </a:spcBef>
                        <a:spcAft>
                          <a:spcPts val="0"/>
                        </a:spcAft>
                      </a:pPr>
                      <a:r>
                        <a:rPr lang="en-US" sz="1200">
                          <a:effectLst/>
                        </a:rPr>
                        <a:t>(2019-20)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38081">
                <a:tc vMerge="1">
                  <a:txBody>
                    <a:bodyPr/>
                    <a:lstStyle/>
                    <a:p>
                      <a:endParaRPr lang="en-US"/>
                    </a:p>
                  </a:txBody>
                  <a:tcPr/>
                </a:tc>
                <a:tc gridSpan="3">
                  <a:txBody>
                    <a:bodyPr/>
                    <a:lstStyle/>
                    <a:p>
                      <a:pPr marL="0" marR="0" algn="ctr">
                        <a:lnSpc>
                          <a:spcPct val="115000"/>
                        </a:lnSpc>
                        <a:spcBef>
                          <a:spcPts val="0"/>
                        </a:spcBef>
                        <a:spcAft>
                          <a:spcPts val="0"/>
                        </a:spcAft>
                      </a:pPr>
                      <a:r>
                        <a:rPr lang="en-US" sz="1200">
                          <a:effectLst/>
                        </a:rPr>
                        <a:t>% Completing Each Level/Goal</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 Earning Measurable Skill Gain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 Earning Measurable Skill Gain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n-US"/>
                    </a:p>
                  </a:txBody>
                  <a:tcPr/>
                </a:tc>
                <a:tc>
                  <a:txBody>
                    <a:bodyPr/>
                    <a:lstStyle/>
                    <a:p>
                      <a:pPr marL="0" marR="0" algn="ctr">
                        <a:lnSpc>
                          <a:spcPct val="115000"/>
                        </a:lnSpc>
                        <a:spcBef>
                          <a:spcPts val="0"/>
                        </a:spcBef>
                        <a:spcAft>
                          <a:spcPts val="0"/>
                        </a:spcAft>
                      </a:pPr>
                      <a:r>
                        <a:rPr lang="en-US" sz="1200" dirty="0">
                          <a:solidFill>
                            <a:schemeClr val="bg1"/>
                          </a:solidFill>
                          <a:effectLst/>
                        </a:rPr>
                        <a:t>Target</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tx1">
                        <a:lumMod val="50000"/>
                        <a:lumOff val="50000"/>
                      </a:schemeClr>
                    </a:solidFill>
                  </a:tcPr>
                </a:tc>
                <a:tc>
                  <a:txBody>
                    <a:bodyPr/>
                    <a:lstStyle/>
                    <a:p>
                      <a:pPr marL="0" marR="0" algn="ctr">
                        <a:lnSpc>
                          <a:spcPct val="115000"/>
                        </a:lnSpc>
                        <a:spcBef>
                          <a:spcPts val="0"/>
                        </a:spcBef>
                        <a:spcAft>
                          <a:spcPts val="0"/>
                        </a:spcAft>
                      </a:pPr>
                      <a:r>
                        <a:rPr lang="en-US" sz="1200" dirty="0">
                          <a:solidFill>
                            <a:schemeClr val="bg1"/>
                          </a:solidFill>
                          <a:effectLst/>
                        </a:rPr>
                        <a:t>MN Actual</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rPr>
                        <a:t>U.S. Actual</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gn="ctr">
                        <a:lnSpc>
                          <a:spcPct val="115000"/>
                        </a:lnSpc>
                        <a:spcBef>
                          <a:spcPts val="0"/>
                        </a:spcBef>
                        <a:spcAft>
                          <a:spcPts val="0"/>
                        </a:spcAft>
                      </a:pPr>
                      <a:r>
                        <a:rPr lang="en-US" sz="1200" dirty="0">
                          <a:solidFill>
                            <a:schemeClr val="bg1"/>
                          </a:solidFill>
                          <a:effectLst/>
                        </a:rPr>
                        <a:t>Target</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tx1">
                        <a:lumMod val="50000"/>
                        <a:lumOff val="50000"/>
                      </a:schemeClr>
                    </a:solidFill>
                  </a:tcPr>
                </a:tc>
                <a:tc>
                  <a:txBody>
                    <a:bodyPr/>
                    <a:lstStyle/>
                    <a:p>
                      <a:pPr marL="0" marR="0" algn="ctr">
                        <a:lnSpc>
                          <a:spcPct val="115000"/>
                        </a:lnSpc>
                        <a:spcBef>
                          <a:spcPts val="0"/>
                        </a:spcBef>
                        <a:spcAft>
                          <a:spcPts val="0"/>
                        </a:spcAft>
                      </a:pPr>
                      <a:r>
                        <a:rPr lang="en-US" sz="1200" dirty="0">
                          <a:solidFill>
                            <a:schemeClr val="bg1"/>
                          </a:solidFill>
                          <a:effectLst/>
                        </a:rPr>
                        <a:t>Target</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tx1">
                        <a:lumMod val="50000"/>
                        <a:lumOff val="50000"/>
                      </a:schemeClr>
                    </a:solidFill>
                  </a:tcPr>
                </a:tc>
              </a:tr>
              <a:tr h="287650">
                <a:tc>
                  <a:txBody>
                    <a:bodyPr/>
                    <a:lstStyle/>
                    <a:p>
                      <a:pPr marL="0" marR="0" algn="l">
                        <a:lnSpc>
                          <a:spcPct val="115000"/>
                        </a:lnSpc>
                        <a:spcBef>
                          <a:spcPts val="0"/>
                        </a:spcBef>
                        <a:spcAft>
                          <a:spcPts val="0"/>
                        </a:spcAft>
                      </a:pPr>
                      <a:r>
                        <a:rPr lang="en-US" sz="1600" dirty="0">
                          <a:effectLst/>
                        </a:rPr>
                        <a:t>ABE 1:  ABE Beginning Literacy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78</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60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kern="1200" dirty="0" smtClean="0">
                          <a:effectLst/>
                        </a:rPr>
                        <a:t>48</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b="1" dirty="0">
                          <a:effectLst/>
                        </a:rPr>
                        <a:t>61</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61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ABE 2:  ABE Beginning Basic Education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67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48</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000" kern="1200" dirty="0" smtClean="0">
                          <a:effectLst/>
                        </a:rPr>
                        <a:t>45</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000" b="1" dirty="0">
                          <a:effectLst/>
                        </a:rPr>
                        <a:t>48</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48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ABE 3:  ABE Intermediate Low</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50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41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kern="1200" dirty="0" smtClean="0">
                          <a:effectLst/>
                        </a:rPr>
                        <a:t>42</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b="1" dirty="0">
                          <a:effectLst/>
                        </a:rPr>
                        <a:t>43</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43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ABE 4:  ABE Intermediate High</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34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37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000" kern="1200" dirty="0" smtClean="0">
                          <a:effectLst/>
                        </a:rPr>
                        <a:t>42</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000" b="1" dirty="0">
                          <a:effectLst/>
                        </a:rPr>
                        <a:t>40</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41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ABE 5:  Low Adult Secondary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29</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kern="1200" dirty="0" smtClean="0">
                          <a:effectLst/>
                        </a:rPr>
                        <a:t>52</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b="1" dirty="0">
                          <a:effectLst/>
                        </a:rPr>
                        <a:t>46</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52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ABE 6:  High Adult Secondary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N/A**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smtClean="0">
                          <a:effectLst/>
                        </a:rPr>
                        <a:t>28</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000" kern="1200" dirty="0" smtClean="0">
                          <a:effectLst/>
                        </a:rPr>
                        <a:t>42</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000" b="1" dirty="0">
                          <a:effectLst/>
                        </a:rPr>
                        <a:t>36**</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42**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ESL 1:  ESL Beginning Literacy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48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kern="1200" dirty="0" smtClean="0">
                          <a:effectLst/>
                        </a:rPr>
                        <a:t>44</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b="1" dirty="0">
                          <a:effectLst/>
                        </a:rPr>
                        <a:t>45</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45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ESL 2:  ESL Beginning Low</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58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56</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000" kern="1200" dirty="0" smtClean="0">
                          <a:effectLst/>
                        </a:rPr>
                        <a:t>50</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000" b="1" dirty="0">
                          <a:effectLst/>
                        </a:rPr>
                        <a:t>56</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56</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ESL 3:  ESL Beginning High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51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46</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kern="1200" dirty="0" smtClean="0">
                          <a:effectLst/>
                        </a:rPr>
                        <a:t>50</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b="1" dirty="0">
                          <a:effectLst/>
                        </a:rPr>
                        <a:t>47</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51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ESL 4:  ESL Intermediate Low</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39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39</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000" kern="1200" dirty="0" smtClean="0">
                          <a:effectLst/>
                        </a:rPr>
                        <a:t>45</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000" b="1" dirty="0">
                          <a:effectLst/>
                        </a:rPr>
                        <a:t>42</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ESL 5:  ESL Intermediate High</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35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35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000" kern="1200" dirty="0" smtClean="0">
                          <a:effectLst/>
                        </a:rPr>
                        <a:t>39</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2000" b="1" dirty="0">
                          <a:effectLst/>
                        </a:rPr>
                        <a:t>37</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37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7650">
                <a:tc>
                  <a:txBody>
                    <a:bodyPr/>
                    <a:lstStyle/>
                    <a:p>
                      <a:pPr marL="0" marR="0" algn="l">
                        <a:lnSpc>
                          <a:spcPct val="115000"/>
                        </a:lnSpc>
                        <a:spcBef>
                          <a:spcPts val="0"/>
                        </a:spcBef>
                        <a:spcAft>
                          <a:spcPts val="0"/>
                        </a:spcAft>
                      </a:pPr>
                      <a:r>
                        <a:rPr lang="en-US" sz="1600" dirty="0">
                          <a:effectLst/>
                        </a:rPr>
                        <a:t>ESL 6:  ESL Advanced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23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2000" kern="1200" dirty="0" smtClean="0">
                          <a:effectLst/>
                        </a:rPr>
                        <a:t>24</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000" b="1" dirty="0">
                          <a:effectLst/>
                        </a:rPr>
                        <a:t>25</a:t>
                      </a: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26</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02227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Program Improvement</a:t>
            </a:r>
            <a:endParaRPr lang="en-US" sz="6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00" y="1328928"/>
            <a:ext cx="7372096" cy="5529072"/>
          </a:xfrm>
        </p:spPr>
      </p:pic>
    </p:spTree>
    <p:extLst>
      <p:ext uri="{BB962C8B-B14F-4D97-AF65-F5344CB8AC3E}">
        <p14:creationId xmlns:p14="http://schemas.microsoft.com/office/powerpoint/2010/main" val="18050109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Improvement Restart</a:t>
            </a:r>
            <a:endParaRPr lang="en-US" b="1" dirty="0"/>
          </a:p>
        </p:txBody>
      </p:sp>
      <p:sp>
        <p:nvSpPr>
          <p:cNvPr id="3" name="Content Placeholder 2"/>
          <p:cNvSpPr>
            <a:spLocks noGrp="1"/>
          </p:cNvSpPr>
          <p:nvPr>
            <p:ph idx="1"/>
          </p:nvPr>
        </p:nvSpPr>
        <p:spPr/>
        <p:txBody>
          <a:bodyPr>
            <a:normAutofit/>
          </a:bodyPr>
          <a:lstStyle/>
          <a:p>
            <a:pPr marL="0" indent="0">
              <a:buNone/>
            </a:pPr>
            <a:r>
              <a:rPr lang="en-US" sz="3200" dirty="0" smtClean="0"/>
              <a:t>Q: When will the next Program </a:t>
            </a:r>
            <a:r>
              <a:rPr lang="en-US" sz="3200" dirty="0"/>
              <a:t>I</a:t>
            </a:r>
            <a:r>
              <a:rPr lang="en-US" sz="3200" dirty="0" smtClean="0"/>
              <a:t>mprovement process take place?</a:t>
            </a:r>
          </a:p>
          <a:p>
            <a:pPr marL="0" indent="0">
              <a:buNone/>
            </a:pPr>
            <a:endParaRPr lang="en-US" sz="3200" dirty="0" smtClean="0"/>
          </a:p>
          <a:p>
            <a:pPr marL="0" indent="0">
              <a:buNone/>
            </a:pPr>
            <a:r>
              <a:rPr lang="en-US" sz="3200" dirty="0" smtClean="0"/>
              <a:t>A: Results from program year 18-19 will be used for a Program </a:t>
            </a:r>
            <a:r>
              <a:rPr lang="en-US" sz="3200" dirty="0"/>
              <a:t>I</a:t>
            </a:r>
            <a:r>
              <a:rPr lang="en-US" sz="3200" dirty="0" smtClean="0"/>
              <a:t>mprovement process starting Fall 2019.</a:t>
            </a:r>
          </a:p>
          <a:p>
            <a:pPr marL="0" indent="0">
              <a:buNone/>
            </a:pPr>
            <a:endParaRPr lang="en-US" sz="3200" dirty="0"/>
          </a:p>
        </p:txBody>
      </p:sp>
      <p:sp>
        <p:nvSpPr>
          <p:cNvPr id="8" name="Rectangle 7"/>
          <p:cNvSpPr/>
          <p:nvPr/>
        </p:nvSpPr>
        <p:spPr>
          <a:xfrm>
            <a:off x="206847" y="5827860"/>
            <a:ext cx="823603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Program Improvement Q&amp;A</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44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960510" cy="914400"/>
          </a:xfrm>
        </p:spPr>
        <p:txBody>
          <a:bodyPr/>
          <a:lstStyle/>
          <a:p>
            <a:r>
              <a:rPr lang="en-US" b="1" dirty="0" smtClean="0"/>
              <a:t>Program Improvement Overview</a:t>
            </a:r>
            <a:endParaRPr lang="en-US" b="1" dirty="0"/>
          </a:p>
        </p:txBody>
      </p:sp>
      <p:sp>
        <p:nvSpPr>
          <p:cNvPr id="3" name="Content Placeholder 2"/>
          <p:cNvSpPr>
            <a:spLocks noGrp="1"/>
          </p:cNvSpPr>
          <p:nvPr>
            <p:ph idx="1"/>
          </p:nvPr>
        </p:nvSpPr>
        <p:spPr>
          <a:xfrm>
            <a:off x="353961" y="1707641"/>
            <a:ext cx="11444749" cy="4351338"/>
          </a:xfrm>
        </p:spPr>
        <p:txBody>
          <a:bodyPr/>
          <a:lstStyle/>
          <a:p>
            <a:pPr marL="0" indent="0">
              <a:buNone/>
            </a:pPr>
            <a:r>
              <a:rPr lang="en-US" dirty="0" smtClean="0"/>
              <a:t>Q: What is Program Improvement?</a:t>
            </a:r>
          </a:p>
          <a:p>
            <a:pPr marL="0" indent="0">
              <a:buNone/>
            </a:pPr>
            <a:r>
              <a:rPr lang="en-US" dirty="0" smtClean="0"/>
              <a:t>A: A technical assistance process for ABE programs identified as low-performing on key accountability measures.</a:t>
            </a:r>
          </a:p>
          <a:p>
            <a:pPr marL="0" indent="0">
              <a:buNone/>
            </a:pPr>
            <a:endParaRPr lang="en-US" dirty="0"/>
          </a:p>
          <a:p>
            <a:pPr marL="0" indent="0">
              <a:buNone/>
            </a:pPr>
            <a:r>
              <a:rPr lang="en-US" dirty="0" smtClean="0"/>
              <a:t>Q: Why Program Improvement?</a:t>
            </a:r>
          </a:p>
          <a:p>
            <a:pPr marL="0" indent="0">
              <a:buNone/>
            </a:pPr>
            <a:r>
              <a:rPr lang="en-US" dirty="0" smtClean="0"/>
              <a:t>A: To promote quality ABE programming; to work towards consistent implementation of accountability practices statewide; to ensure compliance with federal accountability standards.</a:t>
            </a:r>
            <a:endParaRPr lang="en-US" dirty="0"/>
          </a:p>
        </p:txBody>
      </p:sp>
      <p:sp>
        <p:nvSpPr>
          <p:cNvPr id="8" name="Rectangle 7"/>
          <p:cNvSpPr/>
          <p:nvPr/>
        </p:nvSpPr>
        <p:spPr>
          <a:xfrm>
            <a:off x="206847" y="5827860"/>
            <a:ext cx="823603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Program Improvement Q&amp;A</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138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Improvement Previous Process</a:t>
            </a:r>
            <a:endParaRPr lang="en-US" b="1" dirty="0"/>
          </a:p>
        </p:txBody>
      </p:sp>
      <p:sp>
        <p:nvSpPr>
          <p:cNvPr id="3" name="Content Placeholder 2"/>
          <p:cNvSpPr>
            <a:spLocks noGrp="1"/>
          </p:cNvSpPr>
          <p:nvPr>
            <p:ph idx="1"/>
          </p:nvPr>
        </p:nvSpPr>
        <p:spPr>
          <a:xfrm>
            <a:off x="838200" y="1623402"/>
            <a:ext cx="10515600" cy="4351338"/>
          </a:xfrm>
        </p:spPr>
        <p:txBody>
          <a:bodyPr>
            <a:normAutofit fontScale="85000" lnSpcReduction="20000"/>
          </a:bodyPr>
          <a:lstStyle/>
          <a:p>
            <a:pPr marL="0" indent="0">
              <a:buNone/>
            </a:pPr>
            <a:r>
              <a:rPr lang="en-US" dirty="0" smtClean="0"/>
              <a:t>Q: What accountability measure was Program Improvement based on in the past?</a:t>
            </a:r>
          </a:p>
          <a:p>
            <a:pPr marL="0" indent="0">
              <a:buNone/>
            </a:pPr>
            <a:r>
              <a:rPr lang="en-US" dirty="0" smtClean="0"/>
              <a:t>A: Level gains.</a:t>
            </a:r>
          </a:p>
          <a:p>
            <a:pPr marL="0" indent="0">
              <a:buNone/>
            </a:pPr>
            <a:endParaRPr lang="en-US" dirty="0"/>
          </a:p>
          <a:p>
            <a:pPr marL="0" indent="0">
              <a:buNone/>
            </a:pPr>
            <a:r>
              <a:rPr lang="en-US" dirty="0" smtClean="0"/>
              <a:t>Q: What was the Program Improvement process in the past?</a:t>
            </a:r>
          </a:p>
          <a:p>
            <a:pPr marL="0" indent="0">
              <a:buNone/>
            </a:pPr>
            <a:r>
              <a:rPr lang="en-US" dirty="0" smtClean="0"/>
              <a:t>A: It had four parts -</a:t>
            </a:r>
          </a:p>
          <a:p>
            <a:pPr marL="914400" lvl="1" indent="-457200">
              <a:buFont typeface="+mj-lt"/>
              <a:buAutoNum type="arabicPeriod"/>
            </a:pPr>
            <a:r>
              <a:rPr lang="en-US" dirty="0" smtClean="0"/>
              <a:t>Fall workshop</a:t>
            </a:r>
          </a:p>
          <a:p>
            <a:pPr marL="914400" lvl="1" indent="-457200">
              <a:buFont typeface="+mj-lt"/>
              <a:buAutoNum type="arabicPeriod"/>
            </a:pPr>
            <a:r>
              <a:rPr lang="en-US" dirty="0" smtClean="0"/>
              <a:t>Reports on changes and improvement due in February</a:t>
            </a:r>
          </a:p>
          <a:p>
            <a:pPr marL="914400" lvl="1" indent="-457200">
              <a:buFont typeface="+mj-lt"/>
              <a:buAutoNum type="arabicPeriod"/>
            </a:pPr>
            <a:r>
              <a:rPr lang="en-US" dirty="0" smtClean="0"/>
              <a:t>Site visit</a:t>
            </a:r>
          </a:p>
          <a:p>
            <a:pPr marL="914400" lvl="1" indent="-457200">
              <a:buFont typeface="+mj-lt"/>
              <a:buAutoNum type="arabicPeriod"/>
            </a:pPr>
            <a:r>
              <a:rPr lang="en-US" dirty="0" smtClean="0"/>
              <a:t>Technical assistance throughout</a:t>
            </a:r>
          </a:p>
          <a:p>
            <a:pPr marL="457200" indent="-457200">
              <a:buFont typeface="+mj-lt"/>
              <a:buAutoNum type="arabicPeriod"/>
            </a:pPr>
            <a:endParaRPr lang="en-US" dirty="0"/>
          </a:p>
        </p:txBody>
      </p:sp>
      <p:sp>
        <p:nvSpPr>
          <p:cNvPr id="8" name="Rectangle 7"/>
          <p:cNvSpPr/>
          <p:nvPr/>
        </p:nvSpPr>
        <p:spPr>
          <a:xfrm>
            <a:off x="206847" y="5827860"/>
            <a:ext cx="823603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Program Improvement Q&amp;A</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753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Program Improvement Looking Ahead</a:t>
            </a:r>
            <a:endParaRPr lang="en-US" sz="4000" b="1" dirty="0"/>
          </a:p>
        </p:txBody>
      </p:sp>
      <p:sp>
        <p:nvSpPr>
          <p:cNvPr id="3" name="Content Placeholder 2"/>
          <p:cNvSpPr>
            <a:spLocks noGrp="1"/>
          </p:cNvSpPr>
          <p:nvPr>
            <p:ph idx="1"/>
          </p:nvPr>
        </p:nvSpPr>
        <p:spPr>
          <a:xfrm>
            <a:off x="838200" y="1623402"/>
            <a:ext cx="10515600" cy="4351338"/>
          </a:xfrm>
        </p:spPr>
        <p:txBody>
          <a:bodyPr>
            <a:normAutofit fontScale="92500" lnSpcReduction="20000"/>
          </a:bodyPr>
          <a:lstStyle/>
          <a:p>
            <a:pPr marL="0" indent="0">
              <a:buNone/>
            </a:pPr>
            <a:r>
              <a:rPr lang="en-US" dirty="0" smtClean="0"/>
              <a:t>Q: What will Program Improvement look like in the future?</a:t>
            </a:r>
          </a:p>
          <a:p>
            <a:pPr marL="0" indent="0">
              <a:buNone/>
            </a:pPr>
            <a:r>
              <a:rPr lang="en-US" dirty="0" smtClean="0"/>
              <a:t>A: Good question.</a:t>
            </a:r>
            <a:endParaRPr lang="en-US" dirty="0"/>
          </a:p>
          <a:p>
            <a:pPr marL="0" indent="0">
              <a:buNone/>
            </a:pPr>
            <a:r>
              <a:rPr lang="en-US" dirty="0" smtClean="0"/>
              <a:t>What we know:</a:t>
            </a:r>
          </a:p>
          <a:p>
            <a:r>
              <a:rPr lang="en-US" dirty="0" smtClean="0"/>
              <a:t>The intention in the future is to connect Program Improvement with Program Quality Standards</a:t>
            </a:r>
          </a:p>
          <a:p>
            <a:r>
              <a:rPr lang="en-US" dirty="0" smtClean="0"/>
              <a:t>For program year 18-19, level gains will still be a main focus/indicator</a:t>
            </a:r>
          </a:p>
          <a:p>
            <a:r>
              <a:rPr lang="en-US" dirty="0" smtClean="0"/>
              <a:t>The process will probably still involve a fall workshop, a site visit and improvement planning with technical assistance</a:t>
            </a:r>
          </a:p>
          <a:p>
            <a:r>
              <a:rPr lang="en-US" dirty="0" smtClean="0"/>
              <a:t>More information at the Fall ABE Managers Workshop on September 25</a:t>
            </a:r>
          </a:p>
        </p:txBody>
      </p:sp>
      <p:sp>
        <p:nvSpPr>
          <p:cNvPr id="8" name="Rectangle 7"/>
          <p:cNvSpPr/>
          <p:nvPr/>
        </p:nvSpPr>
        <p:spPr>
          <a:xfrm>
            <a:off x="206847" y="5827860"/>
            <a:ext cx="823603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Program Improvement Q&amp;A</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2107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2"/>
            <a:ext cx="12192000" cy="3103809"/>
          </a:xfrm>
        </p:spPr>
        <p:txBody>
          <a:bodyPr/>
          <a:lstStyle/>
          <a:p>
            <a:r>
              <a:rPr lang="en-US" b="1" dirty="0" smtClean="0"/>
              <a:t>Resources</a:t>
            </a:r>
            <a:endParaRPr lang="en-US" b="1" dirty="0"/>
          </a:p>
        </p:txBody>
      </p:sp>
      <p:sp>
        <p:nvSpPr>
          <p:cNvPr id="3" name="Text Placeholder 2"/>
          <p:cNvSpPr>
            <a:spLocks noGrp="1"/>
          </p:cNvSpPr>
          <p:nvPr>
            <p:ph type="body" sz="quarter" idx="13"/>
          </p:nvPr>
        </p:nvSpPr>
        <p:spPr>
          <a:xfrm>
            <a:off x="838200" y="4906851"/>
            <a:ext cx="10515600" cy="1295646"/>
          </a:xfrm>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66</a:t>
            </a:fld>
            <a:endParaRPr lang="en-US" dirty="0"/>
          </a:p>
        </p:txBody>
      </p:sp>
    </p:spTree>
    <p:extLst>
      <p:ext uri="{BB962C8B-B14F-4D97-AF65-F5344CB8AC3E}">
        <p14:creationId xmlns:p14="http://schemas.microsoft.com/office/powerpoint/2010/main" val="3902801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Helpful Links For More Information</a:t>
            </a:r>
            <a:endParaRPr lang="en-US" b="1" dirty="0"/>
          </a:p>
        </p:txBody>
      </p:sp>
      <p:sp>
        <p:nvSpPr>
          <p:cNvPr id="3" name="Content Placeholder 2"/>
          <p:cNvSpPr>
            <a:spLocks noGrp="1"/>
          </p:cNvSpPr>
          <p:nvPr>
            <p:ph sz="half" idx="1"/>
          </p:nvPr>
        </p:nvSpPr>
        <p:spPr>
          <a:xfrm>
            <a:off x="363200" y="1472540"/>
            <a:ext cx="5610090" cy="5248935"/>
          </a:xfrm>
        </p:spPr>
        <p:txBody>
          <a:bodyPr>
            <a:normAutofit fontScale="92500" lnSpcReduction="20000"/>
          </a:bodyPr>
          <a:lstStyle/>
          <a:p>
            <a:r>
              <a:rPr lang="en-US" b="1" dirty="0"/>
              <a:t>Minnesota Adult Basic Education (ABE) main website:</a:t>
            </a:r>
            <a:r>
              <a:rPr lang="en-US" dirty="0"/>
              <a:t> </a:t>
            </a:r>
            <a:r>
              <a:rPr lang="en-US" u="sng" dirty="0">
                <a:hlinkClick r:id="rId2"/>
              </a:rPr>
              <a:t>www.mnabe.org</a:t>
            </a:r>
            <a:endParaRPr lang="en-US" dirty="0"/>
          </a:p>
          <a:p>
            <a:r>
              <a:rPr lang="en-US" b="1" dirty="0" err="1"/>
              <a:t>SiD</a:t>
            </a:r>
            <a:r>
              <a:rPr lang="en-US" b="1" dirty="0"/>
              <a:t> support articles and information:</a:t>
            </a:r>
            <a:r>
              <a:rPr lang="en-US" dirty="0"/>
              <a:t> </a:t>
            </a:r>
            <a:r>
              <a:rPr lang="en-US" u="sng" dirty="0">
                <a:hlinkClick r:id="rId3"/>
              </a:rPr>
              <a:t>https://</a:t>
            </a:r>
            <a:r>
              <a:rPr lang="en-US" u="sng" dirty="0" smtClean="0">
                <a:hlinkClick r:id="rId3"/>
              </a:rPr>
              <a:t>mnabe.zendesk.com</a:t>
            </a:r>
            <a:endParaRPr lang="en-US" u="sng" dirty="0" smtClean="0"/>
          </a:p>
          <a:p>
            <a:r>
              <a:rPr lang="en-US" b="1" dirty="0" err="1" smtClean="0"/>
              <a:t>SiD</a:t>
            </a:r>
            <a:r>
              <a:rPr lang="en-US" b="1" dirty="0" smtClean="0"/>
              <a:t> </a:t>
            </a:r>
            <a:r>
              <a:rPr lang="en-US" b="1" dirty="0"/>
              <a:t>Login:</a:t>
            </a:r>
            <a:r>
              <a:rPr lang="en-US" dirty="0"/>
              <a:t> </a:t>
            </a:r>
            <a:r>
              <a:rPr lang="en-US" u="sng" dirty="0">
                <a:hlinkClick r:id="rId4"/>
              </a:rPr>
              <a:t>www.sid.mnabe.org</a:t>
            </a:r>
            <a:r>
              <a:rPr lang="en-US" dirty="0"/>
              <a:t> </a:t>
            </a:r>
          </a:p>
          <a:p>
            <a:r>
              <a:rPr lang="en-US" b="1" dirty="0"/>
              <a:t>Minnesota ABE Assessment:</a:t>
            </a:r>
            <a:r>
              <a:rPr lang="en-US" dirty="0"/>
              <a:t> </a:t>
            </a:r>
            <a:r>
              <a:rPr lang="en-US" u="sng" dirty="0">
                <a:hlinkClick r:id="rId5"/>
              </a:rPr>
              <a:t>www.mnabeassessment.com</a:t>
            </a:r>
            <a:endParaRPr lang="en-US" dirty="0"/>
          </a:p>
          <a:p>
            <a:r>
              <a:rPr lang="en-US" b="1" dirty="0"/>
              <a:t>Minnesota Department of Education (MDE):</a:t>
            </a:r>
            <a:r>
              <a:rPr lang="en-US" dirty="0"/>
              <a:t> </a:t>
            </a:r>
            <a:r>
              <a:rPr lang="en-US" u="sng" dirty="0">
                <a:hlinkClick r:id="rId6"/>
              </a:rPr>
              <a:t>https://education.mn.gov/MDE/index.html</a:t>
            </a:r>
            <a:r>
              <a:rPr lang="en-US" dirty="0"/>
              <a:t> </a:t>
            </a:r>
          </a:p>
          <a:p>
            <a:r>
              <a:rPr lang="en-US" b="1" dirty="0" smtClean="0"/>
              <a:t>National </a:t>
            </a:r>
            <a:r>
              <a:rPr lang="en-US" b="1" dirty="0"/>
              <a:t>Reporting System (NRS):</a:t>
            </a:r>
            <a:r>
              <a:rPr lang="en-US" dirty="0"/>
              <a:t> </a:t>
            </a:r>
            <a:r>
              <a:rPr lang="en-US" u="sng" dirty="0">
                <a:hlinkClick r:id="rId7"/>
              </a:rPr>
              <a:t>https://</a:t>
            </a:r>
            <a:r>
              <a:rPr lang="en-US" u="sng" dirty="0" smtClean="0">
                <a:hlinkClick r:id="rId7"/>
              </a:rPr>
              <a:t>www.nrsweb.org</a:t>
            </a:r>
            <a:r>
              <a:rPr lang="en-US" u="sng" dirty="0" smtClean="0"/>
              <a:t> </a:t>
            </a:r>
            <a:endParaRPr lang="en-US" dirty="0"/>
          </a:p>
          <a:p>
            <a:endParaRPr lang="en-US" dirty="0"/>
          </a:p>
        </p:txBody>
      </p:sp>
      <p:sp>
        <p:nvSpPr>
          <p:cNvPr id="7" name="Content Placeholder 6"/>
          <p:cNvSpPr>
            <a:spLocks noGrp="1"/>
          </p:cNvSpPr>
          <p:nvPr>
            <p:ph sz="half" idx="2"/>
          </p:nvPr>
        </p:nvSpPr>
        <p:spPr>
          <a:xfrm>
            <a:off x="6469075" y="1472540"/>
            <a:ext cx="5181600" cy="4704423"/>
          </a:xfrm>
        </p:spPr>
        <p:txBody>
          <a:bodyPr>
            <a:normAutofit/>
          </a:bodyPr>
          <a:lstStyle/>
          <a:p>
            <a:r>
              <a:rPr lang="en-US" sz="2300" b="1" dirty="0"/>
              <a:t>GED Testing Service:</a:t>
            </a:r>
            <a:r>
              <a:rPr lang="en-US" sz="2300" dirty="0"/>
              <a:t> </a:t>
            </a:r>
            <a:r>
              <a:rPr lang="en-US" sz="2300" u="sng" dirty="0">
                <a:hlinkClick r:id="rId8"/>
              </a:rPr>
              <a:t>https://</a:t>
            </a:r>
            <a:r>
              <a:rPr lang="en-US" sz="2300" u="sng" dirty="0" smtClean="0">
                <a:hlinkClick r:id="rId8"/>
              </a:rPr>
              <a:t>ged.com</a:t>
            </a:r>
            <a:r>
              <a:rPr lang="en-US" sz="2300" u="sng" dirty="0"/>
              <a:t> </a:t>
            </a:r>
            <a:endParaRPr lang="en-US" sz="2300" dirty="0"/>
          </a:p>
          <a:p>
            <a:r>
              <a:rPr lang="en-US" sz="2300" b="1" dirty="0"/>
              <a:t>TABE:</a:t>
            </a:r>
            <a:r>
              <a:rPr lang="en-US" sz="2300" dirty="0"/>
              <a:t> </a:t>
            </a:r>
            <a:r>
              <a:rPr lang="en-US" sz="2300" u="sng" dirty="0">
                <a:hlinkClick r:id="rId9"/>
              </a:rPr>
              <a:t>http://</a:t>
            </a:r>
            <a:r>
              <a:rPr lang="en-US" sz="2300" u="sng" dirty="0" smtClean="0">
                <a:hlinkClick r:id="rId9"/>
              </a:rPr>
              <a:t>tabetest.com</a:t>
            </a:r>
            <a:r>
              <a:rPr lang="en-US" sz="2300" u="sng" dirty="0" smtClean="0"/>
              <a:t> </a:t>
            </a:r>
            <a:r>
              <a:rPr lang="en-US" sz="2300" dirty="0" smtClean="0"/>
              <a:t> </a:t>
            </a:r>
            <a:endParaRPr lang="en-US" sz="2300" dirty="0"/>
          </a:p>
          <a:p>
            <a:r>
              <a:rPr lang="en-US" sz="2300" b="1" dirty="0"/>
              <a:t>CASAS:</a:t>
            </a:r>
            <a:r>
              <a:rPr lang="en-US" sz="2300" dirty="0"/>
              <a:t> </a:t>
            </a:r>
            <a:r>
              <a:rPr lang="en-US" sz="2300" u="sng" dirty="0">
                <a:hlinkClick r:id="rId10"/>
              </a:rPr>
              <a:t>https://</a:t>
            </a:r>
            <a:r>
              <a:rPr lang="en-US" sz="2300" u="sng" dirty="0" smtClean="0">
                <a:hlinkClick r:id="rId10"/>
              </a:rPr>
              <a:t>www.casas.org</a:t>
            </a:r>
            <a:r>
              <a:rPr lang="en-US" sz="2300" u="sng" dirty="0" smtClean="0"/>
              <a:t> </a:t>
            </a:r>
            <a:r>
              <a:rPr lang="en-US" sz="2300" dirty="0" smtClean="0"/>
              <a:t> </a:t>
            </a:r>
            <a:endParaRPr lang="en-US" sz="2300" dirty="0"/>
          </a:p>
          <a:p>
            <a:r>
              <a:rPr lang="en-US" sz="2300" b="1" dirty="0"/>
              <a:t>BEST PLUS:</a:t>
            </a:r>
            <a:r>
              <a:rPr lang="en-US" sz="2300" dirty="0"/>
              <a:t> </a:t>
            </a:r>
            <a:r>
              <a:rPr lang="en-US" sz="2300" u="sng" dirty="0">
                <a:hlinkClick r:id="rId11"/>
              </a:rPr>
              <a:t>http://www.cal.org/aea/bp/</a:t>
            </a:r>
            <a:r>
              <a:rPr lang="en-US" sz="2300" dirty="0"/>
              <a:t> </a:t>
            </a:r>
            <a:endParaRPr lang="en-US" sz="2300" dirty="0" smtClean="0"/>
          </a:p>
          <a:p>
            <a:endParaRPr lang="en-US" sz="2100" dirty="0"/>
          </a:p>
          <a:p>
            <a:pPr marL="0" indent="0">
              <a:buNone/>
            </a:pPr>
            <a:r>
              <a:rPr lang="en-US" b="1" dirty="0" smtClean="0"/>
              <a:t>See your handout for additional resources.</a:t>
            </a:r>
            <a:endParaRPr lang="en-US" b="1" dirty="0"/>
          </a:p>
        </p:txBody>
      </p:sp>
      <p:sp>
        <p:nvSpPr>
          <p:cNvPr id="5" name="Slide Number Placeholder 4"/>
          <p:cNvSpPr>
            <a:spLocks noGrp="1"/>
          </p:cNvSpPr>
          <p:nvPr>
            <p:ph type="sldNum" sz="quarter" idx="12"/>
          </p:nvPr>
        </p:nvSpPr>
        <p:spPr/>
        <p:txBody>
          <a:bodyPr/>
          <a:lstStyle/>
          <a:p>
            <a:fld id="{48F63A3B-78C7-47BE-AE5E-E10140E04643}" type="slidenum">
              <a:rPr lang="en-US" smtClean="0"/>
              <a:t>67</a:t>
            </a:fld>
            <a:endParaRPr lang="en-US" dirty="0"/>
          </a:p>
        </p:txBody>
      </p:sp>
    </p:spTree>
    <p:extLst>
      <p:ext uri="{BB962C8B-B14F-4D97-AF65-F5344CB8AC3E}">
        <p14:creationId xmlns:p14="http://schemas.microsoft.com/office/powerpoint/2010/main" val="2830001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2"/>
            <a:ext cx="12192000" cy="3103809"/>
          </a:xfrm>
        </p:spPr>
        <p:txBody>
          <a:bodyPr/>
          <a:lstStyle/>
          <a:p>
            <a:r>
              <a:rPr lang="en-US" b="1" dirty="0"/>
              <a:t>Local Changes, Ideas and Questions</a:t>
            </a:r>
          </a:p>
        </p:txBody>
      </p:sp>
      <p:sp>
        <p:nvSpPr>
          <p:cNvPr id="3" name="Text Placeholder 2"/>
          <p:cNvSpPr>
            <a:spLocks noGrp="1"/>
          </p:cNvSpPr>
          <p:nvPr>
            <p:ph type="body" sz="quarter" idx="13"/>
          </p:nvPr>
        </p:nvSpPr>
        <p:spPr>
          <a:xfrm>
            <a:off x="838200" y="4906851"/>
            <a:ext cx="10515600" cy="1295646"/>
          </a:xfrm>
        </p:spPr>
        <p:txBody>
          <a:bodyPr/>
          <a:lstStyle/>
          <a:p>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68</a:t>
            </a:fld>
            <a:endParaRPr lang="en-US" dirty="0"/>
          </a:p>
        </p:txBody>
      </p:sp>
    </p:spTree>
    <p:extLst>
      <p:ext uri="{BB962C8B-B14F-4D97-AF65-F5344CB8AC3E}">
        <p14:creationId xmlns:p14="http://schemas.microsoft.com/office/powerpoint/2010/main" val="24142246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in Small Groups</a:t>
            </a:r>
            <a:endParaRPr lang="en-US" b="1"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How does the information from today impact your work?</a:t>
            </a:r>
          </a:p>
          <a:p>
            <a:pPr marL="457200" indent="-457200">
              <a:buFont typeface="+mj-lt"/>
              <a:buAutoNum type="arabicPeriod"/>
            </a:pPr>
            <a:r>
              <a:rPr lang="en-US" dirty="0" smtClean="0"/>
              <a:t>What is one important piece of information from today’s session that you will take back to your program?</a:t>
            </a:r>
          </a:p>
          <a:p>
            <a:pPr marL="457200" indent="-457200">
              <a:buFont typeface="+mj-lt"/>
              <a:buAutoNum type="arabicPeriod"/>
            </a:pPr>
            <a:r>
              <a:rPr lang="en-US" dirty="0" smtClean="0"/>
              <a:t>What ideas for changes or improvements might you be considering for your program, based on today’s session?</a:t>
            </a:r>
          </a:p>
          <a:p>
            <a:pPr marL="457200" indent="-457200">
              <a:buFont typeface="+mj-lt"/>
              <a:buAutoNum type="arabicPeriod"/>
            </a:pPr>
            <a:r>
              <a:rPr lang="en-US" dirty="0" smtClean="0"/>
              <a:t>What additional questions do you have?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69</a:t>
            </a:fld>
            <a:endParaRPr lang="en-US" dirty="0"/>
          </a:p>
        </p:txBody>
      </p:sp>
    </p:spTree>
    <p:extLst>
      <p:ext uri="{BB962C8B-B14F-4D97-AF65-F5344CB8AC3E}">
        <p14:creationId xmlns:p14="http://schemas.microsoft.com/office/powerpoint/2010/main" val="2040345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sz="4800" b="1" dirty="0" smtClean="0"/>
              <a:t>What is WIOA?</a:t>
            </a:r>
            <a:endParaRPr lang="en-US" sz="4800" b="1" dirty="0"/>
          </a:p>
        </p:txBody>
      </p:sp>
      <p:sp>
        <p:nvSpPr>
          <p:cNvPr id="4" name="Content Placeholder 3"/>
          <p:cNvSpPr>
            <a:spLocks noGrp="1"/>
          </p:cNvSpPr>
          <p:nvPr>
            <p:ph sz="half" idx="1"/>
          </p:nvPr>
        </p:nvSpPr>
        <p:spPr>
          <a:xfrm>
            <a:off x="8305800" y="1327286"/>
            <a:ext cx="3886200" cy="5530714"/>
          </a:xfrm>
          <a:noFill/>
        </p:spPr>
        <p:txBody>
          <a:bodyPr>
            <a:noAutofit/>
          </a:bodyPr>
          <a:lstStyle/>
          <a:p>
            <a:pPr marL="0" indent="0">
              <a:buNone/>
            </a:pPr>
            <a:r>
              <a:rPr lang="en-US" sz="2800" dirty="0" smtClean="0">
                <a:solidFill>
                  <a:schemeClr val="accent3">
                    <a:lumMod val="50000"/>
                  </a:schemeClr>
                </a:solidFill>
              </a:rPr>
              <a:t>WIOA stands for the </a:t>
            </a:r>
            <a:r>
              <a:rPr lang="en-US" sz="2800" b="1" dirty="0" smtClean="0">
                <a:solidFill>
                  <a:schemeClr val="accent3">
                    <a:lumMod val="50000"/>
                  </a:schemeClr>
                </a:solidFill>
              </a:rPr>
              <a:t>Workforce Innovation and Opportunity Act </a:t>
            </a:r>
            <a:r>
              <a:rPr lang="en-US" sz="2800" dirty="0" smtClean="0">
                <a:solidFill>
                  <a:schemeClr val="accent3">
                    <a:lumMod val="50000"/>
                  </a:schemeClr>
                </a:solidFill>
              </a:rPr>
              <a:t>of 2014. It is a federal law that governs workforce development programs, including Adult Basic Education, the </a:t>
            </a:r>
            <a:r>
              <a:rPr lang="en-US" sz="2800" dirty="0" err="1" smtClean="0">
                <a:solidFill>
                  <a:schemeClr val="accent3">
                    <a:lumMod val="50000"/>
                  </a:schemeClr>
                </a:solidFill>
              </a:rPr>
              <a:t>WorkForce</a:t>
            </a:r>
            <a:r>
              <a:rPr lang="en-US" sz="2800" dirty="0" smtClean="0">
                <a:solidFill>
                  <a:schemeClr val="accent3">
                    <a:lumMod val="50000"/>
                  </a:schemeClr>
                </a:solidFill>
              </a:rPr>
              <a:t> Centers, and Vocational Rehabilitation.</a:t>
            </a:r>
            <a:endParaRPr lang="en-US" sz="2800" dirty="0">
              <a:solidFill>
                <a:schemeClr val="accent3">
                  <a:lumMod val="50000"/>
                </a:schemeClr>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327285"/>
            <a:ext cx="8305800" cy="5530715"/>
          </a:xfrm>
        </p:spPr>
      </p:pic>
    </p:spTree>
    <p:extLst>
      <p:ext uri="{BB962C8B-B14F-4D97-AF65-F5344CB8AC3E}">
        <p14:creationId xmlns:p14="http://schemas.microsoft.com/office/powerpoint/2010/main" val="23193979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671821"/>
            <a:ext cx="10515600" cy="1277441"/>
          </a:xfrm>
        </p:spPr>
        <p:txBody>
          <a:bodyPr/>
          <a:lstStyle/>
          <a:p>
            <a:r>
              <a:rPr lang="en-US" sz="8800" b="1" dirty="0" smtClean="0"/>
              <a:t>Thank you!</a:t>
            </a:r>
            <a:endParaRPr lang="en-US" sz="8800" b="1" dirty="0"/>
          </a:p>
        </p:txBody>
      </p:sp>
      <p:sp>
        <p:nvSpPr>
          <p:cNvPr id="8" name="Text Placeholder 7"/>
          <p:cNvSpPr>
            <a:spLocks noGrp="1"/>
          </p:cNvSpPr>
          <p:nvPr>
            <p:ph type="body" sz="quarter" idx="13"/>
          </p:nvPr>
        </p:nvSpPr>
        <p:spPr>
          <a:xfrm>
            <a:off x="0" y="2949262"/>
            <a:ext cx="12192000" cy="3908738"/>
          </a:xfrm>
        </p:spPr>
        <p:txBody>
          <a:bodyPr>
            <a:normAutofit fontScale="92500" lnSpcReduction="10000"/>
          </a:bodyPr>
          <a:lstStyle/>
          <a:p>
            <a:r>
              <a:rPr lang="en-US" sz="2000" b="1" dirty="0"/>
              <a:t>Todd Wagner, State ABE </a:t>
            </a:r>
            <a:r>
              <a:rPr lang="en-US" sz="2000" b="1" dirty="0" smtClean="0"/>
              <a:t>Director, Minnesota Department of Education</a:t>
            </a:r>
            <a:endParaRPr lang="en-US" sz="2000" b="1" dirty="0"/>
          </a:p>
          <a:p>
            <a:r>
              <a:rPr lang="en-US" sz="2000" i="1" dirty="0"/>
              <a:t>Todd.Wagner@state.mn.us</a:t>
            </a:r>
          </a:p>
          <a:p>
            <a:r>
              <a:rPr lang="en-US" sz="2000" dirty="0" smtClean="0"/>
              <a:t>651-582-8466</a:t>
            </a:r>
          </a:p>
          <a:p>
            <a:r>
              <a:rPr lang="en-US" sz="2000" b="1" dirty="0" smtClean="0"/>
              <a:t>Jenny </a:t>
            </a:r>
            <a:r>
              <a:rPr lang="en-US" sz="2000" b="1" dirty="0" err="1" smtClean="0"/>
              <a:t>Schlukebier</a:t>
            </a:r>
            <a:r>
              <a:rPr lang="en-US" sz="2000" b="1" dirty="0" smtClean="0"/>
              <a:t>, </a:t>
            </a:r>
            <a:r>
              <a:rPr lang="en-US" sz="2000" b="1" dirty="0" err="1" smtClean="0"/>
              <a:t>SiD</a:t>
            </a:r>
            <a:r>
              <a:rPr lang="en-US" sz="2000" b="1" dirty="0" smtClean="0"/>
              <a:t>/Urban Planet</a:t>
            </a:r>
          </a:p>
          <a:p>
            <a:r>
              <a:rPr lang="en-US" sz="2000" dirty="0" smtClean="0"/>
              <a:t>support@mnabe.org</a:t>
            </a:r>
          </a:p>
          <a:p>
            <a:r>
              <a:rPr lang="en-US" sz="2000" b="1" dirty="0" smtClean="0"/>
              <a:t>Heather Williams, SPARC Chair &amp; Robbinsdale ABE Program Support Professional</a:t>
            </a:r>
          </a:p>
          <a:p>
            <a:r>
              <a:rPr lang="en-US" sz="2000" dirty="0" smtClean="0"/>
              <a:t>Heather_williams@rdale.org</a:t>
            </a:r>
          </a:p>
          <a:p>
            <a:r>
              <a:rPr lang="en-US" sz="2000" b="1" dirty="0" smtClean="0"/>
              <a:t>Brad </a:t>
            </a:r>
            <a:r>
              <a:rPr lang="en-US" sz="2000" b="1" dirty="0"/>
              <a:t>Hasskamp, Adult Secondary Credential &amp; Education Policy Specialist, Minnesota Department of Education</a:t>
            </a:r>
          </a:p>
          <a:p>
            <a:r>
              <a:rPr lang="en-US" sz="2000" i="1" dirty="0"/>
              <a:t>Brad.Hasskamp@state.mn.us</a:t>
            </a:r>
          </a:p>
          <a:p>
            <a:r>
              <a:rPr lang="en-US" sz="2000" dirty="0" smtClean="0"/>
              <a:t>651-582-8594</a:t>
            </a:r>
            <a:endParaRPr lang="en-US" sz="2000"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70</a:t>
            </a:fld>
            <a:endParaRPr lang="en-US" dirty="0"/>
          </a:p>
        </p:txBody>
      </p:sp>
    </p:spTree>
    <p:extLst>
      <p:ext uri="{BB962C8B-B14F-4D97-AF65-F5344CB8AC3E}">
        <p14:creationId xmlns:p14="http://schemas.microsoft.com/office/powerpoint/2010/main" val="1361731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WIOA’s 5 Titles</a:t>
            </a:r>
            <a:endParaRPr lang="en-US" sz="4400" b="1" dirty="0"/>
          </a:p>
        </p:txBody>
      </p:sp>
      <p:graphicFrame>
        <p:nvGraphicFramePr>
          <p:cNvPr id="3" name="Content Placeholder 2" descr="5 Titles of the Workforce Innovation and Opportunity Act" title="Table"/>
          <p:cNvGraphicFramePr>
            <a:graphicFrameLocks noGrp="1"/>
          </p:cNvGraphicFramePr>
          <p:nvPr>
            <p:ph idx="1"/>
            <p:extLst>
              <p:ext uri="{D42A27DB-BD31-4B8C-83A1-F6EECF244321}">
                <p14:modId xmlns:p14="http://schemas.microsoft.com/office/powerpoint/2010/main" val="942896005"/>
              </p:ext>
            </p:extLst>
          </p:nvPr>
        </p:nvGraphicFramePr>
        <p:xfrm>
          <a:off x="838200" y="1506827"/>
          <a:ext cx="10515600" cy="5203111"/>
        </p:xfrm>
        <a:graphic>
          <a:graphicData uri="http://schemas.openxmlformats.org/drawingml/2006/table">
            <a:tbl>
              <a:tblPr firstRow="1" firstCol="1" bandRow="1">
                <a:tableStyleId>{21E4AEA4-8DFA-4A89-87EB-49C32662AFE0}</a:tableStyleId>
              </a:tblPr>
              <a:tblGrid>
                <a:gridCol w="1338330"/>
                <a:gridCol w="4018301"/>
                <a:gridCol w="3348414"/>
                <a:gridCol w="1810555"/>
              </a:tblGrid>
              <a:tr h="701467">
                <a:tc>
                  <a:txBody>
                    <a:bodyPr/>
                    <a:lstStyle/>
                    <a:p>
                      <a:pPr marL="0" marR="0">
                        <a:lnSpc>
                          <a:spcPct val="115000"/>
                        </a:lnSpc>
                        <a:spcBef>
                          <a:spcPts val="0"/>
                        </a:spcBef>
                        <a:spcAft>
                          <a:spcPts val="0"/>
                        </a:spcAft>
                      </a:pPr>
                      <a:r>
                        <a:rPr lang="en-US" sz="1800" dirty="0">
                          <a:effectLst/>
                        </a:rPr>
                        <a:t>Law Title (Section)</a:t>
                      </a:r>
                      <a:endParaRPr lang="en-US" sz="1600" dirty="0">
                        <a:effectLst/>
                        <a:latin typeface="Arial" panose="020B0604020202020204" pitchFamily="34" charset="0"/>
                        <a:ea typeface="Calibri"/>
                        <a:cs typeface="Arial" panose="020B0604020202020204" pitchFamily="34" charset="0"/>
                      </a:endParaRPr>
                    </a:p>
                  </a:txBody>
                  <a:tcPr marL="78867" marR="78867" marT="0" marB="0">
                    <a:solidFill>
                      <a:schemeClr val="accent3">
                        <a:lumMod val="50000"/>
                      </a:schemeClr>
                    </a:solidFill>
                  </a:tcPr>
                </a:tc>
                <a:tc>
                  <a:txBody>
                    <a:bodyPr/>
                    <a:lstStyle/>
                    <a:p>
                      <a:pPr marL="0" marR="0">
                        <a:lnSpc>
                          <a:spcPct val="115000"/>
                        </a:lnSpc>
                        <a:spcBef>
                          <a:spcPts val="0"/>
                        </a:spcBef>
                        <a:spcAft>
                          <a:spcPts val="0"/>
                        </a:spcAft>
                      </a:pPr>
                      <a:r>
                        <a:rPr lang="en-US" sz="1800" dirty="0">
                          <a:effectLst/>
                        </a:rPr>
                        <a:t>Name</a:t>
                      </a:r>
                      <a:endParaRPr lang="en-US" sz="1600" dirty="0">
                        <a:effectLst/>
                        <a:latin typeface="Arial" panose="020B0604020202020204" pitchFamily="34" charset="0"/>
                        <a:ea typeface="Calibri"/>
                        <a:cs typeface="Arial" panose="020B0604020202020204" pitchFamily="34" charset="0"/>
                      </a:endParaRPr>
                    </a:p>
                  </a:txBody>
                  <a:tcPr marL="78867" marR="78867" marT="0" marB="0">
                    <a:solidFill>
                      <a:schemeClr val="accent3">
                        <a:lumMod val="50000"/>
                      </a:schemeClr>
                    </a:solidFill>
                  </a:tcPr>
                </a:tc>
                <a:tc>
                  <a:txBody>
                    <a:bodyPr/>
                    <a:lstStyle/>
                    <a:p>
                      <a:pPr marL="0" marR="0">
                        <a:lnSpc>
                          <a:spcPct val="115000"/>
                        </a:lnSpc>
                        <a:spcBef>
                          <a:spcPts val="0"/>
                        </a:spcBef>
                        <a:spcAft>
                          <a:spcPts val="0"/>
                        </a:spcAft>
                      </a:pPr>
                      <a:r>
                        <a:rPr lang="en-US" sz="1800" dirty="0">
                          <a:effectLst/>
                        </a:rPr>
                        <a:t>Program/Activities</a:t>
                      </a:r>
                      <a:endParaRPr lang="en-US" sz="1600" dirty="0">
                        <a:effectLst/>
                        <a:latin typeface="Arial" panose="020B0604020202020204" pitchFamily="34" charset="0"/>
                        <a:ea typeface="Calibri"/>
                        <a:cs typeface="Arial" panose="020B0604020202020204" pitchFamily="34" charset="0"/>
                      </a:endParaRPr>
                    </a:p>
                  </a:txBody>
                  <a:tcPr marL="78867" marR="78867" marT="0" marB="0">
                    <a:solidFill>
                      <a:schemeClr val="accent3">
                        <a:lumMod val="50000"/>
                      </a:schemeClr>
                    </a:solidFill>
                  </a:tcPr>
                </a:tc>
                <a:tc>
                  <a:txBody>
                    <a:bodyPr/>
                    <a:lstStyle/>
                    <a:p>
                      <a:pPr marL="0" marR="0">
                        <a:lnSpc>
                          <a:spcPct val="115000"/>
                        </a:lnSpc>
                        <a:spcBef>
                          <a:spcPts val="0"/>
                        </a:spcBef>
                        <a:spcAft>
                          <a:spcPts val="0"/>
                        </a:spcAft>
                      </a:pPr>
                      <a:r>
                        <a:rPr lang="en-US" sz="1800" dirty="0">
                          <a:effectLst/>
                        </a:rPr>
                        <a:t>Who oversees in Minnesota</a:t>
                      </a:r>
                      <a:endParaRPr lang="en-US" sz="1600" dirty="0">
                        <a:effectLst/>
                        <a:latin typeface="Arial" panose="020B0604020202020204" pitchFamily="34" charset="0"/>
                        <a:ea typeface="Calibri"/>
                        <a:cs typeface="Arial" panose="020B0604020202020204" pitchFamily="34" charset="0"/>
                      </a:endParaRPr>
                    </a:p>
                  </a:txBody>
                  <a:tcPr marL="78867" marR="78867" marT="0" marB="0">
                    <a:solidFill>
                      <a:schemeClr val="accent3">
                        <a:lumMod val="50000"/>
                      </a:schemeClr>
                    </a:solidFill>
                  </a:tcPr>
                </a:tc>
              </a:tr>
              <a:tr h="994308">
                <a:tc>
                  <a:txBody>
                    <a:bodyPr/>
                    <a:lstStyle/>
                    <a:p>
                      <a:pPr marL="0" marR="0">
                        <a:lnSpc>
                          <a:spcPct val="115000"/>
                        </a:lnSpc>
                        <a:spcBef>
                          <a:spcPts val="0"/>
                        </a:spcBef>
                        <a:spcAft>
                          <a:spcPts val="0"/>
                        </a:spcAft>
                      </a:pPr>
                      <a:r>
                        <a:rPr lang="en-US" sz="1800" dirty="0">
                          <a:effectLst/>
                        </a:rPr>
                        <a:t>Title I (Subtitle A)</a:t>
                      </a:r>
                      <a:endParaRPr lang="en-US" sz="1600" dirty="0">
                        <a:effectLst/>
                        <a:latin typeface="Arial" panose="020B0604020202020204" pitchFamily="34" charset="0"/>
                        <a:ea typeface="Calibri"/>
                        <a:cs typeface="Arial" panose="020B0604020202020204" pitchFamily="34" charset="0"/>
                      </a:endParaRPr>
                    </a:p>
                  </a:txBody>
                  <a:tcPr marL="78867" marR="78867" marT="0" marB="0">
                    <a:solidFill>
                      <a:schemeClr val="accent2">
                        <a:lumMod val="75000"/>
                      </a:schemeClr>
                    </a:solidFill>
                  </a:tcPr>
                </a:tc>
                <a:tc>
                  <a:txBody>
                    <a:bodyPr/>
                    <a:lstStyle/>
                    <a:p>
                      <a:pPr marL="0" marR="0">
                        <a:lnSpc>
                          <a:spcPct val="115000"/>
                        </a:lnSpc>
                        <a:spcBef>
                          <a:spcPts val="0"/>
                        </a:spcBef>
                        <a:spcAft>
                          <a:spcPts val="0"/>
                        </a:spcAft>
                      </a:pPr>
                      <a:r>
                        <a:rPr lang="en-US" sz="1800" dirty="0">
                          <a:effectLst/>
                        </a:rPr>
                        <a:t>Workforce Development Activities (System Alignment)</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All WIOA Programs</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DEED and MDE</a:t>
                      </a:r>
                      <a:endParaRPr lang="en-US" sz="1600" dirty="0">
                        <a:effectLst/>
                        <a:latin typeface="Arial" panose="020B0604020202020204" pitchFamily="34" charset="0"/>
                        <a:ea typeface="Calibri"/>
                        <a:cs typeface="Arial" panose="020B0604020202020204" pitchFamily="34" charset="0"/>
                      </a:endParaRPr>
                    </a:p>
                  </a:txBody>
                  <a:tcPr marL="78867" marR="78867" marT="0" marB="0"/>
                </a:tc>
              </a:tr>
              <a:tr h="1052201">
                <a:tc>
                  <a:txBody>
                    <a:bodyPr/>
                    <a:lstStyle/>
                    <a:p>
                      <a:pPr marL="0" marR="0">
                        <a:lnSpc>
                          <a:spcPct val="115000"/>
                        </a:lnSpc>
                        <a:spcBef>
                          <a:spcPts val="0"/>
                        </a:spcBef>
                        <a:spcAft>
                          <a:spcPts val="0"/>
                        </a:spcAft>
                      </a:pPr>
                      <a:r>
                        <a:rPr lang="en-US" sz="1800" dirty="0">
                          <a:effectLst/>
                        </a:rPr>
                        <a:t>Title I (Subtitle B)</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600"/>
                        </a:spcBef>
                        <a:spcAft>
                          <a:spcPts val="1000"/>
                        </a:spcAft>
                      </a:pPr>
                      <a:r>
                        <a:rPr lang="en-US" sz="1800" dirty="0">
                          <a:effectLst/>
                        </a:rPr>
                        <a:t>Workforce Development Activities (Workforce Activities and Providers)</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smtClean="0">
                          <a:effectLst/>
                        </a:rPr>
                        <a:t>Adult, Youth, and Dislocated Worker Programs</a:t>
                      </a:r>
                      <a:endParaRPr lang="en-US" sz="18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DEED</a:t>
                      </a:r>
                      <a:endParaRPr lang="en-US" sz="1600" dirty="0">
                        <a:effectLst/>
                        <a:latin typeface="Arial" panose="020B0604020202020204" pitchFamily="34" charset="0"/>
                        <a:ea typeface="Calibri"/>
                        <a:cs typeface="Arial" panose="020B0604020202020204" pitchFamily="34" charset="0"/>
                      </a:endParaRPr>
                    </a:p>
                  </a:txBody>
                  <a:tcPr marL="78867" marR="78867" marT="0" marB="0"/>
                </a:tc>
              </a:tr>
              <a:tr h="701467">
                <a:tc>
                  <a:txBody>
                    <a:bodyPr/>
                    <a:lstStyle/>
                    <a:p>
                      <a:pPr marL="0" marR="0">
                        <a:lnSpc>
                          <a:spcPct val="115000"/>
                        </a:lnSpc>
                        <a:spcBef>
                          <a:spcPts val="0"/>
                        </a:spcBef>
                        <a:spcAft>
                          <a:spcPts val="0"/>
                        </a:spcAft>
                      </a:pPr>
                      <a:r>
                        <a:rPr lang="en-US" sz="1800" b="1" dirty="0">
                          <a:effectLst/>
                        </a:rPr>
                        <a:t>Title II</a:t>
                      </a:r>
                      <a:endParaRPr lang="en-US" sz="1600" b="1" dirty="0">
                        <a:effectLst/>
                        <a:latin typeface="Arial" panose="020B0604020202020204" pitchFamily="34" charset="0"/>
                        <a:ea typeface="Calibri"/>
                        <a:cs typeface="Arial" panose="020B0604020202020204" pitchFamily="34" charset="0"/>
                      </a:endParaRPr>
                    </a:p>
                  </a:txBody>
                  <a:tcPr marL="78867" marR="78867" marT="0" marB="0">
                    <a:solidFill>
                      <a:schemeClr val="accent2">
                        <a:lumMod val="50000"/>
                      </a:schemeClr>
                    </a:solidFill>
                  </a:tcPr>
                </a:tc>
                <a:tc>
                  <a:txBody>
                    <a:bodyPr/>
                    <a:lstStyle/>
                    <a:p>
                      <a:pPr marL="0" marR="0">
                        <a:lnSpc>
                          <a:spcPct val="115000"/>
                        </a:lnSpc>
                        <a:spcBef>
                          <a:spcPts val="0"/>
                        </a:spcBef>
                        <a:spcAft>
                          <a:spcPts val="0"/>
                        </a:spcAft>
                      </a:pPr>
                      <a:r>
                        <a:rPr lang="en-US" sz="1800" b="1" dirty="0">
                          <a:effectLst/>
                        </a:rPr>
                        <a:t>Adult Education and Family Literacy </a:t>
                      </a:r>
                      <a:r>
                        <a:rPr lang="en-US" sz="1800" b="1" dirty="0" smtClean="0">
                          <a:effectLst/>
                        </a:rPr>
                        <a:t>Act (AEFLA)</a:t>
                      </a:r>
                      <a:endParaRPr lang="en-US" sz="1600" b="1"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b="1" dirty="0">
                          <a:effectLst/>
                        </a:rPr>
                        <a:t>Adult Basic Education</a:t>
                      </a:r>
                      <a:endParaRPr lang="en-US" sz="1600" b="1"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b="1" dirty="0">
                          <a:effectLst/>
                        </a:rPr>
                        <a:t>MDE</a:t>
                      </a:r>
                      <a:endParaRPr lang="en-US" sz="1600" b="1" dirty="0">
                        <a:effectLst/>
                        <a:latin typeface="Arial" panose="020B0604020202020204" pitchFamily="34" charset="0"/>
                        <a:ea typeface="Calibri"/>
                        <a:cs typeface="Arial" panose="020B0604020202020204" pitchFamily="34" charset="0"/>
                      </a:endParaRPr>
                    </a:p>
                  </a:txBody>
                  <a:tcPr marL="78867" marR="78867" marT="0" marB="0"/>
                </a:tc>
              </a:tr>
              <a:tr h="701467">
                <a:tc>
                  <a:txBody>
                    <a:bodyPr/>
                    <a:lstStyle/>
                    <a:p>
                      <a:pPr marL="0" marR="0">
                        <a:lnSpc>
                          <a:spcPct val="115000"/>
                        </a:lnSpc>
                        <a:spcBef>
                          <a:spcPts val="0"/>
                        </a:spcBef>
                        <a:spcAft>
                          <a:spcPts val="0"/>
                        </a:spcAft>
                      </a:pPr>
                      <a:r>
                        <a:rPr lang="en-US" sz="1800" dirty="0">
                          <a:effectLst/>
                        </a:rPr>
                        <a:t>Title III</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Wagner-</a:t>
                      </a:r>
                      <a:r>
                        <a:rPr lang="en-US" sz="1800" dirty="0" err="1">
                          <a:effectLst/>
                        </a:rPr>
                        <a:t>Peysar</a:t>
                      </a:r>
                      <a:r>
                        <a:rPr lang="en-US" sz="1800" dirty="0">
                          <a:effectLst/>
                        </a:rPr>
                        <a:t> Act</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Workforce Centers (One-Stops)</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DEED</a:t>
                      </a:r>
                      <a:endParaRPr lang="en-US" sz="1600" dirty="0">
                        <a:effectLst/>
                        <a:latin typeface="Arial" panose="020B0604020202020204" pitchFamily="34" charset="0"/>
                        <a:ea typeface="Calibri"/>
                        <a:cs typeface="Arial" panose="020B0604020202020204" pitchFamily="34" charset="0"/>
                      </a:endParaRPr>
                    </a:p>
                  </a:txBody>
                  <a:tcPr marL="78867" marR="78867" marT="0" marB="0"/>
                </a:tc>
              </a:tr>
              <a:tr h="701467">
                <a:tc>
                  <a:txBody>
                    <a:bodyPr/>
                    <a:lstStyle/>
                    <a:p>
                      <a:pPr marL="0" marR="0">
                        <a:lnSpc>
                          <a:spcPct val="115000"/>
                        </a:lnSpc>
                        <a:spcBef>
                          <a:spcPts val="0"/>
                        </a:spcBef>
                        <a:spcAft>
                          <a:spcPts val="0"/>
                        </a:spcAft>
                      </a:pPr>
                      <a:r>
                        <a:rPr lang="en-US" sz="1800" dirty="0">
                          <a:effectLst/>
                        </a:rPr>
                        <a:t>Title IV</a:t>
                      </a:r>
                      <a:endParaRPr lang="en-US" sz="1600" dirty="0">
                        <a:effectLst/>
                        <a:latin typeface="Arial" panose="020B0604020202020204" pitchFamily="34" charset="0"/>
                        <a:ea typeface="Calibri"/>
                        <a:cs typeface="Arial" panose="020B0604020202020204" pitchFamily="34" charset="0"/>
                      </a:endParaRPr>
                    </a:p>
                  </a:txBody>
                  <a:tcPr marL="78867" marR="78867" marT="0" marB="0">
                    <a:solidFill>
                      <a:schemeClr val="accent2">
                        <a:lumMod val="75000"/>
                      </a:schemeClr>
                    </a:solidFill>
                  </a:tcPr>
                </a:tc>
                <a:tc>
                  <a:txBody>
                    <a:bodyPr/>
                    <a:lstStyle/>
                    <a:p>
                      <a:pPr marL="0" marR="0">
                        <a:lnSpc>
                          <a:spcPct val="115000"/>
                        </a:lnSpc>
                        <a:spcBef>
                          <a:spcPts val="0"/>
                        </a:spcBef>
                        <a:spcAft>
                          <a:spcPts val="0"/>
                        </a:spcAft>
                      </a:pPr>
                      <a:r>
                        <a:rPr lang="en-US" sz="1800" dirty="0">
                          <a:effectLst/>
                        </a:rPr>
                        <a:t>Rehabilitation Act</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Vocational Rehabilitation (VR)</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DEED</a:t>
                      </a:r>
                      <a:endParaRPr lang="en-US" sz="1600" dirty="0">
                        <a:effectLst/>
                        <a:latin typeface="Arial" panose="020B0604020202020204" pitchFamily="34" charset="0"/>
                        <a:ea typeface="Calibri"/>
                        <a:cs typeface="Arial" panose="020B0604020202020204" pitchFamily="34" charset="0"/>
                      </a:endParaRPr>
                    </a:p>
                  </a:txBody>
                  <a:tcPr marL="78867" marR="78867" marT="0" marB="0"/>
                </a:tc>
              </a:tr>
              <a:tr h="350734">
                <a:tc>
                  <a:txBody>
                    <a:bodyPr/>
                    <a:lstStyle/>
                    <a:p>
                      <a:pPr marL="0" marR="0">
                        <a:lnSpc>
                          <a:spcPct val="115000"/>
                        </a:lnSpc>
                        <a:spcBef>
                          <a:spcPts val="0"/>
                        </a:spcBef>
                        <a:spcAft>
                          <a:spcPts val="0"/>
                        </a:spcAft>
                      </a:pPr>
                      <a:r>
                        <a:rPr lang="en-US" sz="1800" dirty="0">
                          <a:effectLst/>
                        </a:rPr>
                        <a:t>Title V</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General Provisions</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600"/>
                        </a:spcBef>
                        <a:spcAft>
                          <a:spcPts val="1000"/>
                        </a:spcAft>
                      </a:pPr>
                      <a:r>
                        <a:rPr lang="en-US" sz="1800" dirty="0">
                          <a:effectLst/>
                        </a:rPr>
                        <a:t>All WIOA Programs</a:t>
                      </a:r>
                      <a:endParaRPr lang="en-US" sz="1600" dirty="0">
                        <a:effectLst/>
                        <a:latin typeface="Arial" panose="020B0604020202020204" pitchFamily="34" charset="0"/>
                        <a:ea typeface="Calibri"/>
                        <a:cs typeface="Arial" panose="020B0604020202020204" pitchFamily="34" charset="0"/>
                      </a:endParaRPr>
                    </a:p>
                  </a:txBody>
                  <a:tcPr marL="78867" marR="78867" marT="0" marB="0"/>
                </a:tc>
                <a:tc>
                  <a:txBody>
                    <a:bodyPr/>
                    <a:lstStyle/>
                    <a:p>
                      <a:pPr marL="0" marR="0">
                        <a:lnSpc>
                          <a:spcPct val="115000"/>
                        </a:lnSpc>
                        <a:spcBef>
                          <a:spcPts val="0"/>
                        </a:spcBef>
                        <a:spcAft>
                          <a:spcPts val="0"/>
                        </a:spcAft>
                      </a:pPr>
                      <a:r>
                        <a:rPr lang="en-US" sz="1800" dirty="0">
                          <a:effectLst/>
                        </a:rPr>
                        <a:t>DEED and MDE</a:t>
                      </a:r>
                      <a:endParaRPr lang="en-US" sz="1600" dirty="0">
                        <a:effectLst/>
                        <a:latin typeface="Arial" panose="020B0604020202020204" pitchFamily="34" charset="0"/>
                        <a:ea typeface="Calibri"/>
                        <a:cs typeface="Arial" panose="020B0604020202020204" pitchFamily="34" charset="0"/>
                      </a:endParaRPr>
                    </a:p>
                  </a:txBody>
                  <a:tcPr marL="78867" marR="78867" marT="0" marB="0"/>
                </a:tc>
              </a:tr>
            </a:tbl>
          </a:graphicData>
        </a:graphic>
      </p:graphicFrame>
    </p:spTree>
    <p:extLst>
      <p:ext uri="{BB962C8B-B14F-4D97-AF65-F5344CB8AC3E}">
        <p14:creationId xmlns:p14="http://schemas.microsoft.com/office/powerpoint/2010/main" val="90958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sz="4800" b="1" dirty="0"/>
              <a:t>Defining “Adult Education”</a:t>
            </a:r>
          </a:p>
        </p:txBody>
      </p:sp>
      <p:sp>
        <p:nvSpPr>
          <p:cNvPr id="4" name="Content Placeholder 3"/>
          <p:cNvSpPr>
            <a:spLocks noGrp="1"/>
          </p:cNvSpPr>
          <p:nvPr>
            <p:ph idx="1"/>
          </p:nvPr>
        </p:nvSpPr>
        <p:spPr>
          <a:xfrm>
            <a:off x="838200" y="1562100"/>
            <a:ext cx="10515600" cy="4876799"/>
          </a:xfrm>
          <a:noFill/>
        </p:spPr>
        <p:txBody>
          <a:bodyPr>
            <a:normAutofit/>
          </a:bodyPr>
          <a:lstStyle/>
          <a:p>
            <a:pPr marL="0" indent="0">
              <a:buNone/>
            </a:pPr>
            <a:r>
              <a:rPr lang="en-US" sz="2400" dirty="0">
                <a:solidFill>
                  <a:schemeClr val="accent3">
                    <a:lumMod val="50000"/>
                  </a:schemeClr>
                </a:solidFill>
              </a:rPr>
              <a:t>Academic instruction and education services below the postsecondary level that increase an individual’s ability to:</a:t>
            </a:r>
          </a:p>
          <a:p>
            <a:r>
              <a:rPr lang="en-US" sz="2400" dirty="0">
                <a:solidFill>
                  <a:schemeClr val="accent3">
                    <a:lumMod val="50000"/>
                  </a:schemeClr>
                </a:solidFill>
              </a:rPr>
              <a:t>Read, write, and speak in </a:t>
            </a:r>
            <a:r>
              <a:rPr lang="en-US" sz="2400" b="1" dirty="0">
                <a:solidFill>
                  <a:schemeClr val="accent3">
                    <a:lumMod val="50000"/>
                  </a:schemeClr>
                </a:solidFill>
              </a:rPr>
              <a:t>English</a:t>
            </a:r>
            <a:r>
              <a:rPr lang="en-US" sz="2400" dirty="0">
                <a:solidFill>
                  <a:schemeClr val="accent3">
                    <a:lumMod val="50000"/>
                  </a:schemeClr>
                </a:solidFill>
              </a:rPr>
              <a:t> and perform </a:t>
            </a:r>
            <a:r>
              <a:rPr lang="en-US" sz="2400" b="1" dirty="0">
                <a:solidFill>
                  <a:schemeClr val="accent3">
                    <a:lumMod val="50000"/>
                  </a:schemeClr>
                </a:solidFill>
              </a:rPr>
              <a:t>mathematics</a:t>
            </a:r>
            <a:r>
              <a:rPr lang="en-US" sz="2400" dirty="0">
                <a:solidFill>
                  <a:schemeClr val="accent3">
                    <a:lumMod val="50000"/>
                  </a:schemeClr>
                </a:solidFill>
              </a:rPr>
              <a:t> or other activities necessary for the attainment of a secondary school </a:t>
            </a:r>
            <a:r>
              <a:rPr lang="en-US" sz="2400" b="1" dirty="0">
                <a:solidFill>
                  <a:schemeClr val="accent3">
                    <a:lumMod val="50000"/>
                  </a:schemeClr>
                </a:solidFill>
              </a:rPr>
              <a:t>diploma</a:t>
            </a:r>
            <a:r>
              <a:rPr lang="en-US" sz="2400" dirty="0">
                <a:solidFill>
                  <a:schemeClr val="accent3">
                    <a:lumMod val="50000"/>
                  </a:schemeClr>
                </a:solidFill>
              </a:rPr>
              <a:t> or its recognized equivalent;</a:t>
            </a:r>
          </a:p>
          <a:p>
            <a:r>
              <a:rPr lang="en-US" sz="2400" dirty="0">
                <a:solidFill>
                  <a:schemeClr val="accent3">
                    <a:lumMod val="50000"/>
                  </a:schemeClr>
                </a:solidFill>
              </a:rPr>
              <a:t>Transition to </a:t>
            </a:r>
            <a:r>
              <a:rPr lang="en-US" sz="2400" b="1" dirty="0">
                <a:solidFill>
                  <a:schemeClr val="accent3">
                    <a:lumMod val="50000"/>
                  </a:schemeClr>
                </a:solidFill>
              </a:rPr>
              <a:t>postsecondary</a:t>
            </a:r>
            <a:r>
              <a:rPr lang="en-US" sz="2400" dirty="0">
                <a:solidFill>
                  <a:schemeClr val="accent3">
                    <a:lumMod val="50000"/>
                  </a:schemeClr>
                </a:solidFill>
              </a:rPr>
              <a:t> education and training; AND</a:t>
            </a:r>
          </a:p>
          <a:p>
            <a:r>
              <a:rPr lang="en-US" sz="2400" dirty="0">
                <a:solidFill>
                  <a:schemeClr val="accent3">
                    <a:lumMod val="50000"/>
                  </a:schemeClr>
                </a:solidFill>
              </a:rPr>
              <a:t>Obtain </a:t>
            </a:r>
            <a:r>
              <a:rPr lang="en-US" sz="2400" b="1" dirty="0">
                <a:solidFill>
                  <a:schemeClr val="accent3">
                    <a:lumMod val="50000"/>
                  </a:schemeClr>
                </a:solidFill>
              </a:rPr>
              <a:t>employment</a:t>
            </a:r>
            <a:r>
              <a:rPr lang="en-US" sz="2400" dirty="0">
                <a:solidFill>
                  <a:schemeClr val="accent3">
                    <a:lumMod val="50000"/>
                  </a:schemeClr>
                </a:solidFill>
              </a:rPr>
              <a:t>.</a:t>
            </a:r>
          </a:p>
          <a:p>
            <a:endParaRPr lang="en-US" dirty="0">
              <a:solidFill>
                <a:schemeClr val="accent3">
                  <a:lumMod val="50000"/>
                </a:schemeClr>
              </a:solidFill>
            </a:endParaRPr>
          </a:p>
          <a:p>
            <a:pPr marL="0" indent="0">
              <a:buNone/>
            </a:pPr>
            <a:r>
              <a:rPr lang="en-US" i="1" dirty="0" smtClean="0">
                <a:solidFill>
                  <a:schemeClr val="accent3">
                    <a:lumMod val="50000"/>
                  </a:schemeClr>
                </a:solidFill>
              </a:rPr>
              <a:t>Source: WIOA Section 203</a:t>
            </a:r>
            <a:endParaRPr lang="en-US" i="1" dirty="0">
              <a:solidFill>
                <a:schemeClr val="accent3">
                  <a:lumMod val="50000"/>
                </a:schemeClr>
              </a:solidFill>
            </a:endParaRPr>
          </a:p>
        </p:txBody>
      </p:sp>
    </p:spTree>
    <p:extLst>
      <p:ext uri="{BB962C8B-B14F-4D97-AF65-F5344CB8AC3E}">
        <p14:creationId xmlns:p14="http://schemas.microsoft.com/office/powerpoint/2010/main" val="311737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6A1386-9537-4EA6-B9A3-FB7D154FAC23}">
  <ds:schemaRefs>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10736</TotalTime>
  <Words>3955</Words>
  <Application>Microsoft Office PowerPoint</Application>
  <PresentationFormat>Widescreen</PresentationFormat>
  <Paragraphs>646</Paragraphs>
  <Slides>70</Slides>
  <Notes>40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Georgia</vt:lpstr>
      <vt:lpstr>NeueHaasGroteskText Std</vt:lpstr>
      <vt:lpstr>Times New Roman</vt:lpstr>
      <vt:lpstr>Tw Cen MT</vt:lpstr>
      <vt:lpstr>MN.IT</vt:lpstr>
      <vt:lpstr>Getting Started</vt:lpstr>
      <vt:lpstr>Adult Basic Education Accountability 101</vt:lpstr>
      <vt:lpstr>Today’s Topics</vt:lpstr>
      <vt:lpstr>Warm Up and Questions</vt:lpstr>
      <vt:lpstr>Collecting your questions</vt:lpstr>
      <vt:lpstr>Welcome to WIOA</vt:lpstr>
      <vt:lpstr>What is WIOA?</vt:lpstr>
      <vt:lpstr>WIOA’s 5 Titles</vt:lpstr>
      <vt:lpstr>Defining “Adult Education”</vt:lpstr>
      <vt:lpstr>ADAPT/SIMPLIFY:  3 Types of Federal ABE Grant Funding</vt:lpstr>
      <vt:lpstr>What are adult education and literacy programs, activities and services?</vt:lpstr>
      <vt:lpstr>Adult Education and Literacy Programs, Activities and Services include:</vt:lpstr>
      <vt:lpstr>What is an English language acquisition program?</vt:lpstr>
      <vt:lpstr>English Language Acquisition Program </vt:lpstr>
      <vt:lpstr>Acronym Fever!</vt:lpstr>
      <vt:lpstr>How does an English language acquisition program prove it leads to attainment of a secondary school diploma, G.E.D., postsecondary education, training or employment?</vt:lpstr>
      <vt:lpstr>3 Options </vt:lpstr>
      <vt:lpstr>WORKFORCE PREPARATION ACTIVITIES</vt:lpstr>
      <vt:lpstr>INTEGRATED ENGLISH LITERACY AND CIVICS EDUCATION</vt:lpstr>
      <vt:lpstr>INTEGRATED EDUCATION AND TRAINING</vt:lpstr>
      <vt:lpstr>Integrated Education and Training (IET) must be part of a Career Pathway</vt:lpstr>
      <vt:lpstr>Participants with Barriers to Employment Under WIOA</vt:lpstr>
      <vt:lpstr>Program Exit</vt:lpstr>
      <vt:lpstr>The 6 Accountability Measures</vt:lpstr>
      <vt:lpstr>6 Measures for WIOA Success</vt:lpstr>
      <vt:lpstr>Credential Attainment Indicator </vt:lpstr>
      <vt:lpstr>Credential Attainment Indicator Key Details</vt:lpstr>
      <vt:lpstr>Credential Attainment Indicator: Secondary Credential </vt:lpstr>
      <vt:lpstr>Credential Attainment Indicator: Postsecondary Credential</vt:lpstr>
      <vt:lpstr>Digesting MSG  (Measurable Skill Gain)</vt:lpstr>
      <vt:lpstr>How do we measure our success?</vt:lpstr>
      <vt:lpstr>Measurable Skill Gain Indicator</vt:lpstr>
      <vt:lpstr>4 Types of Measurable Skill Gain for ABE</vt:lpstr>
      <vt:lpstr>Counting Measurable Skill Gains (MSG)</vt:lpstr>
      <vt:lpstr>Which students will likely show what type of gain?</vt:lpstr>
      <vt:lpstr>Interpreting the new Educational Functioning Level Descriptors</vt:lpstr>
      <vt:lpstr>The 12 Educational Functioning Levels</vt:lpstr>
      <vt:lpstr>Dive into a Level Together</vt:lpstr>
      <vt:lpstr>Compare and Share</vt:lpstr>
      <vt:lpstr>The how and when of the new TABE and CASAS Tests</vt:lpstr>
      <vt:lpstr>TABE 11-12  Approved!</vt:lpstr>
      <vt:lpstr>TABE 11-12 Test Times</vt:lpstr>
      <vt:lpstr>From TABE 9-10 to 11-12</vt:lpstr>
      <vt:lpstr>CASAS New GOALS Reading Test</vt:lpstr>
      <vt:lpstr>New Assessment Policy</vt:lpstr>
      <vt:lpstr>Coming Soon:  Supplemental Service Assessment Provider as Central Test Purchaser</vt:lpstr>
      <vt:lpstr>Assessment Professional Development</vt:lpstr>
      <vt:lpstr>Discussion: Test Transition Planning with Local ABE Programs</vt:lpstr>
      <vt:lpstr>Getting everything into SiD (The State ABE Database)</vt:lpstr>
      <vt:lpstr>Statewide ABE System Contact Hour Growth From Peak Year</vt:lpstr>
      <vt:lpstr>Contact Hour Rates for 2018-19</vt:lpstr>
      <vt:lpstr>12 Hour/No Pre-Test Lock Limit on entering hours for students with No EFL</vt:lpstr>
      <vt:lpstr>Rolling Lock 3 month rolling lock on student hours and test data entry</vt:lpstr>
      <vt:lpstr>Examples</vt:lpstr>
      <vt:lpstr>Annual ABE Program Data Check Points</vt:lpstr>
      <vt:lpstr>TABLE REVIEW AND ANALYSIS</vt:lpstr>
      <vt:lpstr>PowerPoint Presentation</vt:lpstr>
      <vt:lpstr>PowerPoint Presentation</vt:lpstr>
      <vt:lpstr>Showing Success (Targets, Report Cards and Program Improvement)</vt:lpstr>
      <vt:lpstr>National Reporting System Negotiated Targets</vt:lpstr>
      <vt:lpstr>Program Improvement</vt:lpstr>
      <vt:lpstr>Program Improvement Restart</vt:lpstr>
      <vt:lpstr>Program Improvement Overview</vt:lpstr>
      <vt:lpstr>Program Improvement Previous Process</vt:lpstr>
      <vt:lpstr>Program Improvement Looking Ahead</vt:lpstr>
      <vt:lpstr>Resources</vt:lpstr>
      <vt:lpstr>Helpful Links For More Information</vt:lpstr>
      <vt:lpstr>Local Changes, Ideas and Questions</vt:lpstr>
      <vt:lpstr>Discuss in Small Groups</vt:lpstr>
      <vt:lpstr>Thank you!</vt:lpstr>
    </vt:vector>
  </TitlesOfParts>
  <Company>Minnesota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Basic Education Accountability 101</dc:title>
  <dc:subject>PowerPoint Template</dc:subject>
  <dc:creator>Hasskamp, Brad (MDE)</dc:creator>
  <cp:keywords>PowerPoint, Template</cp:keywords>
  <dc:description>Version 1.1, Released 8-2016</dc:description>
  <cp:lastModifiedBy>Hasskamp, Brad (MDE)</cp:lastModifiedBy>
  <cp:revision>49</cp:revision>
  <cp:lastPrinted>2018-08-09T22:11:26Z</cp:lastPrinted>
  <dcterms:created xsi:type="dcterms:W3CDTF">2018-07-12T18:19:29Z</dcterms:created>
  <dcterms:modified xsi:type="dcterms:W3CDTF">2018-08-09T23:22:50Z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